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34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1" r:id="rId4"/>
    <p:sldId id="292" r:id="rId5"/>
    <p:sldId id="293" r:id="rId6"/>
    <p:sldId id="294" r:id="rId7"/>
    <p:sldId id="295" r:id="rId8"/>
    <p:sldId id="296" r:id="rId9"/>
    <p:sldId id="282" r:id="rId10"/>
    <p:sldId id="283" r:id="rId11"/>
    <p:sldId id="284" r:id="rId12"/>
    <p:sldId id="285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F36D4F69-911E-4845-AFE6-215785B83293}">
          <p14:sldIdLst>
            <p14:sldId id="272"/>
            <p14:sldId id="291"/>
          </p14:sldIdLst>
        </p14:section>
        <p14:section name="Oddíl bez názvu" id="{68F6F607-BBB9-4F92-BC73-9992F996F17B}">
          <p14:sldIdLst>
            <p14:sldId id="292"/>
            <p14:sldId id="293"/>
            <p14:sldId id="294"/>
            <p14:sldId id="295"/>
            <p14:sldId id="296"/>
            <p14:sldId id="282"/>
            <p14:sldId id="283"/>
            <p14:sldId id="284"/>
            <p14:sldId id="285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24259"/>
    <a:srgbClr val="4A0A3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24.4.2015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691151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85441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55359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79714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78323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13916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3687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06043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40644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900041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03303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7207094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61913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9876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59100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368510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7710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2861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6" r:id="rId12"/>
    <p:sldLayoutId id="2147484147" r:id="rId13"/>
    <p:sldLayoutId id="2147484148" r:id="rId14"/>
    <p:sldLayoutId id="2147484149" r:id="rId15"/>
    <p:sldLayoutId id="2147484150" r:id="rId16"/>
    <p:sldLayoutId id="2147484151" r:id="rId17"/>
    <p:sldLayoutId id="2147483649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uzikantsk&#225;%20rodina.pptxhttps:/www.youtube.com/watch?v=Z6odlVXjSjA" TargetMode="External"/><Relationship Id="rId2" Type="http://schemas.openxmlformats.org/officeDocument/2006/relationships/hyperlink" Target="https://www.youtube.com/watch?v=Z6odlVXjSjA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ndrsW465Cc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Muzikantská rodina</a:t>
            </a:r>
            <a:endParaRPr lang="cs-CZ" sz="5400" b="0" i="0" dirty="0"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Polytechnika v písni</a:t>
            </a:r>
            <a:endParaRPr lang="cs-CZ" sz="2400" b="0" i="0" baseline="0" dirty="0">
              <a:solidFill>
                <a:schemeClr val="accent1"/>
              </a:solidFill>
            </a:endParaRP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28431" y="4693964"/>
            <a:ext cx="7729970" cy="171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6761" y="93136"/>
            <a:ext cx="9601196" cy="956396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Poznáš písničku? </a:t>
            </a:r>
            <a:r>
              <a:rPr lang="cs-CZ" sz="800" dirty="0" smtClean="0">
                <a:solidFill>
                  <a:schemeClr val="accent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  <a:hlinkClick r:id="rId2"/>
              </a:rPr>
              <a:t>https://www.youtube.com/watch?v=Z6odlVXjSjA</a:t>
            </a:r>
            <a:endParaRPr lang="cs-CZ" sz="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Hádanka, Rodina, Otec, Matka, Děti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2939" y="922922"/>
            <a:ext cx="5791200" cy="4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59852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7862" y="4468250"/>
            <a:ext cx="2418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Kdo patří do rodiny?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2448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08333E-6 -3.33333E-6 L 2.08333E-6 -0.07222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984"/>
            <a:ext cx="10515600" cy="1325563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Na co hraje tatínek?</a:t>
            </a:r>
            <a:endParaRPr lang="cs-CZ" sz="4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Kladivo, Nástroj, Hardware, Dřevěné, Rukojeť, Iko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126" y="1749575"/>
            <a:ext cx="3927296" cy="32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leště, Nástroj, Plombování, Dráp, Žlut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6001" y="1320956"/>
            <a:ext cx="5039998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Šroubovák, Nástroj, Údržba, Po Ruce, Údržbář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3400" y="1562857"/>
            <a:ext cx="3469182" cy="33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99858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Na co hraje maminka?</a:t>
            </a:r>
            <a:endParaRPr lang="cs-CZ" sz="4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 descr="Pan, Hrnec, Vaření, Potraviny, Kuchyně, Krás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985" y="1679830"/>
            <a:ext cx="4794815" cy="27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an, Pánev, Kuchyně, Vaře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0408" y="1825258"/>
            <a:ext cx="5543998" cy="27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67125" y="1689242"/>
            <a:ext cx="1590675" cy="279082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xmlns="" val="23058050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 co hraje Monika?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098" name="Picture 2" descr="Sklo, Tumbler, Vodní Sklo, Nápojové Sklo, Čiré Skl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81612" y="2232980"/>
            <a:ext cx="1572188" cy="2340000"/>
          </a:xfrm>
          <a:prstGeom prst="rect">
            <a:avLst/>
          </a:prstGeom>
          <a:noFill/>
          <a:ln>
            <a:solidFill>
              <a:srgbClr val="624259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rnec, Čaj, Konvice, Pohár, Drink, Snídaně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6136" y="1325563"/>
            <a:ext cx="51428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Pohár, Fialová, Čaj, Mísa, Prázdný, Tečkované, Talíř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976" y="2758723"/>
            <a:ext cx="3017149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19573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Na co hraje </a:t>
            </a: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Véna?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122" name="Picture 2" descr="Keramický, Porcelán, Nádobí, Mísa, Elipsy, Potrav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1402" y="1834027"/>
            <a:ext cx="5111998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Vařečka, Dřevěné, Vaření, Lžíce, Nástroj, Kuchyně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371" y="1102912"/>
            <a:ext cx="2718000" cy="54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říbor, Vidlice, Nůž, Lžíce, Večeře, Nastavit, Nádob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76829" y="1286238"/>
            <a:ext cx="2646000" cy="52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551254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8640" y="1048512"/>
            <a:ext cx="10683240" cy="2281531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/>
              <a:t>Na závěr </a:t>
            </a:r>
            <a:r>
              <a:rPr lang="cs-CZ" sz="8000" smtClean="0"/>
              <a:t>si písničku </a:t>
            </a:r>
            <a:r>
              <a:rPr lang="cs-CZ" sz="8000" dirty="0" smtClean="0"/>
              <a:t>společně zazpíváme.</a:t>
            </a:r>
            <a:br>
              <a:rPr lang="cs-CZ" sz="8000" dirty="0" smtClean="0"/>
            </a:br>
            <a:r>
              <a:rPr lang="cs-CZ" sz="1200" dirty="0" smtClean="0">
                <a:hlinkClick r:id="rId2"/>
              </a:rPr>
              <a:t>https://www.youtube.com/watch?v=bndrsW465Cc</a:t>
            </a:r>
            <a:endParaRPr lang="cs-CZ" sz="1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53330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9100" y="1435481"/>
            <a:ext cx="10233800" cy="4351338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dirty="0" smtClean="0"/>
              <a:t>  </a:t>
            </a: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společnost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kultura, umění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Integrovaný blok: „Předvedu, co už dovedu“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polytechnika v písni – „Muzikantská rodina“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yjadřovat se prostřednictvím hudebních a rytmických   	dovedností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nímat rytmus a zvuky v běžném životě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Dotyková obrazovka připojená k PC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Rytmické nástroje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4" y="354400"/>
            <a:ext cx="10781608" cy="4103993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Práci s DUMEM předchází seznámení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písní “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Muzikantská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rodina“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Poslech a poznání melodie po označení nadpisu a poté určování členů rodiny.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dalších oknech děti určují a označí předmět použitý pro hru v písni, napodobí rytmus na připravené nástroje.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Společný zpěv písně - označením nahrávky.</a:t>
            </a: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-1225515" y="642022"/>
            <a:ext cx="13369450" cy="10633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400" dirty="0" smtClean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4">
              <a:lnSpc>
                <a:spcPct val="115000"/>
              </a:lnSpc>
              <a:spcAft>
                <a:spcPts val="1000"/>
              </a:spcAft>
            </a:pPr>
            <a:r>
              <a:rPr lang="pl-PL" sz="1000" dirty="0">
                <a:solidFill>
                  <a:schemeClr val="tx1"/>
                </a:solidFill>
              </a:rPr>
              <a:t>NEZNÁMÝ. </a:t>
            </a:r>
            <a:r>
              <a:rPr lang="pl-PL" sz="1000" i="1" dirty="0">
                <a:solidFill>
                  <a:schemeClr val="tx1"/>
                </a:solidFill>
              </a:rPr>
              <a:t>http://pixabay.com/cs/photos/?orientation=&amp;image_type=&amp;cat=&amp;q=mu%C5%BE&amp;colors=&amp;order=best&amp;pagi=2</a:t>
            </a:r>
            <a:r>
              <a:rPr lang="pl-PL" sz="1000" dirty="0">
                <a:solidFill>
                  <a:schemeClr val="tx1"/>
                </a:solidFill>
              </a:rPr>
              <a:t> [online]. [cit. 8.4.2015]. Dostupný na WWW: http://pixabay.com/cs/photos/?orientation=&amp;image_type=&amp;cat=&amp;q=mu%C5%BE&amp;colors=&amp;order=best&amp;pagi=2</a:t>
            </a:r>
            <a:endParaRPr lang="cs-CZ" sz="10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07255" y="1604683"/>
            <a:ext cx="1026443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</a:rPr>
              <a:t>http://pixabay.com/cs/kladivo-n%C3%A1stroj-hardware-d%C5%99ev%C4%9Bn%C3%A9-24239/</a:t>
            </a:r>
            <a:r>
              <a:rPr lang="pl-PL" sz="10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</a:rPr>
              <a:t> [online]. [cit. 8.4.2015]. Dostupný na WWW: http://pixabay.com/cs/kladivo-n%C3%A1stroj-hardware-d%C5%99ev%C4%9Bn%C3%A9-24239/</a:t>
            </a:r>
            <a:endParaRPr lang="cs-CZ" sz="10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7255" y="1841342"/>
            <a:ext cx="67220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00" dirty="0"/>
              <a:t>http://pixabay.com/cs/kle%C5%A1t%C4%9B-n%C3%A1stroj-plombov%C3%A1n%C3%AD-dr%C3%A1p-159684</a:t>
            </a:r>
            <a:r>
              <a:rPr lang="cs-CZ" dirty="0"/>
              <a:t>/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7255" y="2139439"/>
            <a:ext cx="103456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http://pixabay.com/cs/%C5%A1roubov%C3%A1k-n%C3%A1stroj-%C3%BAdr%C5%BEba-po-ruce-145111/</a:t>
            </a:r>
            <a:r>
              <a:rPr lang="pl-PL" sz="1000" dirty="0">
                <a:latin typeface="Arial" panose="020B0604020202020204" pitchFamily="34" charset="0"/>
              </a:rPr>
              <a:t> [online]. [cit. 8.4.2015]. Dostupný na WWW: http://pixabay.com/cs/%C5%A1roubov%C3%A1k-n%C3%A1stroj-%C3%BAdr%C5%BEba-po-ruce-145111</a:t>
            </a:r>
            <a:r>
              <a:rPr lang="pl-PL" dirty="0">
                <a:solidFill>
                  <a:srgbClr val="333333"/>
                </a:solidFill>
                <a:latin typeface="Arial" panose="020B0604020202020204" pitchFamily="34" charset="0"/>
              </a:rPr>
              <a:t>/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07255" y="2560618"/>
            <a:ext cx="96563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http://pixabay.com/cs/pan-hrnec-va%C5%99en%C3%AD-potraviny-kuchyn%C4%9B-156154/</a:t>
            </a:r>
            <a:r>
              <a:rPr lang="pl-PL" sz="1000" dirty="0">
                <a:latin typeface="Arial" panose="020B0604020202020204" pitchFamily="34" charset="0"/>
              </a:rPr>
              <a:t> [online]. [cit. 8.4.2015]. Dostupný na WWW: http://pixabay.com/cs/pan-hrnec-va%C5%99en%C3%AD-potraviny-kuchyn%C4%9B-156154/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607255" y="2923380"/>
            <a:ext cx="981104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http://pixabay.com/cs/pan-p%C3%A1nev-kuchyn%C4%9B-va%C5%99en%C3%AD-155140/</a:t>
            </a:r>
            <a:r>
              <a:rPr lang="pl-PL" sz="1000" dirty="0">
                <a:latin typeface="Arial" panose="020B0604020202020204" pitchFamily="34" charset="0"/>
              </a:rPr>
              <a:t> [online]. [cit. 8.4.2015]. Dostupný na WWW: http://pixabay.com/cs/pan-p%C3%A1nev-kuchyn%C4%9B-va%C5%99en%C3%AD-155140/</a:t>
            </a:r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>
            <a:off x="593187" y="3256228"/>
            <a:ext cx="983917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http://pixabay.com/cs/hrnec-%C4%8Daj-konvice-poh%C3%A1r-drink-158715/</a:t>
            </a:r>
            <a:r>
              <a:rPr lang="pl-PL" sz="1000" dirty="0">
                <a:latin typeface="Arial" panose="020B0604020202020204" pitchFamily="34" charset="0"/>
              </a:rPr>
              <a:t>[online]. [cit. 8.4.2015]. Dostupný na WWW: http://pixabay.com/cs/hrnec-%C4%8Daj-konvice-poh%C3%A1r-drink-158715/</a:t>
            </a:r>
            <a:endParaRPr lang="cs-CZ" sz="1000" dirty="0"/>
          </a:p>
        </p:txBody>
      </p:sp>
      <p:sp>
        <p:nvSpPr>
          <p:cNvPr id="13" name="Obdélník 12"/>
          <p:cNvSpPr/>
          <p:nvPr/>
        </p:nvSpPr>
        <p:spPr>
          <a:xfrm>
            <a:off x="593187" y="3584211"/>
            <a:ext cx="98110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http://pixabay.com/cs/poh%C3%A1r-fialov%C3%A1-%C4%8Daj-m%C3%ADsa-pr%C3%A1zdn%C3%BD-306708/</a:t>
            </a:r>
            <a:r>
              <a:rPr lang="pl-PL" sz="1000" dirty="0">
                <a:latin typeface="Arial" panose="020B0604020202020204" pitchFamily="34" charset="0"/>
              </a:rPr>
              <a:t> [online]. [cit. 8.4.2015]. Dostupný na WWW: http://pixabay.com/cs/poh%C3%A1r-fialov%C3%A1-%C4%8Daj-m%C3%ADsa-pr%C3%A1zdn%C3%BD-306708/</a:t>
            </a:r>
            <a:endParaRPr lang="cs-CZ" sz="1000" dirty="0"/>
          </a:p>
        </p:txBody>
      </p:sp>
      <p:sp>
        <p:nvSpPr>
          <p:cNvPr id="14" name="Obdélník 13"/>
          <p:cNvSpPr/>
          <p:nvPr/>
        </p:nvSpPr>
        <p:spPr>
          <a:xfrm>
            <a:off x="607255" y="3914094"/>
            <a:ext cx="109593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http://pixabay.com/cs/keramick%C3%BD-porcel%C3%A1n-n%C3%A1dob%C3%AD-m%C3%ADsa-156155/</a:t>
            </a:r>
            <a:r>
              <a:rPr lang="pl-PL" sz="1000" dirty="0">
                <a:latin typeface="Arial" panose="020B0604020202020204" pitchFamily="34" charset="0"/>
              </a:rPr>
              <a:t> [online]. [cit. 8.4.2015]. Dostupný na WWW: http://pixabay.com/cs/keramick%C3%BD-porcel%C3%A1n-n%C3%A1dob%C3%AD-m%C3%ADsa-156155/</a:t>
            </a:r>
            <a:endParaRPr lang="cs-CZ" sz="1000" dirty="0"/>
          </a:p>
        </p:txBody>
      </p:sp>
      <p:sp>
        <p:nvSpPr>
          <p:cNvPr id="15" name="Obdélník 14"/>
          <p:cNvSpPr/>
          <p:nvPr/>
        </p:nvSpPr>
        <p:spPr>
          <a:xfrm>
            <a:off x="616337" y="4212163"/>
            <a:ext cx="101832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http://pixabay.com/cs/va%C5%99e%C4%8Dka-d%C5%99ev%C4%9Bn%C3%A9-va%C5%99en%C3%AD-l%C5%BE%C3%ADce-159122/</a:t>
            </a:r>
            <a:r>
              <a:rPr lang="pl-PL" sz="1000" dirty="0">
                <a:latin typeface="Arial" panose="020B0604020202020204" pitchFamily="34" charset="0"/>
              </a:rPr>
              <a:t>[online]. [cit. 8.4.2015]. Dostupný na WWW: http://pixabay.com/cs/va%C5%99e%C4%8Dka-d%C5%99ev%C4%9Bn%C3%A9-va%C5%99en%C3%AD-l%C5%BE%C3%ADce-159122</a:t>
            </a:r>
            <a:r>
              <a:rPr lang="pl-PL" dirty="0">
                <a:solidFill>
                  <a:srgbClr val="333333"/>
                </a:solidFill>
                <a:latin typeface="Arial" panose="020B0604020202020204" pitchFamily="34" charset="0"/>
              </a:rPr>
              <a:t>/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16337" y="4701892"/>
            <a:ext cx="1137138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latin typeface="Arial" panose="020B0604020202020204" pitchFamily="34" charset="0"/>
              </a:rPr>
              <a:t>http://pixabay.com/cs/p%C5%99%C3%ADbor-vidlice-n%C5%AF%C5%BE-l%C5%BE%C3%ADce-ve%C4%8De%C5%99e-311042/</a:t>
            </a:r>
            <a:r>
              <a:rPr lang="pl-PL" sz="1000" dirty="0">
                <a:latin typeface="Arial" panose="020B0604020202020204" pitchFamily="34" charset="0"/>
              </a:rPr>
              <a:t> [online]. [cit. 8.4.2015]. Dostupný na WWW: http://pixabay.com/cs/p%C5%99%C3%ADbor-vidlice-n%C5%AF%C5%BE-l%C5%BE%C3%ADce-ve%C4%8De%C5%99e-311042/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TM04033923[[fn=Hloubka]]</Template>
  <TotalTime>0</TotalTime>
  <Words>346</Words>
  <Application>Microsoft Office PowerPoint</Application>
  <PresentationFormat>Vlastní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Hloubka</vt:lpstr>
      <vt:lpstr>Muzikantská rodina</vt:lpstr>
      <vt:lpstr>Poznáš písničku? https://www.youtube.com/watch?v=Z6odlVXjSjA</vt:lpstr>
      <vt:lpstr>Na co hraje tatínek?</vt:lpstr>
      <vt:lpstr>Na co hraje maminka?</vt:lpstr>
      <vt:lpstr>Na co hraje Monika?</vt:lpstr>
      <vt:lpstr>Na co hraje  Véna?</vt:lpstr>
      <vt:lpstr>Na závěr si písničku společně zazpíváme. https://www.youtube.com/watch?v=bndrsW465Cc</vt:lpstr>
      <vt:lpstr>Téma pro polytechnickou výchovu</vt:lpstr>
      <vt:lpstr>Použitý materiál</vt:lpstr>
      <vt:lpstr>Metodický postup 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2015-04-24T15:25:32Z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