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29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5" r:id="rId4"/>
    <p:sldId id="296" r:id="rId5"/>
    <p:sldId id="297" r:id="rId6"/>
    <p:sldId id="299" r:id="rId7"/>
    <p:sldId id="300" r:id="rId8"/>
    <p:sldId id="301" r:id="rId9"/>
    <p:sldId id="302" r:id="rId10"/>
    <p:sldId id="303" r:id="rId11"/>
    <p:sldId id="304" r:id="rId12"/>
    <p:sldId id="280" r:id="rId13"/>
    <p:sldId id="286" r:id="rId14"/>
    <p:sldId id="277" r:id="rId15"/>
    <p:sldId id="294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00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4/25/2015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161171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89665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96224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27613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9652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63987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77969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20478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53959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27444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744416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846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2693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7000"/>
              </a:schemeClr>
            </a:gs>
            <a:gs pos="48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Dopravní prostředky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A jejich řidiči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6157" y="646752"/>
            <a:ext cx="9242563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DOPRAVNÍ PROSTŘEDKY</a:t>
            </a:r>
            <a:endParaRPr lang="cs-CZ" dirty="0"/>
          </a:p>
        </p:txBody>
      </p:sp>
      <p:pic>
        <p:nvPicPr>
          <p:cNvPr id="1032" name="Picture 8" descr="http://www.clipartsalbum.com/cliparts/treinen/503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67439" y="4357695"/>
            <a:ext cx="2386597" cy="1357307"/>
          </a:xfrm>
          <a:prstGeom prst="rect">
            <a:avLst/>
          </a:prstGeom>
          <a:noFill/>
        </p:spPr>
      </p:pic>
      <p:pic>
        <p:nvPicPr>
          <p:cNvPr id="1026" name="Picture 2" descr="Tractor 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82144" y="2059411"/>
            <a:ext cx="2857500" cy="198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Formula One Car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0655" y="2408349"/>
            <a:ext cx="3673209" cy="1224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Aircraft1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1905" y="4572001"/>
            <a:ext cx="28575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  Dek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0562" y="1970011"/>
            <a:ext cx="170319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02363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JEZDÍ PO ZEMI</a:t>
            </a:r>
            <a:endParaRPr lang="cs-CZ" dirty="0"/>
          </a:p>
        </p:txBody>
      </p:sp>
      <p:pic>
        <p:nvPicPr>
          <p:cNvPr id="17410" name="Picture 2" descr="http://www.clipartsalbum.com/cliparts/brandweer/193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7448" y="1207349"/>
            <a:ext cx="3467082" cy="37719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066466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LÉTÁ</a:t>
            </a:r>
            <a:endParaRPr lang="cs-CZ" dirty="0"/>
          </a:p>
        </p:txBody>
      </p:sp>
      <p:pic>
        <p:nvPicPr>
          <p:cNvPr id="4" name="Picture 6" descr="Aircraft1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5042" y="2171700"/>
            <a:ext cx="5143496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60537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PLUJE PO VODĚ</a:t>
            </a:r>
            <a:endParaRPr lang="cs-CZ" dirty="0"/>
          </a:p>
        </p:txBody>
      </p:sp>
      <p:pic>
        <p:nvPicPr>
          <p:cNvPr id="2050" name="Picture 2" descr="Two Sailboats In Sunset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1738" y="2139949"/>
            <a:ext cx="4545012" cy="248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16590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LÉTÁ</a:t>
            </a:r>
            <a:endParaRPr lang="cs-CZ" dirty="0"/>
          </a:p>
        </p:txBody>
      </p:sp>
      <p:pic>
        <p:nvPicPr>
          <p:cNvPr id="3" name="Picture 2" descr="C:\Program Files (x86)\Microsoft Office\MEDIA\CAGCAT10\j029215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2662" y="2143116"/>
            <a:ext cx="2479024" cy="3071834"/>
          </a:xfrm>
          <a:prstGeom prst="rect">
            <a:avLst/>
          </a:prstGeom>
          <a:noFill/>
        </p:spPr>
      </p:pic>
      <p:pic>
        <p:nvPicPr>
          <p:cNvPr id="5" name="Picture 6" descr="Aircraft1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6604" y="2650333"/>
            <a:ext cx="5143496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29922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PLUJE PO VODĚ</a:t>
            </a:r>
            <a:endParaRPr lang="cs-CZ" dirty="0"/>
          </a:p>
        </p:txBody>
      </p:sp>
      <p:pic>
        <p:nvPicPr>
          <p:cNvPr id="18435" name="Picture 3" descr="C:\Program Files (x86)\Microsoft Office\MEDIA\CAGCAT10\j029215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4613" y="2285994"/>
            <a:ext cx="2214578" cy="2627756"/>
          </a:xfrm>
          <a:prstGeom prst="rect">
            <a:avLst/>
          </a:prstGeom>
          <a:noFill/>
        </p:spPr>
      </p:pic>
      <p:pic>
        <p:nvPicPr>
          <p:cNvPr id="5" name="Picture 2" descr="Tractor 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4295" y="2500306"/>
            <a:ext cx="2857500" cy="198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0847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řídí?</a:t>
            </a:r>
            <a:endParaRPr lang="cs-CZ" dirty="0"/>
          </a:p>
        </p:txBody>
      </p:sp>
      <p:pic>
        <p:nvPicPr>
          <p:cNvPr id="3" name="Picture 2" descr="Tractor 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5339" y="2163749"/>
            <a:ext cx="2857500" cy="198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Aircraft1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3358" y="2072474"/>
            <a:ext cx="5143496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54989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řídí?</a:t>
            </a:r>
            <a:endParaRPr lang="cs-CZ" dirty="0"/>
          </a:p>
        </p:txBody>
      </p:sp>
      <p:pic>
        <p:nvPicPr>
          <p:cNvPr id="5" name="Picture 10" descr="So  Dek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7556" y="2258625"/>
            <a:ext cx="1946343" cy="246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ipartsalbum.com/cliparts/treinen/503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6480" y="2412809"/>
            <a:ext cx="3797998" cy="216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1243196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řídí?</a:t>
            </a:r>
            <a:endParaRPr lang="cs-CZ" dirty="0"/>
          </a:p>
        </p:txBody>
      </p:sp>
      <p:pic>
        <p:nvPicPr>
          <p:cNvPr id="7" name="Picture 4" descr="Formula One Car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1803" y="2795596"/>
            <a:ext cx="4986312" cy="166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Kolo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2025" y="2648803"/>
            <a:ext cx="28575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80994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jeho svět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Sociální poznatky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Integrovaný blok: Já, ty, my a lidé kolem nás</a:t>
            </a:r>
          </a:p>
          <a:p>
            <a:pPr marL="45720" indent="0"/>
            <a:r>
              <a:rPr lang="cs-CZ" dirty="0" smtClean="0"/>
              <a:t>  Téma: Dopravní prostředky a jejich řidiči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 Konkretizované výstupy: Dítě poznává, že každá práce je důležitá, a rozšiřuje si slovní zásobu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95401" y="6433234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279" y="1845734"/>
            <a:ext cx="10364917" cy="4023360"/>
          </a:xfrm>
        </p:spPr>
        <p:txBody>
          <a:bodyPr/>
          <a:lstStyle/>
          <a:p>
            <a:r>
              <a:rPr lang="cs-CZ" dirty="0" smtClean="0"/>
              <a:t>1. Snímek č. 2 – s dětmi si vyprávíme o dopravních prostředcích </a:t>
            </a:r>
          </a:p>
          <a:p>
            <a:r>
              <a:rPr lang="cs-CZ" dirty="0" smtClean="0"/>
              <a:t>2. Snímky 3 až 5 – s dětmi si říkáme, kde se který prostředek pohybuje</a:t>
            </a:r>
          </a:p>
          <a:p>
            <a:r>
              <a:rPr lang="cs-CZ" dirty="0" smtClean="0"/>
              <a:t>3. Snímky 6 a 7 – děti si procvičují získané znalosti</a:t>
            </a:r>
          </a:p>
          <a:p>
            <a:r>
              <a:rPr lang="cs-CZ" dirty="0" smtClean="0"/>
              <a:t>4. Snímky 8 až 10 slouží k vyvození povolání – tedy odpovídáme na otázku Kdo řídí? Např. traktorista, </a:t>
            </a:r>
            <a:r>
              <a:rPr lang="cs-CZ" dirty="0" smtClean="0"/>
              <a:t>strojvedoucí </a:t>
            </a:r>
            <a:r>
              <a:rPr lang="cs-CZ" dirty="0" smtClean="0"/>
              <a:t>aj. </a:t>
            </a:r>
          </a:p>
          <a:p>
            <a:r>
              <a:rPr lang="cs-CZ" dirty="0" smtClean="0"/>
              <a:t>5. Můžeme rozšířit o další povolání, která na obrázcích nejsou – např. bagrista. </a:t>
            </a:r>
          </a:p>
          <a:p>
            <a:endParaRPr lang="cs-CZ" dirty="0"/>
          </a:p>
          <a:p>
            <a:r>
              <a:rPr lang="cs-CZ" dirty="0" smtClean="0"/>
              <a:t>Vhodné pro děti středního školního věku.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253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8979" y="2124221"/>
            <a:ext cx="32994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volné zdroje – www.pixabay.com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66060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ktiva">
  <a:themeElements>
    <a:clrScheme name="Retrospektiva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310</Words>
  <Application>Microsoft Office PowerPoint</Application>
  <PresentationFormat>Vlastní</PresentationFormat>
  <Paragraphs>46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Retrospektiva</vt:lpstr>
      <vt:lpstr>Dopravní prostředky</vt:lpstr>
      <vt:lpstr>DOPRAVNÍ PROSTŘEDKY</vt:lpstr>
      <vt:lpstr>CO JEZDÍ PO ZEMI</vt:lpstr>
      <vt:lpstr>CO LÉTÁ</vt:lpstr>
      <vt:lpstr>CO PLUJE PO VODĚ</vt:lpstr>
      <vt:lpstr>CO LÉTÁ</vt:lpstr>
      <vt:lpstr>CO PLUJE PO VODĚ</vt:lpstr>
      <vt:lpstr>Kdo řídí?</vt:lpstr>
      <vt:lpstr>Kdo řídí?</vt:lpstr>
      <vt:lpstr>Kdo řídí?</vt:lpstr>
      <vt:lpstr>Prvky polytechnické výchovy</vt:lpstr>
      <vt:lpstr>Práce s materiálem</vt:lpstr>
      <vt:lpstr>Materiály, pomůcky </vt:lpstr>
      <vt:lpstr>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2015-04-25T17:54:34Z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