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22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5" r:id="rId6"/>
    <p:sldId id="286" r:id="rId7"/>
    <p:sldId id="287" r:id="rId8"/>
    <p:sldId id="284" r:id="rId9"/>
    <p:sldId id="280" r:id="rId10"/>
    <p:sldId id="276" r:id="rId11"/>
    <p:sldId id="275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44" autoAdjust="0"/>
    <p:restoredTop sz="94660"/>
  </p:normalViewPr>
  <p:slideViewPr>
    <p:cSldViewPr snapToGrid="0">
      <p:cViewPr>
        <p:scale>
          <a:sx n="80" d="100"/>
          <a:sy n="80" d="100"/>
        </p:scale>
        <p:origin x="30" y="-50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022161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81406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0335032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44004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85760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52159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290490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98017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96691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141272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09706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47285829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064925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05818064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45265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544039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68448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6780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88679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3" r:id="rId1"/>
    <p:sldLayoutId id="2147483924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  <p:sldLayoutId id="2147483934" r:id="rId12"/>
    <p:sldLayoutId id="2147483935" r:id="rId13"/>
    <p:sldLayoutId id="2147483936" r:id="rId14"/>
    <p:sldLayoutId id="2147483937" r:id="rId15"/>
    <p:sldLayoutId id="2147483938" r:id="rId16"/>
    <p:sldLayoutId id="2147483939" r:id="rId17"/>
    <p:sldLayoutId id="2147483940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youtube.com/watch?v=z6VGOa1YR0U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142000"/>
                <a:satMod val="200000"/>
                <a:lumMod val="118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Jak </a:t>
            </a:r>
            <a:r>
              <a:rPr lang="cs-CZ" sz="3600" b="1" i="0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křemílek</a:t>
            </a: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 a Vochomůrka zasadili semínko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27302" y="3090931"/>
            <a:ext cx="374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Polytechnika v dětské pohádce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2380" y="1882828"/>
            <a:ext cx="3452950" cy="275356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Co se děje, než vyroste rostlina?</a:t>
            </a:r>
            <a:endParaRPr lang="cs-CZ" dirty="0"/>
          </a:p>
        </p:txBody>
      </p:sp>
      <p:pic>
        <p:nvPicPr>
          <p:cNvPr id="1026" name="Picture 2" descr="Divizna, Květina, Žlutá, Květinový, Příroda, Zahrad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2876" y="737416"/>
            <a:ext cx="3398994" cy="424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1130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4536" y="72441"/>
            <a:ext cx="4112945" cy="11386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Semena – znáš je?</a:t>
            </a:r>
            <a:endParaRPr lang="cs-CZ" dirty="0"/>
          </a:p>
        </p:txBody>
      </p:sp>
      <p:pic>
        <p:nvPicPr>
          <p:cNvPr id="2050" name="Picture 2" descr="Zahrada, Pampeliška, Cupanina, Seme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894" y="1075083"/>
            <a:ext cx="21336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ýně, Ovoce, Semeno, Zelenina, Přírod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1304"/>
          <a:stretch/>
        </p:blipFill>
        <p:spPr bwMode="auto">
          <a:xfrm>
            <a:off x="9453826" y="1075083"/>
            <a:ext cx="2398643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Obilí, Kukuřice, Fazole, Osivo, Přírodní, Zdrav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7528" y="1379245"/>
            <a:ext cx="6096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orové Šišky, Jedle, Přírody, Les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896"/>
          <a:stretch/>
        </p:blipFill>
        <p:spPr bwMode="auto">
          <a:xfrm>
            <a:off x="631894" y="3681621"/>
            <a:ext cx="21336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Žalud, Semeno, Podzim, Strom, Hnědý, Přírod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53826" y="3682521"/>
            <a:ext cx="2580480" cy="171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675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4536" y="72441"/>
            <a:ext cx="4112945" cy="11386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Semena – znáš je?</a:t>
            </a:r>
            <a:endParaRPr lang="cs-CZ" dirty="0"/>
          </a:p>
        </p:txBody>
      </p:sp>
      <p:pic>
        <p:nvPicPr>
          <p:cNvPr id="2050" name="Picture 2" descr="Zahrada, Pampeliška, Cupanina, Seme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8416" y="1071344"/>
            <a:ext cx="2576076" cy="20700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Pampeliška, Pryskyřník, Přírody, Lét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6454" y="3838165"/>
            <a:ext cx="3240000" cy="216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Dýně, Žlutá, Zelenina, Potravin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988" y="3838165"/>
            <a:ext cx="3240000" cy="216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Bush Rajčata, Rajčata, Rajčata Keř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67481" y="3838165"/>
            <a:ext cx="1608000" cy="216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ásobení 2"/>
          <p:cNvSpPr/>
          <p:nvPr/>
        </p:nvSpPr>
        <p:spPr>
          <a:xfrm>
            <a:off x="2311007" y="3141405"/>
            <a:ext cx="521962" cy="48669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9123746" y="3141405"/>
            <a:ext cx="521962" cy="48669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3477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4536" y="72441"/>
            <a:ext cx="4112945" cy="11386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Semena – znáš je?</a:t>
            </a:r>
            <a:endParaRPr lang="cs-CZ" dirty="0"/>
          </a:p>
        </p:txBody>
      </p:sp>
      <p:pic>
        <p:nvPicPr>
          <p:cNvPr id="4100" name="Picture 4" descr="Dýně, Žlutá, Zelenina, Potravi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988" y="3838165"/>
            <a:ext cx="3240000" cy="216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Bush Rajčata, Rajčata, Rajčata Keř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84727" y="3838165"/>
            <a:ext cx="1608000" cy="216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ásobení 2"/>
          <p:cNvSpPr/>
          <p:nvPr/>
        </p:nvSpPr>
        <p:spPr>
          <a:xfrm>
            <a:off x="5975472" y="3123329"/>
            <a:ext cx="521962" cy="48669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9927746" y="3130701"/>
            <a:ext cx="521962" cy="48669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4" descr="Dýně, Ovoce, Semeno, Zelenina, Příroda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1304"/>
          <a:stretch/>
        </p:blipFill>
        <p:spPr bwMode="auto">
          <a:xfrm>
            <a:off x="5037132" y="1180690"/>
            <a:ext cx="2398643" cy="1714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Mrkev, Kořenový Adresář, Zelenin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1008" y="3838165"/>
            <a:ext cx="4320000" cy="216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649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4536" y="72441"/>
            <a:ext cx="4112945" cy="11386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znáš je? </a:t>
            </a:r>
            <a:br>
              <a:rPr lang="cs-CZ" dirty="0" smtClean="0"/>
            </a:br>
            <a:r>
              <a:rPr lang="cs-CZ" dirty="0" smtClean="0"/>
              <a:t>Spoj!</a:t>
            </a:r>
            <a:endParaRPr lang="cs-CZ" dirty="0"/>
          </a:p>
        </p:txBody>
      </p:sp>
      <p:pic>
        <p:nvPicPr>
          <p:cNvPr id="10" name="Picture 6" descr="Obilí, Kukuřice, Fazole, Osivo, Přírodní, Zdravá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117" y="1803347"/>
            <a:ext cx="6096000" cy="34290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rachové Lusky, Pod, Hrášek Pod, Zelen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02" y="2378075"/>
            <a:ext cx="3082203" cy="154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azole, Trh, Potraviny, Čerstvé, Organické, Zdrav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4839" y="2515700"/>
            <a:ext cx="1871304" cy="1403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Kukuřice, Těžký Hřebec, Jídlo, Závo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0979" y="5106570"/>
            <a:ext cx="4702276" cy="1888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340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57424" y="239867"/>
            <a:ext cx="5251408" cy="11386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Připravíme si pokus</a:t>
            </a:r>
            <a:endParaRPr lang="cs-CZ" dirty="0"/>
          </a:p>
        </p:txBody>
      </p:sp>
      <p:pic>
        <p:nvPicPr>
          <p:cNvPr id="3074" name="Picture 2" descr="http://upload.wikimedia.org/wikipedia/commons/thumb/7/75/Sunflower_seedlings.jpg/250px-Sunflower_seedling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9236" y="1378535"/>
            <a:ext cx="3527784" cy="3090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35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společnosti</a:t>
            </a:r>
          </a:p>
          <a:p>
            <a:pPr marL="45720" indent="0"/>
            <a:r>
              <a:rPr lang="cs-CZ" dirty="0" smtClean="0"/>
              <a:t>  Vzdělávací podoblast: Kultura a umění</a:t>
            </a:r>
          </a:p>
          <a:p>
            <a:pPr marL="45720" indent="0"/>
            <a:r>
              <a:rPr lang="cs-CZ" dirty="0" smtClean="0"/>
              <a:t>  Integrovaný blok: Já, ty, my a vnímání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Téma: Polytechnika v dětské pohádce – Jak Křemílek a Vochomůrka…</a:t>
            </a:r>
          </a:p>
          <a:p>
            <a:pPr marL="45720" indent="0"/>
            <a:r>
              <a:rPr lang="cs-CZ" dirty="0" smtClean="0"/>
              <a:t>  Konkretizované výstupy: Seznámit děti s ději pomocí pohádkových postav. </a:t>
            </a:r>
          </a:p>
          <a:p>
            <a:pPr marL="45720" indent="0"/>
            <a:r>
              <a:rPr lang="cs-CZ" dirty="0" smtClean="0"/>
              <a:t>  Cíl: Vyset a pozorovat s dětmi klíčení semene, růst rostliny.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51498" y="6492875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1498" y="520243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09628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783" y="1776032"/>
            <a:ext cx="12000401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Celý materiál směřuje k objasnění dějů, které se odehrávají, než vyroste rostlina.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Dětem pustíme motivační pohádku – Jak Křemílek s Vochomůrkou zasadili semínko – je potřeba </a:t>
            </a:r>
          </a:p>
          <a:p>
            <a:r>
              <a:rPr lang="cs-CZ" dirty="0" smtClean="0"/>
              <a:t>připojení k internetu. Odkaz na pohádku najdeme pod obrázkem divizny. </a:t>
            </a:r>
          </a:p>
          <a:p>
            <a:endParaRPr lang="cs-CZ" dirty="0" smtClean="0"/>
          </a:p>
          <a:p>
            <a:r>
              <a:rPr lang="cs-CZ" dirty="0" smtClean="0"/>
              <a:t>Navazujeme na pohádku:</a:t>
            </a:r>
            <a:endParaRPr lang="cs-CZ" dirty="0"/>
          </a:p>
          <a:p>
            <a:r>
              <a:rPr lang="cs-CZ" dirty="0" smtClean="0"/>
              <a:t>S dětmi připravíme vysetí semen do květináče, sledujeme klíčení, růst. </a:t>
            </a:r>
          </a:p>
          <a:p>
            <a:r>
              <a:rPr lang="cs-CZ" dirty="0" smtClean="0"/>
              <a:t>S dětmi si prohlédneme různé typy semen – nejen na obrázcích. Vyučující připraví nebo si děti </a:t>
            </a:r>
          </a:p>
          <a:p>
            <a:r>
              <a:rPr lang="cs-CZ" dirty="0" smtClean="0"/>
              <a:t>přinesou z domu.</a:t>
            </a:r>
          </a:p>
          <a:p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Snímky 3 až 6 slouží k procvičení znalostí o semenech. Kontrola se provádí kliknutím na obrázek semene.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351430"/>
            <a:ext cx="8534400" cy="1507067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2" y="1959445"/>
            <a:ext cx="8534400" cy="143086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Volné zdroje: </a:t>
            </a:r>
            <a:r>
              <a:rPr lang="cs-CZ" dirty="0" smtClean="0">
                <a:hlinkClick r:id="rId2"/>
              </a:rPr>
              <a:t>www.pixabay.com</a:t>
            </a:r>
            <a:endParaRPr lang="cs-CZ" dirty="0" smtClean="0"/>
          </a:p>
          <a:p>
            <a:r>
              <a:rPr lang="cs-CZ" dirty="0"/>
              <a:t>CURRENT. </a:t>
            </a:r>
            <a:r>
              <a:rPr lang="cs-CZ" i="1" dirty="0" err="1"/>
              <a:t>Wikipedia</a:t>
            </a:r>
            <a:r>
              <a:rPr lang="cs-CZ" dirty="0"/>
              <a:t> [online]. [cit. 26.4.2015]. Dostupný na WWW: http://cs.wikipedia.org/wiki/Kl%C3%AD%C4%8Den%C3%AD_semene#/media/File:Sunflower_seedlings.j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337363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 smtClean="0"/>
              <a:t>Internetové připojení</a:t>
            </a:r>
          </a:p>
          <a:p>
            <a:r>
              <a:rPr lang="cs-CZ" dirty="0" smtClean="0"/>
              <a:t>Květináč, hlína, semena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74812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387597" y="6492875"/>
            <a:ext cx="7543800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3851811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Řez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Řez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282EB108-EDE6-4B8E-957B-D4A69BF580EA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324</Words>
  <Application>Microsoft Office PowerPoint</Application>
  <PresentationFormat>Vlastní</PresentationFormat>
  <Paragraphs>52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Řez</vt:lpstr>
      <vt:lpstr>Jak křemílek a Vochomůrka zasadili semínko</vt:lpstr>
      <vt:lpstr>Co se děje, než vyroste rostlina?</vt:lpstr>
      <vt:lpstr>Semena – znáš je?</vt:lpstr>
      <vt:lpstr>Semena – znáš je?</vt:lpstr>
      <vt:lpstr>Semena – znáš je?</vt:lpstr>
      <vt:lpstr>znáš je?  Spoj!</vt:lpstr>
      <vt:lpstr>Připravíme si pokus</vt:lpstr>
      <vt:lpstr>Prvky polytechnické výchovy</vt:lpstr>
      <vt:lpstr>Metodický postup </vt:lpstr>
      <vt:lpstr>Použité zdroje</vt:lpstr>
      <vt:lpstr>Materiály, pomůcky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2015-04-26T09:52:42Z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