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36" r:id="rId2"/>
  </p:sldMasterIdLst>
  <p:notesMasterIdLst>
    <p:notesMasterId r:id="rId13"/>
  </p:notesMasterIdLst>
  <p:handoutMasterIdLst>
    <p:handoutMasterId r:id="rId14"/>
  </p:handoutMasterIdLst>
  <p:sldIdLst>
    <p:sldId id="272" r:id="rId3"/>
    <p:sldId id="273" r:id="rId4"/>
    <p:sldId id="285" r:id="rId5"/>
    <p:sldId id="286" r:id="rId6"/>
    <p:sldId id="287" r:id="rId7"/>
    <p:sldId id="280" r:id="rId8"/>
    <p:sldId id="275" r:id="rId9"/>
    <p:sldId id="276" r:id="rId10"/>
    <p:sldId id="277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120" y="-34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Povolání - švadlena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7036158" y="3017134"/>
            <a:ext cx="4490434" cy="125272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Š</a:t>
            </a:r>
            <a:r>
              <a:rPr lang="cs-CZ" dirty="0" smtClean="0">
                <a:solidFill>
                  <a:srgbClr val="FF0000"/>
                </a:solidFill>
              </a:rPr>
              <a:t>VADLENA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944" y="2500047"/>
            <a:ext cx="1869948" cy="249326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920" y="1751355"/>
            <a:ext cx="2510028" cy="334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 čím pracuje švadlena?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453" y="4606974"/>
            <a:ext cx="1369314" cy="18257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484" y="2078736"/>
            <a:ext cx="1635252" cy="218033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002" y="2078736"/>
            <a:ext cx="1650492" cy="220065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232" y="2069592"/>
            <a:ext cx="1657350" cy="2209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4" y="2054352"/>
            <a:ext cx="1412748" cy="188366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99" y="4227576"/>
            <a:ext cx="1385316" cy="184708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554" y="2054352"/>
            <a:ext cx="1668780" cy="222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3589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švadlena nepotřebuje?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73" y="4362734"/>
            <a:ext cx="1317022" cy="175602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330" y="2674428"/>
            <a:ext cx="1683783" cy="224504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856" y="3196874"/>
            <a:ext cx="2072640" cy="116586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85" y="2674428"/>
            <a:ext cx="2256199" cy="126911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856" y="4930726"/>
            <a:ext cx="2585324" cy="145424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210" y="2511552"/>
            <a:ext cx="1540061" cy="20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7950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02336"/>
            <a:ext cx="9009888" cy="11887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Pomoz najít švadleně vždy dva stejné knoflíky 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9" r="11865"/>
          <a:stretch/>
        </p:blipFill>
        <p:spPr>
          <a:xfrm>
            <a:off x="2657476" y="1663408"/>
            <a:ext cx="5786438" cy="464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7342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Integrovaný blok: Žijeme spolu</a:t>
            </a:r>
          </a:p>
          <a:p>
            <a:pPr marL="45720" indent="0"/>
            <a:r>
              <a:rPr lang="cs-CZ" dirty="0" smtClean="0"/>
              <a:t>  Vzdělávací oblast: Dítě a společnost</a:t>
            </a:r>
          </a:p>
          <a:p>
            <a:pPr marL="45720" indent="0"/>
            <a:r>
              <a:rPr lang="cs-CZ" dirty="0" smtClean="0"/>
              <a:t>  Téma: Poznáváme profese</a:t>
            </a:r>
          </a:p>
          <a:p>
            <a:pPr marL="45720" indent="0"/>
            <a:r>
              <a:rPr lang="cs-CZ" dirty="0" smtClean="0"/>
              <a:t>  Konkretizované výstupy: Mít poznatky z nejrůznějších oblastí života, poznávání toho, s čím se v životě setkává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Cíle: Děti se seznamují s prací lidí kolem nás, učí se vážit si výsledků práce své i      ostatních lidí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 fotografie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1103" y="2133600"/>
            <a:ext cx="10779273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lv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cs-CZ" sz="2400" dirty="0">
                <a:solidFill>
                  <a:schemeClr val="tx2"/>
                </a:solidFill>
              </a:rPr>
              <a:t>Děti se seznamují s profesí  švadleny. Učí se poznávat předměty, které švadlena potřebuje.</a:t>
            </a:r>
          </a:p>
          <a:p>
            <a:pPr marL="45720" lvl="1" indent="-342900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cs-CZ" sz="2400" dirty="0">
                <a:solidFill>
                  <a:schemeClr val="tx2"/>
                </a:solidFill>
              </a:rPr>
              <a:t>Na pracovním listě č. 4 děti klikají na obrázky věcí, které švadlena nepotřebuje </a:t>
            </a:r>
            <a:r>
              <a:rPr lang="cs-CZ" sz="2400" dirty="0">
                <a:solidFill>
                  <a:schemeClr val="tx2"/>
                </a:solidFill>
              </a:rPr>
              <a:t>a ty rotují.</a:t>
            </a:r>
          </a:p>
          <a:p>
            <a:pPr marL="45720" lvl="1" indent="-342900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</a:pPr>
            <a:r>
              <a:rPr lang="cs-CZ" sz="2400" dirty="0">
                <a:solidFill>
                  <a:schemeClr val="tx2"/>
                </a:solidFill>
              </a:rPr>
              <a:t>Na pracovním listě č. 5 si děti  spojí vždy dva stejné knoflíky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357941"/>
            <a:ext cx="9509760" cy="1088136"/>
          </a:xfrm>
          <a:prstGeom prst="rect">
            <a:avLst/>
          </a:prstGeom>
        </p:spPr>
        <p:txBody>
          <a:bodyPr>
            <a:normAutofit fontScale="3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1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r>
              <a:rPr lang="cs-CZ" sz="9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sz="9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96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298</Words>
  <Application>Microsoft Office PowerPoint</Application>
  <PresentationFormat>Vlastní</PresentationFormat>
  <Paragraphs>40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Povolání - švadlena</vt:lpstr>
      <vt:lpstr>ŠVADLENA</vt:lpstr>
      <vt:lpstr>S čím pracuje švadlena?</vt:lpstr>
      <vt:lpstr>Co švadlena nepotřebuje?</vt:lpstr>
      <vt:lpstr>Pomoz najít švadleně vždy dva stejné knoflíky  </vt:lpstr>
      <vt:lpstr>Prvky polytechnické výchovy</vt:lpstr>
      <vt:lpstr>Použité zdroje</vt:lpstr>
      <vt:lpstr>Metodický postup </vt:lpstr>
      <vt:lpstr>Materiály, pomůcky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2015-04-27T14:11:59Z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