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949" r:id="rId2"/>
  </p:sldMasterIdLst>
  <p:notesMasterIdLst>
    <p:notesMasterId r:id="rId15"/>
  </p:notesMasterIdLst>
  <p:handoutMasterIdLst>
    <p:handoutMasterId r:id="rId16"/>
  </p:handoutMasterIdLst>
  <p:sldIdLst>
    <p:sldId id="272" r:id="rId3"/>
    <p:sldId id="273" r:id="rId4"/>
    <p:sldId id="282" r:id="rId5"/>
    <p:sldId id="285" r:id="rId6"/>
    <p:sldId id="286" r:id="rId7"/>
    <p:sldId id="287" r:id="rId8"/>
    <p:sldId id="288" r:id="rId9"/>
    <p:sldId id="280" r:id="rId10"/>
    <p:sldId id="275" r:id="rId11"/>
    <p:sldId id="276" r:id="rId12"/>
    <p:sldId id="277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897" autoAdjust="0"/>
    <p:restoredTop sz="94660"/>
  </p:normalViewPr>
  <p:slideViewPr>
    <p:cSldViewPr snapToGrid="0">
      <p:cViewPr varScale="1">
        <p:scale>
          <a:sx n="78" d="100"/>
          <a:sy n="78" d="100"/>
        </p:scale>
        <p:origin x="-240" y="-96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16.4.2015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16.4.2015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12192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12192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12192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12192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65060" y="5052546"/>
            <a:ext cx="7516013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4/16/2015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0109" y="3132290"/>
            <a:ext cx="9567135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524000" y="731520"/>
            <a:ext cx="85344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12192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12192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12192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12192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10927" y="2172648"/>
            <a:ext cx="7955555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6584" y="4607511"/>
            <a:ext cx="7960659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523999" y="731519"/>
            <a:ext cx="4462272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6193536" y="731520"/>
            <a:ext cx="4462272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4000" y="731520"/>
            <a:ext cx="4462272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41929" y="1400327"/>
            <a:ext cx="4462272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6403" y="731520"/>
            <a:ext cx="4462272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7" y="1399032"/>
            <a:ext cx="4462272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8794" y="2209801"/>
            <a:ext cx="4848113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4688" y="731520"/>
            <a:ext cx="5356113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34354" y="3497802"/>
            <a:ext cx="4518213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12192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12192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12192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12192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966900" y="1143000"/>
            <a:ext cx="54864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0516" y="1010486"/>
            <a:ext cx="4925485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9691" y="4464421"/>
            <a:ext cx="8511384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40000" y="731519"/>
            <a:ext cx="85344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8344" y="376518"/>
            <a:ext cx="27432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432151" y="731520"/>
            <a:ext cx="6439049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12192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12192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12192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12192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391053" y="4372168"/>
            <a:ext cx="8683348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4000" y="732260"/>
            <a:ext cx="85344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00" y="6172201"/>
            <a:ext cx="335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172201"/>
            <a:ext cx="44704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80000" y="6172201"/>
            <a:ext cx="2438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950" r:id="rId1"/>
    <p:sldLayoutId id="2147483951" r:id="rId2"/>
    <p:sldLayoutId id="2147483952" r:id="rId3"/>
    <p:sldLayoutId id="2147483953" r:id="rId4"/>
    <p:sldLayoutId id="2147483954" r:id="rId5"/>
    <p:sldLayoutId id="2147483955" r:id="rId6"/>
    <p:sldLayoutId id="2147483956" r:id="rId7"/>
    <p:sldLayoutId id="2147483957" r:id="rId8"/>
    <p:sldLayoutId id="2147483958" r:id="rId9"/>
    <p:sldLayoutId id="2147483959" r:id="rId10"/>
    <p:sldLayoutId id="2147483960" r:id="rId11"/>
    <p:sldLayoutId id="2147483961" r:id="rId12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7" Type="http://schemas.openxmlformats.org/officeDocument/2006/relationships/image" Target="../media/image26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Chráníme přírodu</a:t>
            </a:r>
            <a:endParaRPr lang="cs-CZ" sz="60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Třídíme</a:t>
            </a:r>
            <a:r>
              <a:rPr lang="cs-CZ" sz="2400" b="0" i="0" dirty="0" smtClean="0"/>
              <a:t> odpad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362712" y="214404"/>
            <a:ext cx="6035040" cy="1004796"/>
          </a:xfrm>
        </p:spPr>
        <p:txBody>
          <a:bodyPr/>
          <a:lstStyle/>
          <a:p>
            <a:r>
              <a:rPr lang="cs-CZ" dirty="0" smtClean="0"/>
              <a:t>Urči, k čemu slouží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872" y="1548384"/>
            <a:ext cx="2880360" cy="384048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7344" y="1548384"/>
            <a:ext cx="2551176" cy="340156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58200" y="1548384"/>
            <a:ext cx="2880360" cy="3840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2552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4224" y="908952"/>
            <a:ext cx="2974848" cy="3966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6964" y="1097280"/>
            <a:ext cx="3422444" cy="3778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420348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62838" y="397576"/>
            <a:ext cx="9696982" cy="1143000"/>
          </a:xfrm>
        </p:spPr>
        <p:txBody>
          <a:bodyPr/>
          <a:lstStyle/>
          <a:p>
            <a:r>
              <a:rPr lang="cs-CZ" dirty="0" smtClean="0"/>
              <a:t>Co patří do modrého kontejneru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682" y="1861312"/>
            <a:ext cx="3139440" cy="4185920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999" y="2504694"/>
            <a:ext cx="1413892" cy="1885188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65294" y="2504694"/>
            <a:ext cx="1407605" cy="1876806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0400" y="2496312"/>
            <a:ext cx="1420179" cy="1893570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07946" y="2504694"/>
            <a:ext cx="1413891" cy="1885188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21975" y="2504694"/>
            <a:ext cx="1413891" cy="1885188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88971" y="4655820"/>
            <a:ext cx="1455039" cy="1940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1470823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75196"/>
            <a:ext cx="9336596" cy="1143000"/>
          </a:xfrm>
        </p:spPr>
        <p:txBody>
          <a:bodyPr/>
          <a:lstStyle/>
          <a:p>
            <a:r>
              <a:rPr lang="cs-CZ" dirty="0" smtClean="0"/>
              <a:t>Co patří do žlutého kontejneru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330" y="1645920"/>
            <a:ext cx="3017520" cy="402336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9572" y="1860678"/>
            <a:ext cx="1641728" cy="218897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57754" y="4337557"/>
            <a:ext cx="1641728" cy="218897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0668" y="1877568"/>
            <a:ext cx="1616394" cy="215519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94868" y="1877568"/>
            <a:ext cx="1641728" cy="218897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78746" y="1877568"/>
            <a:ext cx="1641728" cy="2188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50777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3338" y="348808"/>
            <a:ext cx="8683348" cy="1143000"/>
          </a:xfrm>
        </p:spPr>
        <p:txBody>
          <a:bodyPr/>
          <a:lstStyle/>
          <a:p>
            <a:r>
              <a:rPr lang="cs-CZ" dirty="0" smtClean="0"/>
              <a:t>Co patří do bílého kontejneru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260" y="1784604"/>
            <a:ext cx="3353292" cy="370179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8288" y="2357628"/>
            <a:ext cx="1608582" cy="214477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93914" y="2369057"/>
            <a:ext cx="1608582" cy="214477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19894" y="2357627"/>
            <a:ext cx="1608582" cy="214477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3392" y="2346198"/>
            <a:ext cx="1625726" cy="216763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9056837" y="4415451"/>
            <a:ext cx="1929892" cy="2573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5182296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97576"/>
            <a:ext cx="9001761" cy="1143000"/>
          </a:xfrm>
        </p:spPr>
        <p:txBody>
          <a:bodyPr/>
          <a:lstStyle/>
          <a:p>
            <a:r>
              <a:rPr lang="cs-CZ" dirty="0" smtClean="0"/>
              <a:t>Společně se naučíme básničku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11936" y="1755648"/>
            <a:ext cx="692505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Modrá barva, barvička</a:t>
            </a:r>
          </a:p>
          <a:p>
            <a:r>
              <a:rPr lang="cs-CZ" sz="2800" dirty="0"/>
              <a:t>t</a:t>
            </a:r>
            <a:r>
              <a:rPr lang="cs-CZ" sz="2800" dirty="0" smtClean="0"/>
              <a:t>o je v řece vodička.</a:t>
            </a:r>
          </a:p>
          <a:p>
            <a:r>
              <a:rPr lang="cs-CZ" sz="2800" dirty="0" smtClean="0"/>
              <a:t>Kdo přírodě pomáhá,</a:t>
            </a:r>
          </a:p>
          <a:p>
            <a:r>
              <a:rPr lang="cs-CZ" sz="2800" dirty="0"/>
              <a:t>m</a:t>
            </a:r>
            <a:r>
              <a:rPr lang="cs-CZ" sz="2800" dirty="0" smtClean="0"/>
              <a:t>odrou barvu dobře zná.</a:t>
            </a:r>
          </a:p>
          <a:p>
            <a:r>
              <a:rPr lang="cs-CZ" sz="2800" dirty="0" smtClean="0"/>
              <a:t>Každý občas vyhodí,</a:t>
            </a:r>
          </a:p>
          <a:p>
            <a:r>
              <a:rPr lang="cs-CZ" sz="2800" dirty="0"/>
              <a:t>c</a:t>
            </a:r>
            <a:r>
              <a:rPr lang="cs-CZ" sz="2800" dirty="0" smtClean="0"/>
              <a:t>o se doma nehodí.</a:t>
            </a:r>
          </a:p>
          <a:p>
            <a:r>
              <a:rPr lang="cs-CZ" sz="2800" dirty="0" smtClean="0"/>
              <a:t>Kontejner modrý </a:t>
            </a:r>
          </a:p>
          <a:p>
            <a:r>
              <a:rPr lang="cs-CZ" sz="2800" dirty="0"/>
              <a:t>n</a:t>
            </a:r>
            <a:r>
              <a:rPr lang="cs-CZ" sz="2800" dirty="0" smtClean="0"/>
              <a:t>a papír dobrý.</a:t>
            </a:r>
          </a:p>
        </p:txBody>
      </p:sp>
    </p:spTree>
    <p:extLst>
      <p:ext uri="{BB962C8B-B14F-4D97-AF65-F5344CB8AC3E}">
        <p14:creationId xmlns:p14="http://schemas.microsoft.com/office/powerpoint/2010/main" val="161632910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8496" y="254759"/>
            <a:ext cx="8598408" cy="1033593"/>
          </a:xfrm>
        </p:spPr>
        <p:txBody>
          <a:bodyPr>
            <a:normAutofit/>
          </a:bodyPr>
          <a:lstStyle/>
          <a:p>
            <a:r>
              <a:rPr lang="cs-CZ" b="1" dirty="0"/>
              <a:t>Prvky </a:t>
            </a:r>
            <a:r>
              <a:rPr lang="cs-CZ" b="1" dirty="0" smtClean="0"/>
              <a:t>polytechnické </a:t>
            </a:r>
            <a:r>
              <a:rPr lang="cs-CZ" b="1" dirty="0"/>
              <a:t>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30936" y="1617536"/>
            <a:ext cx="10515600" cy="3362195"/>
          </a:xfrm>
        </p:spPr>
        <p:txBody>
          <a:bodyPr>
            <a:normAutofit lnSpcReduction="10000"/>
          </a:bodyPr>
          <a:lstStyle/>
          <a:p>
            <a:pPr marL="45720" indent="0"/>
            <a:r>
              <a:rPr lang="cs-CZ" sz="2400" dirty="0" smtClean="0"/>
              <a:t>  </a:t>
            </a:r>
            <a:r>
              <a:rPr lang="cs-CZ" sz="2800" dirty="0" smtClean="0"/>
              <a:t>Integrovaný blok</a:t>
            </a:r>
            <a:r>
              <a:rPr lang="cs-CZ" sz="2400" dirty="0" smtClean="0"/>
              <a:t>: Naše krásná země</a:t>
            </a:r>
          </a:p>
          <a:p>
            <a:pPr marL="45720" indent="0"/>
            <a:r>
              <a:rPr lang="cs-CZ" sz="2800" dirty="0" smtClean="0"/>
              <a:t>  Vzdělávací oblast</a:t>
            </a:r>
            <a:r>
              <a:rPr lang="cs-CZ" sz="2400" dirty="0" smtClean="0"/>
              <a:t>: Dítě a svět, Dítě a jeho psychika</a:t>
            </a:r>
          </a:p>
          <a:p>
            <a:pPr marL="45720" indent="0"/>
            <a:r>
              <a:rPr lang="cs-CZ" sz="2800" dirty="0" smtClean="0"/>
              <a:t>  Téma</a:t>
            </a:r>
            <a:r>
              <a:rPr lang="cs-CZ" sz="2400" dirty="0" smtClean="0"/>
              <a:t>: Třídíme odpad</a:t>
            </a:r>
          </a:p>
          <a:p>
            <a:pPr marL="45720" indent="0"/>
            <a:r>
              <a:rPr lang="cs-CZ" sz="2400" dirty="0" smtClean="0"/>
              <a:t>  </a:t>
            </a:r>
            <a:r>
              <a:rPr lang="cs-CZ" sz="2800" dirty="0" smtClean="0"/>
              <a:t>Konkretizované výstupy</a:t>
            </a:r>
            <a:r>
              <a:rPr lang="cs-CZ" sz="2400" dirty="0" smtClean="0"/>
              <a:t>: Zvládat běžné činnosti, požadavky i jednoduché praktické situace</a:t>
            </a:r>
          </a:p>
          <a:p>
            <a:pPr marL="45720" indent="0"/>
            <a:r>
              <a:rPr lang="cs-CZ" sz="2800" dirty="0"/>
              <a:t> </a:t>
            </a:r>
            <a:r>
              <a:rPr lang="cs-CZ" sz="2800" dirty="0" smtClean="0"/>
              <a:t> Cíle</a:t>
            </a:r>
            <a:r>
              <a:rPr lang="cs-CZ" sz="2400" dirty="0" smtClean="0"/>
              <a:t>: Dítě se orientuje v použití správného třídění odpadu a vztahu k přírodě</a:t>
            </a:r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09768"/>
            <a:ext cx="4819904" cy="1143000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36320" y="2011680"/>
            <a:ext cx="8534400" cy="347472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Vlastní fotografie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53568"/>
            <a:ext cx="5086708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Metodický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768096" y="1804416"/>
            <a:ext cx="8534400" cy="3474720"/>
          </a:xfrm>
        </p:spPr>
        <p:txBody>
          <a:bodyPr/>
          <a:lstStyle/>
          <a:p>
            <a:pPr marL="502920" indent="-457200"/>
            <a:endParaRPr lang="cs-CZ" b="1" dirty="0"/>
          </a:p>
          <a:p>
            <a:r>
              <a:rPr lang="cs-CZ" dirty="0"/>
              <a:t>Děti poznávají barevné </a:t>
            </a:r>
            <a:r>
              <a:rPr lang="cs-CZ" dirty="0" smtClean="0"/>
              <a:t>kontejnery</a:t>
            </a:r>
          </a:p>
          <a:p>
            <a:r>
              <a:rPr lang="cs-CZ" dirty="0" smtClean="0"/>
              <a:t>Na pracovním listě 4-6 děti klikají na správný odpadový materiál, který odlétne</a:t>
            </a:r>
          </a:p>
          <a:p>
            <a:r>
              <a:rPr lang="cs-CZ" dirty="0" smtClean="0"/>
              <a:t>Na závěr se děti společně naučí básničku</a:t>
            </a:r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87388"/>
            <a:ext cx="5682364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Materiály, pomůcky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755904" y="1828800"/>
            <a:ext cx="8534400" cy="3474720"/>
          </a:xfrm>
        </p:spPr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</a:t>
            </a:r>
            <a:r>
              <a:rPr lang="cs-CZ" dirty="0" smtClean="0"/>
              <a:t>PC</a:t>
            </a:r>
            <a:endParaRPr lang="cs-CZ" b="1" dirty="0"/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Směrovat 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návyků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12" name="Nadpis 1"/>
          <p:cNvSpPr txBox="1">
            <a:spLocks/>
          </p:cNvSpPr>
          <p:nvPr/>
        </p:nvSpPr>
        <p:spPr>
          <a:xfrm>
            <a:off x="701040" y="479861"/>
            <a:ext cx="9509760" cy="1088136"/>
          </a:xfrm>
          <a:prstGeom prst="rect">
            <a:avLst/>
          </a:prstGeom>
        </p:spPr>
        <p:txBody>
          <a:bodyPr>
            <a:normAutofit fontScale="4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Cíle polytechnické výchovy</a:t>
            </a:r>
            <a:b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cs-CZ" sz="6700" b="1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0</TotalTime>
  <Words>349</Words>
  <Application>Microsoft Office PowerPoint</Application>
  <PresentationFormat>Vlastní</PresentationFormat>
  <Paragraphs>79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Aerodynamika</vt:lpstr>
      <vt:lpstr>Chráníme přírodu</vt:lpstr>
      <vt:lpstr>Urči, k čemu slouží</vt:lpstr>
      <vt:lpstr>Prezentace aplikace PowerPoint</vt:lpstr>
      <vt:lpstr>Co patří do modrého kontejneru</vt:lpstr>
      <vt:lpstr>Co patří do žlutého kontejneru</vt:lpstr>
      <vt:lpstr>Co patří do bílého kontejneru</vt:lpstr>
      <vt:lpstr>Společně se naučíme básničku</vt:lpstr>
      <vt:lpstr>Prvky polytechnické výchovy</vt:lpstr>
      <vt:lpstr>Použité zdroje</vt:lpstr>
      <vt:lpstr>Metodický postup </vt:lpstr>
      <vt:lpstr>Materiály, pomůcky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2015-04-16T19:19:09Z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