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2" r:id="rId5"/>
    <p:sldId id="284" r:id="rId6"/>
    <p:sldId id="283" r:id="rId7"/>
    <p:sldId id="275" r:id="rId8"/>
    <p:sldId id="277" r:id="rId9"/>
    <p:sldId id="276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4"/>
            <p14:sldId id="28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8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Řemeslo má zlaté dno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cap="none" baseline="0" dirty="0" smtClean="0"/>
              <a:t>Autorky: J…,A…</a:t>
            </a:r>
            <a:endParaRPr lang="cs-CZ" sz="2400" b="1" i="0" cap="none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501765" y="1927860"/>
            <a:ext cx="3709035" cy="2491740"/>
          </a:xfrm>
        </p:spPr>
        <p:txBody>
          <a:bodyPr>
            <a:normAutofit/>
          </a:bodyPr>
          <a:lstStyle/>
          <a:p>
            <a:r>
              <a:rPr lang="cs-CZ" b="1" dirty="0" smtClean="0"/>
              <a:t>Pojmenuj a vysvětli rozdíl MALÍŘ</a:t>
            </a:r>
            <a:endParaRPr lang="cs-CZ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 descr="Painter, Artist, Paint, Paintbrush, Artist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6975" y="3644900"/>
            <a:ext cx="3582034" cy="286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int Roller, Painting, Roller, Roll, Painter, Gre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768" y="407067"/>
            <a:ext cx="3579432" cy="304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používá tyto nástroje?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052" name="Picture 4" descr="Medical, Blood, Patch, Science, Heal, Doct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079" y="2221269"/>
            <a:ext cx="4494553" cy="337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itten, Veterinarian, Feline, Doctor, Fur, Cat, Kitt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65380" y="30757"/>
            <a:ext cx="2570999" cy="360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tethoscope, Girls, Woman, Doctor, Playing, Checku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9815" y="2326520"/>
            <a:ext cx="3006553" cy="328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922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další věci potřebují?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054" name="Picture 6" descr="Kitten, Veterinarian, Feline, Doctor, Fur, Cat, Kitt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10799" y="699151"/>
            <a:ext cx="1448305" cy="202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tethoscope, Girls, Woman, Doctor, Playing, Checku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7499" y="771390"/>
            <a:ext cx="1693663" cy="185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83420">
            <a:off x="850376" y="3136930"/>
            <a:ext cx="1556004" cy="18825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2552" y="4681637"/>
            <a:ext cx="2214153" cy="19477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55190" y="4754084"/>
            <a:ext cx="3013670" cy="1506835"/>
          </a:xfrm>
          <a:prstGeom prst="rect">
            <a:avLst/>
          </a:prstGeom>
        </p:spPr>
      </p:pic>
      <p:pic>
        <p:nvPicPr>
          <p:cNvPr id="1026" name="Picture 2" descr="Injekce, St&amp;rcaron;íka&amp;ccaron;ka, Pilulky, Léka&amp;rcaron;ství, Drogy, Lé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1245" y="2829885"/>
            <a:ext cx="3114233" cy="155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apela, Pomoc, První, Aids, Zran&amp;ecaron;ní, Obvaz, Pé&amp;ccaron;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57781">
            <a:off x="3192655" y="1677598"/>
            <a:ext cx="2089242" cy="189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kalpel, Ruka, Rukavicí, Léka&amp;rcaron;ské, Léka&amp;rcaron;e, Chirurgi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9204371" y="4768442"/>
            <a:ext cx="2652938" cy="177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000475">
            <a:off x="3124401" y="4450882"/>
            <a:ext cx="1462328" cy="2449974"/>
          </a:xfrm>
          <a:prstGeom prst="rect">
            <a:avLst/>
          </a:prstGeom>
        </p:spPr>
      </p:pic>
      <p:pic>
        <p:nvPicPr>
          <p:cNvPr id="18" name="Picture 2" descr="Vále&amp;ccaron;ek, T&amp;ecaron;sto, Pe&amp;ccaron;ení, Nástroj, Kuchyn&amp;ecaron;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80263" y="2829885"/>
            <a:ext cx="2129350" cy="169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345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3076" name="Picture 4" descr="Chef, Cook, Restaurant, Uniform, Cuisine, Profess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956" y="897775"/>
            <a:ext cx="3340375" cy="5163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Whisk, Bakery, Kitchen, Rolling Pin, Pastry Roll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02367" y="4719135"/>
            <a:ext cx="2297024" cy="167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Green, Stand, Mixer, Kitchen, Appliance, Clip,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7417" y="2699245"/>
            <a:ext cx="2775604" cy="221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Ingredients, Sugar, Flour, Ingredient, Measuring Cu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7901" y="4081634"/>
            <a:ext cx="2262380" cy="166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4956" y="227332"/>
            <a:ext cx="4349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Jsem CUKRÁŘ, ke své práci nepotřebuji :</a:t>
            </a:r>
            <a:endParaRPr lang="cs-CZ" b="1" dirty="0"/>
          </a:p>
        </p:txBody>
      </p:sp>
      <p:pic>
        <p:nvPicPr>
          <p:cNvPr id="3090" name="Picture 18" descr="Mixer, Cement, Equipment, Constructor, Concre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2494" y="682671"/>
            <a:ext cx="1697787" cy="214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Tape Measure, Tool, Measure, Meter, Tape, Tapelin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1330" y="622156"/>
            <a:ext cx="2113806" cy="166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aint Roller, Painting, Paint, Painter, Too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00878" y="2638130"/>
            <a:ext cx="1120971" cy="144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Bake, Christmas Baking, Heart, Biscuit, Dough, Cut Ou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92000" y="0"/>
            <a:ext cx="2802130" cy="18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ále&amp;ccaron;ek, T&amp;ecaron;sto, Pe&amp;ccaron;ení, Nástroj, Kuchyn&amp;ecaron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041" y="494223"/>
            <a:ext cx="2129350" cy="169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9431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http://pixabay.com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http://www.clker.com/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(kostýmy představující profese, příruční kufřík „Malý doktor“, klokaní zubař Oskar, CA domácnost, dopravní značky, </a:t>
            </a:r>
            <a:r>
              <a:rPr lang="cs-CZ" dirty="0" smtClean="0"/>
              <a:t>vláček)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profesí, používaných nástrojů, poznávání rozdílů. Navazuje ztvárnění profesí pomocí dramatického výstupu.</a:t>
            </a:r>
          </a:p>
          <a:p>
            <a:r>
              <a:rPr lang="cs-CZ" dirty="0" smtClean="0"/>
              <a:t>Rozeznání profesí, co ke  konkrétní profesi patří a co ne. Zjištění profesi rodičů. Podnět pro dítě, čím chce být.</a:t>
            </a:r>
            <a:endParaRPr lang="cs-CZ" dirty="0"/>
          </a:p>
          <a:p>
            <a:r>
              <a:rPr lang="cs-CZ" dirty="0" smtClean="0"/>
              <a:t>Pojmenování profesí, činnost určité profese, rozdíly (malíř X malíř).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Přiřazováni pomůcek k profesím na obrázku. Zjišťování rozdílů (malíř X malíř).</a:t>
            </a:r>
          </a:p>
          <a:p>
            <a:r>
              <a:rPr lang="cs-CZ" dirty="0" smtClean="0"/>
              <a:t>První dva obrázky reagují na kliknutí myší. Další dva obrázky reagují po kliknutí </a:t>
            </a:r>
            <a:r>
              <a:rPr lang="cs-CZ" dirty="0" smtClean="0"/>
              <a:t>myší tak, </a:t>
            </a:r>
            <a:r>
              <a:rPr lang="cs-CZ" dirty="0" smtClean="0"/>
              <a:t>že zesvětlá a nebo zmizí.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Dítě a jeho psychika (psychologická)</a:t>
            </a:r>
            <a:endParaRPr lang="cs-CZ" dirty="0" smtClean="0"/>
          </a:p>
          <a:p>
            <a:r>
              <a:rPr lang="cs-CZ" b="1" dirty="0" smtClean="0"/>
              <a:t>Tvořivost, vynalézavost, fantazie.</a:t>
            </a:r>
            <a:endParaRPr lang="cs-CZ" dirty="0" smtClean="0"/>
          </a:p>
          <a:p>
            <a:r>
              <a:rPr lang="cs-CZ" dirty="0" smtClean="0"/>
              <a:t>Vyjádřit vlastní jednoduché pohybové představy, naznačit, vyjádřit </a:t>
            </a:r>
            <a:r>
              <a:rPr lang="cs-CZ" smtClean="0"/>
              <a:t>pomocí pantomimy konkrétní činnost.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301</Words>
  <Application>Microsoft Office PowerPoint</Application>
  <PresentationFormat>Vlastní</PresentationFormat>
  <Paragraphs>45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Řemeslo má zlaté dno</vt:lpstr>
      <vt:lpstr>Pojmenuj a vysvětli rozdíl MALÍŘ</vt:lpstr>
      <vt:lpstr>Kdo používá tyto nástroje?</vt:lpstr>
      <vt:lpstr>Jaké další věci potřebují?</vt:lpstr>
      <vt:lpstr>Snímek 5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2015-04-27T16:40:58Z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