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docProps/custom.xml" ContentType="application/vnd.openxmlformats-officedocument.custom-properties+xml"/>
  <Override PartName="/ppt/commentAuthors.xml" ContentType="application/vnd.openxmlformats-officedocument.presentationml.commentAuthors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5"/>
  </p:notesMasterIdLst>
  <p:handoutMasterIdLst>
    <p:handoutMasterId r:id="rId16"/>
  </p:handoutMasterIdLst>
  <p:sldIdLst>
    <p:sldId id="348" r:id="rId3"/>
    <p:sldId id="291" r:id="rId4"/>
    <p:sldId id="292" r:id="rId5"/>
    <p:sldId id="293" r:id="rId6"/>
    <p:sldId id="287" r:id="rId7"/>
    <p:sldId id="323" r:id="rId8"/>
    <p:sldId id="329" r:id="rId9"/>
    <p:sldId id="330" r:id="rId10"/>
    <p:sldId id="336" r:id="rId11"/>
    <p:sldId id="322" r:id="rId12"/>
    <p:sldId id="343" r:id="rId13"/>
    <p:sldId id="344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 xmlns="">
        <p14:section name="úvod" id="{425EB4FB-E821-4B32-8ECA-EFEAA5D3F6A1}">
          <p14:sldIdLst>
            <p14:sldId id="348"/>
          </p14:sldIdLst>
        </p14:section>
        <p14:section name="obsah" id="{168FB0DD-F5D9-4E35-85E9-260CB5C768E3}">
          <p14:sldIdLst>
            <p14:sldId id="291"/>
            <p14:sldId id="292"/>
            <p14:sldId id="293"/>
            <p14:sldId id="287"/>
            <p14:sldId id="323"/>
          </p14:sldIdLst>
        </p14:section>
        <p14:section name="popisy 2" id="{BACCB035-A9F1-4FE0-955E-747083D40B01}">
          <p14:sldIdLst>
            <p14:sldId id="329"/>
            <p14:sldId id="330"/>
            <p14:sldId id="336"/>
            <p14:sldId id="322"/>
            <p14:sldId id="343"/>
            <p14:sldId id="344"/>
          </p14:sldIdLst>
        </p14:section>
      </p14:sectionLst>
    </p:ex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1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F9705"/>
    <a:srgbClr val="FFCCFF"/>
    <a:srgbClr val="00CC00"/>
    <a:srgbClr val="E9FFFF"/>
    <a:srgbClr val="89CEFF"/>
    <a:srgbClr val="25AFFF"/>
    <a:srgbClr val="005482"/>
    <a:srgbClr val="006600"/>
    <a:srgbClr val="FF99FF"/>
    <a:srgbClr val="000066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296" autoAdjust="0"/>
    <p:restoredTop sz="94660"/>
  </p:normalViewPr>
  <p:slideViewPr>
    <p:cSldViewPr snapToGrid="0">
      <p:cViewPr varScale="1">
        <p:scale>
          <a:sx n="78" d="100"/>
          <a:sy n="78" d="100"/>
        </p:scale>
        <p:origin x="-96" y="-606"/>
      </p:cViewPr>
      <p:guideLst>
        <p:guide orient="horz" pos="2160"/>
        <p:guide pos="384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presProps" Target="presProps.xml"/><Relationship Id="rId3" Type="http://schemas.openxmlformats.org/officeDocument/2006/relationships/slide" Target="slides/slide1.xml"/><Relationship Id="rId21" Type="http://schemas.openxmlformats.org/officeDocument/2006/relationships/tableStyles" Target="tableStyle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commentAuthors" Target="commentAuthors.xml"/><Relationship Id="rId2" Type="http://schemas.openxmlformats.org/officeDocument/2006/relationships/slideMaster" Target="slideMasters/slideMaster1.xml"/><Relationship Id="rId16" Type="http://schemas.openxmlformats.org/officeDocument/2006/relationships/handoutMaster" Target="handoutMasters/handoutMaster1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8.xml"/><Relationship Id="rId19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28.4.2015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28.4.2015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3712407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eg"/><Relationship Id="rId13" Type="http://schemas.openxmlformats.org/officeDocument/2006/relationships/image" Target="../media/image15.png"/><Relationship Id="rId3" Type="http://schemas.openxmlformats.org/officeDocument/2006/relationships/image" Target="../media/image5.png"/><Relationship Id="rId7" Type="http://schemas.openxmlformats.org/officeDocument/2006/relationships/image" Target="../media/image9.jpeg"/><Relationship Id="rId12" Type="http://schemas.openxmlformats.org/officeDocument/2006/relationships/image" Target="../media/image14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8.png"/><Relationship Id="rId11" Type="http://schemas.openxmlformats.org/officeDocument/2006/relationships/image" Target="../media/image13.jpeg"/><Relationship Id="rId5" Type="http://schemas.openxmlformats.org/officeDocument/2006/relationships/image" Target="../media/image7.png"/><Relationship Id="rId10" Type="http://schemas.openxmlformats.org/officeDocument/2006/relationships/image" Target="../media/image12.jpeg"/><Relationship Id="rId4" Type="http://schemas.openxmlformats.org/officeDocument/2006/relationships/image" Target="../media/image6.png"/><Relationship Id="rId9" Type="http://schemas.openxmlformats.org/officeDocument/2006/relationships/image" Target="../media/image11.jpe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13" Type="http://schemas.openxmlformats.org/officeDocument/2006/relationships/image" Target="../media/image14.jpeg"/><Relationship Id="rId3" Type="http://schemas.openxmlformats.org/officeDocument/2006/relationships/image" Target="../media/image17.png"/><Relationship Id="rId7" Type="http://schemas.openxmlformats.org/officeDocument/2006/relationships/image" Target="../media/image7.png"/><Relationship Id="rId12" Type="http://schemas.openxmlformats.org/officeDocument/2006/relationships/image" Target="../media/image13.jpe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4.png"/><Relationship Id="rId11" Type="http://schemas.openxmlformats.org/officeDocument/2006/relationships/image" Target="../media/image12.jpeg"/><Relationship Id="rId5" Type="http://schemas.openxmlformats.org/officeDocument/2006/relationships/image" Target="../media/image5.png"/><Relationship Id="rId10" Type="http://schemas.openxmlformats.org/officeDocument/2006/relationships/image" Target="../media/image11.jpeg"/><Relationship Id="rId4" Type="http://schemas.openxmlformats.org/officeDocument/2006/relationships/image" Target="../media/image18.png"/><Relationship Id="rId9" Type="http://schemas.openxmlformats.org/officeDocument/2006/relationships/image" Target="../media/image10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13" Type="http://schemas.openxmlformats.org/officeDocument/2006/relationships/image" Target="../media/image14.jpeg"/><Relationship Id="rId3" Type="http://schemas.openxmlformats.org/officeDocument/2006/relationships/image" Target="../media/image6.png"/><Relationship Id="rId7" Type="http://schemas.openxmlformats.org/officeDocument/2006/relationships/image" Target="../media/image15.png"/><Relationship Id="rId12" Type="http://schemas.openxmlformats.org/officeDocument/2006/relationships/image" Target="../media/image13.jpe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6.png"/><Relationship Id="rId11" Type="http://schemas.openxmlformats.org/officeDocument/2006/relationships/image" Target="../media/image12.jpeg"/><Relationship Id="rId5" Type="http://schemas.openxmlformats.org/officeDocument/2006/relationships/image" Target="../media/image4.png"/><Relationship Id="rId10" Type="http://schemas.openxmlformats.org/officeDocument/2006/relationships/image" Target="../media/image11.jpeg"/><Relationship Id="rId4" Type="http://schemas.openxmlformats.org/officeDocument/2006/relationships/image" Target="../media/image18.png"/><Relationship Id="rId9" Type="http://schemas.openxmlformats.org/officeDocument/2006/relationships/image" Target="../media/image10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13" Type="http://schemas.openxmlformats.org/officeDocument/2006/relationships/image" Target="../media/image11.jpeg"/><Relationship Id="rId3" Type="http://schemas.openxmlformats.org/officeDocument/2006/relationships/image" Target="../media/image17.png"/><Relationship Id="rId7" Type="http://schemas.openxmlformats.org/officeDocument/2006/relationships/image" Target="../media/image5.png"/><Relationship Id="rId12" Type="http://schemas.openxmlformats.org/officeDocument/2006/relationships/image" Target="../media/image10.jpeg"/><Relationship Id="rId2" Type="http://schemas.openxmlformats.org/officeDocument/2006/relationships/image" Target="../media/image16.png"/><Relationship Id="rId16" Type="http://schemas.openxmlformats.org/officeDocument/2006/relationships/image" Target="../media/image14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4.png"/><Relationship Id="rId11" Type="http://schemas.openxmlformats.org/officeDocument/2006/relationships/image" Target="../media/image9.jpeg"/><Relationship Id="rId5" Type="http://schemas.openxmlformats.org/officeDocument/2006/relationships/image" Target="../media/image7.png"/><Relationship Id="rId15" Type="http://schemas.openxmlformats.org/officeDocument/2006/relationships/image" Target="../media/image13.jpeg"/><Relationship Id="rId10" Type="http://schemas.openxmlformats.org/officeDocument/2006/relationships/image" Target="../media/image15.png"/><Relationship Id="rId4" Type="http://schemas.openxmlformats.org/officeDocument/2006/relationships/image" Target="../media/image18.png"/><Relationship Id="rId9" Type="http://schemas.openxmlformats.org/officeDocument/2006/relationships/image" Target="../media/image8.png"/><Relationship Id="rId14" Type="http://schemas.openxmlformats.org/officeDocument/2006/relationships/image" Target="../media/image12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jpeg"/><Relationship Id="rId3" Type="http://schemas.openxmlformats.org/officeDocument/2006/relationships/image" Target="../media/image20.jpeg"/><Relationship Id="rId7" Type="http://schemas.openxmlformats.org/officeDocument/2006/relationships/image" Target="../media/image24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3.jpeg"/><Relationship Id="rId11" Type="http://schemas.openxmlformats.org/officeDocument/2006/relationships/image" Target="../media/image28.jpeg"/><Relationship Id="rId5" Type="http://schemas.openxmlformats.org/officeDocument/2006/relationships/image" Target="../media/image22.jpeg"/><Relationship Id="rId10" Type="http://schemas.openxmlformats.org/officeDocument/2006/relationships/image" Target="../media/image27.jpeg"/><Relationship Id="rId4" Type="http://schemas.openxmlformats.org/officeDocument/2006/relationships/image" Target="../media/image21.jpeg"/><Relationship Id="rId9" Type="http://schemas.openxmlformats.org/officeDocument/2006/relationships/image" Target="../media/image26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pixabay.com/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6000" b="1" i="0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Brzy budu školákem</a:t>
            </a:r>
            <a:endParaRPr lang="cs-CZ" sz="6000" b="1" i="0" dirty="0">
              <a:solidFill>
                <a:srgbClr val="624D38">
                  <a:lumMod val="75000"/>
                </a:srgbClr>
              </a:solidFill>
              <a:latin typeface="Century Gothic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sz="2400" b="1" i="0" baseline="0" dirty="0" smtClean="0"/>
              <a:t>Číselné řady</a:t>
            </a:r>
            <a:endParaRPr lang="cs-CZ" sz="2400" b="1" i="0" baseline="0" dirty="0"/>
          </a:p>
        </p:txBody>
      </p:sp>
    </p:spTree>
    <p:extLst>
      <p:ext uri="{BB962C8B-B14F-4D97-AF65-F5344CB8AC3E}">
        <p14:creationId xmlns:p14="http://schemas.microsoft.com/office/powerpoint/2010/main" xmlns="" val="3164625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89CE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80253" y="440699"/>
            <a:ext cx="9509760" cy="1088136"/>
          </a:xfrm>
        </p:spPr>
        <p:txBody>
          <a:bodyPr>
            <a:normAutofit/>
          </a:bodyPr>
          <a:lstStyle/>
          <a:p>
            <a:r>
              <a:rPr lang="cs-CZ" sz="3200" b="1" dirty="0" smtClean="0"/>
              <a:t>Doplň do řady správné číslice.</a:t>
            </a:r>
            <a:endParaRPr lang="cs-CZ" sz="3200" b="1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</a:t>
            </a:fld>
            <a:endParaRPr lang="cs-CZ" dirty="0"/>
          </a:p>
        </p:txBody>
      </p:sp>
      <p:pic>
        <p:nvPicPr>
          <p:cNvPr id="1038" name="Picture 14" descr="Zaplatit, Zlato, Dva, Číslo, Číslice, 3D, Světlo, Výplň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50910" y="2775070"/>
            <a:ext cx="1080000" cy="108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 descr="Zaplatit, Zlato, Tři, Číslo, Číslice, 3D, Světlo, Výplň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065416" y="2775070"/>
            <a:ext cx="1080000" cy="108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42" name="Picture 18" descr="Zaplatit, Zlato, Šest, Číslo, Číslice, 3D, Světlo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419540" y="2811186"/>
            <a:ext cx="1080000" cy="108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10" descr="Zaplatit, Zlato, Pět, Číslo, Číslice, 3D, Světlo, Výplň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49474" y="2811186"/>
            <a:ext cx="1080000" cy="108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4" descr="Zaplatit, Zlato, Osm, Číslo, Číslice, 3D, Světlo, Výplň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422448" y="2811186"/>
            <a:ext cx="1080000" cy="108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66" name="Picture 42" descr="Tři, Časová Osa, Panel Zobrazení, Číslo, Číslice, Ad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2721186"/>
            <a:ext cx="945000" cy="12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68" name="Picture 44" descr="Čtyři, Časová Osa, Panel Zobrazení, Číslo, Číslice, Ad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4148608"/>
            <a:ext cx="945000" cy="12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70" name="Picture 46" descr="Šest, Časová Osa, Panel Zobrazení, Číslo, Číslice, Ad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247000" y="2685070"/>
            <a:ext cx="945000" cy="12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72" name="Picture 48" descr="Pět, Časová Osa, Panel Zobrazení, Číslo, Číslice, Ad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5584291"/>
            <a:ext cx="945000" cy="12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74" name="Picture 50" descr="Sedm, Časová Osa, Panel Zobrazení, Číslo, Číslice, Ad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243250" y="4130098"/>
            <a:ext cx="945000" cy="12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76" name="Picture 52" descr="Osm, Časová Osa, Panel Zobrazení, Číslo, Číslice, Ad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247000" y="5598000"/>
            <a:ext cx="945000" cy="12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78" name="Picture 54" descr="Zaplatit, Zlato, Jeden, Číslo, Číslice, 3D, Světlo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70910" y="2811186"/>
            <a:ext cx="1080000" cy="108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75106668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6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875E-6 7.40741E-7 L 0.42813 -0.20556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06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1406" y="-1027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68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07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-1.48148E-6 L -0.23125 -0.19444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107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563" y="-972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74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06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06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6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6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6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66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107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07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7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7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7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72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107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07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7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7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7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70"/>
                  </p:tgtEl>
                </p:cond>
              </p:nextCondLst>
            </p:seq>
            <p:seq concurrent="1" nextAc="seek">
              <p:cTn id="39" restart="whenNotActive" fill="hold" evtFilter="cancelBubble" nodeType="interactiveSeq">
                <p:stCondLst>
                  <p:cond evt="onClick" delay="0">
                    <p:tgtEl>
                      <p:spTgt spid="107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" fill="hold">
                      <p:stCondLst>
                        <p:cond delay="0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07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7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7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7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76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89CE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2" descr="Zaplatit, Zlato, Sedm, Číslo, Číslice, 3D, Světlo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424670" y="2828482"/>
            <a:ext cx="1080000" cy="108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6" descr="Zaplatit, Zlato, Devět, Číslo, Číslice, 3D, Světlo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422448" y="2802263"/>
            <a:ext cx="1080000" cy="108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8" descr="Zaplatit, Zlato, Čtyři, Číslo, Číslice, 3D, Světlo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026506" y="2802263"/>
            <a:ext cx="1080000" cy="108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16" descr="Zaplatit, Zlato, Tři, Číslo, Číslice, 3D, Světlo, Výplň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46506" y="2786843"/>
            <a:ext cx="1080000" cy="108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14" descr="Zaplatit, Zlato, Dva, Číslo, Číslice, 3D, Světlo, Výplň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18886" y="2786843"/>
            <a:ext cx="1080000" cy="108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80253" y="440699"/>
            <a:ext cx="9509760" cy="1088136"/>
          </a:xfrm>
        </p:spPr>
        <p:txBody>
          <a:bodyPr>
            <a:normAutofit/>
          </a:bodyPr>
          <a:lstStyle/>
          <a:p>
            <a:r>
              <a:rPr lang="cs-CZ" sz="3200" b="1" dirty="0" smtClean="0"/>
              <a:t>Které číslice chybí v této řadě?</a:t>
            </a:r>
            <a:endParaRPr lang="cs-CZ" sz="3200" b="1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3</a:t>
            </a:fld>
            <a:endParaRPr lang="cs-CZ" dirty="0"/>
          </a:p>
        </p:txBody>
      </p:sp>
      <p:pic>
        <p:nvPicPr>
          <p:cNvPr id="22" name="Picture 10" descr="Zaplatit, Zlato, Pět, Číslo, Číslice, 3D, Světlo, Výplň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84353" y="2802263"/>
            <a:ext cx="1080000" cy="108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66" name="Picture 42" descr="Tři, Časová Osa, Panel Zobrazení, Číslo, Číslice, Ad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2721186"/>
            <a:ext cx="945000" cy="12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68" name="Picture 44" descr="Čtyři, Časová Osa, Panel Zobrazení, Číslo, Číslice, Ad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4148608"/>
            <a:ext cx="945000" cy="12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70" name="Picture 46" descr="Šest, Časová Osa, Panel Zobrazení, Číslo, Číslice, Ad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247000" y="2685070"/>
            <a:ext cx="945000" cy="12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72" name="Picture 48" descr="Pět, Časová Osa, Panel Zobrazení, Číslo, Číslice, Ad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5584291"/>
            <a:ext cx="945000" cy="12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74" name="Picture 50" descr="Sedm, Časová Osa, Panel Zobrazení, Číslo, Číslice, Ad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243250" y="4130098"/>
            <a:ext cx="945000" cy="12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76" name="Picture 52" descr="Osm, Časová Osa, Panel Zobrazení, Číslo, Číslice, Ad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247000" y="5598000"/>
            <a:ext cx="945000" cy="12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88777328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7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08333E-6 -3.33333E-6 L -0.40599 -0.00139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07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0299" y="-6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70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07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08333E-6 -1.85185E-6 L -0.21979 -0.41458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107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990" y="-2074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76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06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06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6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6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6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66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106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06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6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6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6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68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107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07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7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7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7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72"/>
                  </p:tgtEl>
                </p:cond>
              </p:nextCondLst>
            </p:seq>
            <p:seq concurrent="1" nextAc="seek">
              <p:cTn id="39" restart="whenNotActive" fill="hold" evtFilter="cancelBubble" nodeType="interactiveSeq">
                <p:stCondLst>
                  <p:cond evt="onClick" delay="0">
                    <p:tgtEl>
                      <p:spTgt spid="107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" fill="hold">
                      <p:stCondLst>
                        <p:cond delay="0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07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7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7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7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74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89CE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4" descr="Zaplatit, Zlato, Osm, Číslo, Číslice, 3D, Světlo, Výplň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99480" y="2821205"/>
            <a:ext cx="1080000" cy="108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18" descr="Zaplatit, Zlato, Šest, Číslo, Číslice, 3D, Světlo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046366" y="2821205"/>
            <a:ext cx="1080000" cy="108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8" descr="Zaplatit, Zlato, Čtyři, Číslo, Číslice, 3D, Světlo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30424" y="2733064"/>
            <a:ext cx="1080000" cy="108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14" descr="Zaplatit, Zlato, Dva, Číslo, Číslice, 3D, Světlo, Výplň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314224" y="2782804"/>
            <a:ext cx="1080000" cy="108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2" descr="Zaplatit, Zlato, Sedm, Číslo, Číslice, 3D, Světlo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79480" y="2821205"/>
            <a:ext cx="1080000" cy="108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36" descr="Zaplatit, Zlato, Jeden, Číslo, Číslice, 3D, Světlo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422448" y="2782804"/>
            <a:ext cx="1080000" cy="108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80253" y="440699"/>
            <a:ext cx="9509760" cy="1088136"/>
          </a:xfrm>
        </p:spPr>
        <p:txBody>
          <a:bodyPr>
            <a:normAutofit/>
          </a:bodyPr>
          <a:lstStyle/>
          <a:p>
            <a:r>
              <a:rPr lang="cs-CZ" sz="3200" b="1" dirty="0" smtClean="0"/>
              <a:t>Tady to máme v obráceném provedení.</a:t>
            </a:r>
            <a:endParaRPr lang="cs-CZ" sz="3200" b="1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4</a:t>
            </a:fld>
            <a:endParaRPr lang="cs-CZ" dirty="0"/>
          </a:p>
        </p:txBody>
      </p:sp>
      <p:pic>
        <p:nvPicPr>
          <p:cNvPr id="1066" name="Picture 42" descr="Tři, Časová Osa, Panel Zobrazení, Číslo, Číslice, Ad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2721186"/>
            <a:ext cx="945000" cy="12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68" name="Picture 44" descr="Čtyři, Časová Osa, Panel Zobrazení, Číslo, Číslice, Ad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4148608"/>
            <a:ext cx="945000" cy="12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70" name="Picture 46" descr="Šest, Časová Osa, Panel Zobrazení, Číslo, Číslice, Ad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247000" y="2685070"/>
            <a:ext cx="945000" cy="12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72" name="Picture 48" descr="Pět, Časová Osa, Panel Zobrazení, Číslo, Číslice, Ad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5584291"/>
            <a:ext cx="945000" cy="12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74" name="Picture 50" descr="Sedm, Časová Osa, Panel Zobrazení, Číslo, Číslice, Ad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243250" y="4130098"/>
            <a:ext cx="945000" cy="12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76" name="Picture 52" descr="Osm, Časová Osa, Panel Zobrazení, Číslo, Číslice, Ad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247000" y="5598000"/>
            <a:ext cx="945000" cy="12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5094979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7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4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7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4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7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400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107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400" fill="hold">
                                          <p:stCondLst>
                                            <p:cond delay="1600"/>
                                          </p:stCondLst>
                                        </p:cTn>
                                        <p:tgtEl>
                                          <p:spTgt spid="107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70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07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5" dur="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4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7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7" dur="4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7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8" dur="400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107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9" dur="400" fill="hold">
                                          <p:stCondLst>
                                            <p:cond delay="1600"/>
                                          </p:stCondLst>
                                        </p:cTn>
                                        <p:tgtEl>
                                          <p:spTgt spid="107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76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07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875E-6 1.48148E-6 L 0.42839 -0.41482 " pathEditMode="relative" rAng="0" ptsTypes="AA">
                                      <p:cBhvr>
                                        <p:cTn id="24" dur="2000" fill="hold"/>
                                        <p:tgtEl>
                                          <p:spTgt spid="107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1419" y="-2074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72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106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875E-6 2.59259E-6 L 0.60339 -0.0044 " pathEditMode="relative" rAng="0" ptsTypes="AA">
                                      <p:cBhvr>
                                        <p:cTn id="29" dur="2000" fill="hold"/>
                                        <p:tgtEl>
                                          <p:spTgt spid="106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0169" y="-23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66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107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07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7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7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7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74"/>
                  </p:tgtEl>
                </p:cond>
              </p:nextCondLst>
            </p:seq>
            <p:seq concurrent="1" nextAc="seek">
              <p:cTn id="39" restart="whenNotActive" fill="hold" evtFilter="cancelBubble" nodeType="interactiveSeq">
                <p:stCondLst>
                  <p:cond evt="onClick" delay="0">
                    <p:tgtEl>
                      <p:spTgt spid="106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" fill="hold">
                      <p:stCondLst>
                        <p:cond delay="0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06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6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6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6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68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89CE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80253" y="440699"/>
            <a:ext cx="9509760" cy="1088136"/>
          </a:xfrm>
        </p:spPr>
        <p:txBody>
          <a:bodyPr>
            <a:normAutofit/>
          </a:bodyPr>
          <a:lstStyle/>
          <a:p>
            <a:r>
              <a:rPr lang="cs-CZ" sz="3200" b="1" dirty="0" smtClean="0"/>
              <a:t>Na závěr si vše můžeš ještě jednou zopakovat.</a:t>
            </a:r>
            <a:endParaRPr lang="cs-CZ" sz="3200" b="1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5</a:t>
            </a:fld>
            <a:endParaRPr lang="cs-CZ" dirty="0"/>
          </a:p>
        </p:txBody>
      </p:sp>
      <p:pic>
        <p:nvPicPr>
          <p:cNvPr id="1026" name="Picture 2" descr="Zaplatit, Zlato, Sedm, Číslo, Číslice, 3D, Světlo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76694" y="3053279"/>
            <a:ext cx="1080000" cy="108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Zaplatit, Zlato, Devět, Číslo, Číslice, 3D, Světlo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374472" y="3027060"/>
            <a:ext cx="1080000" cy="108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Zaplatit, Zlato, Čtyři, Číslo, Číslice, 3D, Světlo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78530" y="3027060"/>
            <a:ext cx="1080000" cy="108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Zaplatit, Zlato, Pět, Číslo, Číslice, 3D, Světlo, Výplň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45416" y="3027060"/>
            <a:ext cx="1080000" cy="108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Zaplatit, Zlato, Dva, Číslo, Číslice, 3D, Světlo, Výplň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50910" y="1672032"/>
            <a:ext cx="1080000" cy="108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 descr="Zaplatit, Zlato, Tři, Číslo, Číslice, 3D, Světlo, Výplň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065416" y="1672032"/>
            <a:ext cx="1080000" cy="108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42" name="Picture 18" descr="Zaplatit, Zlato, Šest, Číslo, Číslice, 3D, Světlo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53996" y="1672032"/>
            <a:ext cx="1080000" cy="108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4" descr="Zaplatit, Zlato, Osm, Číslo, Číslice, 3D, Světlo, Výplň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18530" y="4287060"/>
            <a:ext cx="1080000" cy="108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18" descr="Zaplatit, Zlato, Šest, Číslo, Číslice, 3D, Světlo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065416" y="4287060"/>
            <a:ext cx="1080000" cy="108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8" descr="Zaplatit, Zlato, Čtyři, Číslo, Číslice, 3D, Světlo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49474" y="4198919"/>
            <a:ext cx="1080000" cy="108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14" descr="Zaplatit, Zlato, Dva, Číslo, Číslice, 3D, Světlo, Výplň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333274" y="4248659"/>
            <a:ext cx="1080000" cy="108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10" descr="Zaplatit, Zlato, Pět, Číslo, Číslice, 3D, Světlo, Výplň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49474" y="1708148"/>
            <a:ext cx="1080000" cy="108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4" descr="Zaplatit, Zlato, Osm, Číslo, Číslice, 3D, Světlo, Výplň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422448" y="1708148"/>
            <a:ext cx="1080000" cy="108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9" name="Picture 2" descr="Zaplatit, Zlato, Sedm, Číslo, Číslice, 3D, Světlo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98530" y="4287060"/>
            <a:ext cx="1080000" cy="108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60" name="Picture 36" descr="Zaplatit, Zlato, Jeden, Číslo, Číslice, 3D, Světlo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441498" y="4248659"/>
            <a:ext cx="1080000" cy="108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7" name="Picture 16" descr="Zaplatit, Zlato, Tři, Číslo, Číslice, 3D, Světlo, Výplň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98530" y="3011640"/>
            <a:ext cx="1080000" cy="108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66" name="Picture 42" descr="Tři, Časová Osa, Panel Zobrazení, Číslo, Číslice, Ad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1618148"/>
            <a:ext cx="945000" cy="12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68" name="Picture 44" descr="Čtyři, Časová Osa, Panel Zobrazení, Číslo, Číslice, Ad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3045570"/>
            <a:ext cx="945000" cy="12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70" name="Picture 46" descr="Šest, Časová Osa, Panel Zobrazení, Číslo, Číslice, Ad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247000" y="1582032"/>
            <a:ext cx="945000" cy="12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72" name="Picture 48" descr="Pět, Časová Osa, Panel Zobrazení, Číslo, Číslice, Ad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4481253"/>
            <a:ext cx="945000" cy="12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74" name="Picture 50" descr="Sedm, Časová Osa, Panel Zobrazení, Číslo, Číslice, Ad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243250" y="3027060"/>
            <a:ext cx="945000" cy="12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76" name="Picture 52" descr="Osm, Časová Osa, Panel Zobrazení, Číslo, Číslice, Ad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247000" y="4494962"/>
            <a:ext cx="945000" cy="12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7" name="Picture 14" descr="Zaplatit, Zlato, Dva, Číslo, Číslice, 3D, Světlo, Výplň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70910" y="3011640"/>
            <a:ext cx="1080000" cy="108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78" name="Picture 54" descr="Zaplatit, Zlato, Jeden, Číslo, Číslice, 3D, Světlo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70910" y="1708148"/>
            <a:ext cx="1080000" cy="108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00047591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6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875E-6 3.7037E-7 L 0.42813 -0.20556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06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1406" y="-1027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68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07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08333E-6 -4.81481E-6 L -0.23281 -0.225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107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641" y="-1125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76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07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125E-6 -2.59259E-6 L 0.42031 -0.04444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107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1016" y="-222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72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06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875E-6 2.22222E-6 L 0.60781 0.37778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106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0391" y="1888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66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07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-3.33333E-6 L -0.23125 -0.19444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107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563" y="-972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74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07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08333E-6 -3.7037E-6 L -0.40781 0.2 " pathEditMode="relative" rAng="0" ptsTypes="AA">
                                      <p:cBhvr>
                                        <p:cTn id="31" dur="2000" fill="hold"/>
                                        <p:tgtEl>
                                          <p:spTgt spid="107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0391" y="100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70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6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723296" y="3518418"/>
            <a:ext cx="2055767" cy="2741023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000444" y="3518419"/>
            <a:ext cx="2055767" cy="2741023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591" y="3518420"/>
            <a:ext cx="2055767" cy="2741023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639018" y="452985"/>
            <a:ext cx="2055767" cy="2741023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723296" y="452985"/>
            <a:ext cx="2055767" cy="2741023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000444" y="452985"/>
            <a:ext cx="2055767" cy="2741023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639018" y="3518419"/>
            <a:ext cx="2055767" cy="2741023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361870" y="452985"/>
            <a:ext cx="2055767" cy="2741023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592" y="452985"/>
            <a:ext cx="2055767" cy="2741023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361870" y="3518419"/>
            <a:ext cx="2055767" cy="27410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9258474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Použitý zdroj obrázků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hlinkClick r:id="rId2"/>
              </a:rPr>
              <a:t>http://pixabay.com</a:t>
            </a:r>
            <a:endParaRPr lang="cs-CZ" dirty="0" smtClean="0"/>
          </a:p>
          <a:p>
            <a:pPr marL="45720" indent="0">
              <a:buNone/>
            </a:pP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1203435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Materiály, pomůcky a technické vybavení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cs-CZ" dirty="0" smtClean="0"/>
              <a:t>Dotyková </a:t>
            </a:r>
            <a:r>
              <a:rPr lang="cs-CZ" dirty="0"/>
              <a:t>obrazovka, připojená k PC</a:t>
            </a:r>
          </a:p>
          <a:p>
            <a:r>
              <a:rPr lang="cs-CZ" dirty="0" smtClean="0"/>
              <a:t>Didaktický </a:t>
            </a:r>
            <a:r>
              <a:rPr lang="cs-CZ" dirty="0"/>
              <a:t>kufřík - KUMUČ (</a:t>
            </a:r>
            <a:r>
              <a:rPr lang="cs-CZ" dirty="0" smtClean="0"/>
              <a:t>kartičky s číslovkami)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5802343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Metodický postup</a:t>
            </a:r>
            <a:endParaRPr lang="cs-CZ" sz="3200" strike="sngStrike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Děti procvičí znalosti, které pro ně budou užitečné v prostředí základní školy – číslovky a číselná řada. Číslici, která v řadě chybí, děti ukáží na kartičce.</a:t>
            </a:r>
          </a:p>
          <a:p>
            <a:r>
              <a:rPr lang="cs-CZ" dirty="0" smtClean="0"/>
              <a:t>Součástí materiálu je pracovní list s číslovkami, který je určený k tisku a rozstříhání (případně i </a:t>
            </a:r>
            <a:r>
              <a:rPr lang="cs-CZ" dirty="0" err="1" smtClean="0"/>
              <a:t>zalaminování</a:t>
            </a:r>
            <a:r>
              <a:rPr lang="cs-CZ" dirty="0" smtClean="0"/>
              <a:t>). S takto vyrobenými číslovkami si mohou děti vyrábět vlastní číselné řady.</a:t>
            </a:r>
          </a:p>
          <a:p>
            <a:r>
              <a:rPr lang="cs-CZ" dirty="0" smtClean="0"/>
              <a:t>Materiál vznikl v sadě („Brzy budu školákem“) s dalšími materiály.</a:t>
            </a:r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4202447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Práce </a:t>
            </a:r>
            <a:r>
              <a:rPr lang="cs-CZ" sz="3200" b="1" dirty="0"/>
              <a:t>s interaktivním výukovým </a:t>
            </a:r>
            <a:r>
              <a:rPr lang="cs-CZ" sz="3200" b="1" dirty="0" smtClean="0"/>
              <a:t>materiálem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Na prvních třech snímcích jsou animované číslovky s tmavým pozadím po stranách. Ty, které do řady patří, po dotyku odputují na správné místo. Číslovky, které do řady </a:t>
            </a:r>
            <a:r>
              <a:rPr lang="cs-CZ" dirty="0" smtClean="0"/>
              <a:t>nepatří, </a:t>
            </a:r>
            <a:r>
              <a:rPr lang="cs-CZ" dirty="0" smtClean="0"/>
              <a:t>se zahoupou.</a:t>
            </a:r>
          </a:p>
          <a:p>
            <a:r>
              <a:rPr lang="cs-CZ" dirty="0" smtClean="0"/>
              <a:t>Na posledním snímku se (po dotyku) přesunou na správné místo všechny číslovky s tmavým pozadím. </a:t>
            </a:r>
          </a:p>
          <a:p>
            <a:r>
              <a:rPr lang="cs-CZ" dirty="0" smtClean="0"/>
              <a:t>Pracovní list je určený k tisku, při prezentaci se nezobrazuje.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576834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Téma: </a:t>
            </a:r>
            <a:r>
              <a:rPr lang="cs-CZ" b="1" dirty="0"/>
              <a:t>BRZY BUDU ŠKOLÁKEM </a:t>
            </a:r>
          </a:p>
          <a:p>
            <a:r>
              <a:rPr lang="cs-CZ" dirty="0"/>
              <a:t>Vzdělávací oblast </a:t>
            </a:r>
            <a:r>
              <a:rPr lang="cs-CZ" b="1" dirty="0"/>
              <a:t>DÍTĚ A JEHO PSYCHIKA (PSYCHOLOGICKÁ)</a:t>
            </a:r>
          </a:p>
          <a:p>
            <a:r>
              <a:rPr lang="cs-CZ" dirty="0"/>
              <a:t>Podoblast – </a:t>
            </a:r>
            <a:r>
              <a:rPr lang="cs-CZ" b="1" dirty="0"/>
              <a:t>POZNÁVACÍ SCHOPNOSTI – Základní matematické, početní a číselné pojmy a operace</a:t>
            </a:r>
          </a:p>
          <a:p>
            <a:r>
              <a:rPr lang="cs-CZ" b="1" dirty="0"/>
              <a:t>Dosažené konkretizované výstupy </a:t>
            </a:r>
            <a:r>
              <a:rPr lang="cs-CZ" dirty="0"/>
              <a:t>– </a:t>
            </a:r>
            <a:r>
              <a:rPr lang="cs-CZ" dirty="0" smtClean="0"/>
              <a:t>Orientovat se v číselné  řadě 1-10, vyjmenovat ji</a:t>
            </a:r>
            <a:endParaRPr lang="cs-CZ" dirty="0"/>
          </a:p>
          <a:p>
            <a:pPr>
              <a:buFontTx/>
              <a:buChar char="-"/>
            </a:pP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2087003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12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087399"/>
            <a:ext cx="7513903" cy="4097665"/>
            <a:chOff x="3057284" y="724271"/>
            <a:chExt cx="4242876" cy="3527549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děti </a:t>
              </a:r>
              <a:r>
                <a:rPr lang="cs-CZ" sz="1600" b="1" dirty="0">
                  <a:solidFill>
                    <a:schemeClr val="tx1"/>
                  </a:solidFill>
                </a:rPr>
                <a:t>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24271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75498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potenciálu dětí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3333470" y="394396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Cíle polytechnické výchovy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xmlns="" val="16211343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366</Words>
  <Application>Microsoft Office PowerPoint</Application>
  <PresentationFormat>Vlastní</PresentationFormat>
  <Paragraphs>47</Paragraphs>
  <Slides>12</Slides>
  <Notes>1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Sheer Green 16x9</vt:lpstr>
      <vt:lpstr>Brzy budu školákem</vt:lpstr>
      <vt:lpstr>Doplň do řady správné číslice.</vt:lpstr>
      <vt:lpstr>Které číslice chybí v této řadě?</vt:lpstr>
      <vt:lpstr>Tady to máme v obráceném provedení.</vt:lpstr>
      <vt:lpstr>Na závěr si vše můžeš ještě jednou zopakovat.</vt:lpstr>
      <vt:lpstr>Snímek 6</vt:lpstr>
      <vt:lpstr>Použitý zdroj obrázků</vt:lpstr>
      <vt:lpstr>Materiály, pomůcky a technické vybavení</vt:lpstr>
      <vt:lpstr>Metodický postup</vt:lpstr>
      <vt:lpstr>Práce s interaktivním výukovým materiálem</vt:lpstr>
      <vt:lpstr>Prvky polytechnické výchovy</vt:lpstr>
      <vt:lpstr>Snímek 12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2015-04-28T11:07:18Z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