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2"/>
  </p:notesMasterIdLst>
  <p:handoutMasterIdLst>
    <p:handoutMasterId r:id="rId23"/>
  </p:handoutMasterIdLst>
  <p:sldIdLst>
    <p:sldId id="272" r:id="rId3"/>
    <p:sldId id="289" r:id="rId4"/>
    <p:sldId id="287" r:id="rId5"/>
    <p:sldId id="290" r:id="rId6"/>
    <p:sldId id="282" r:id="rId7"/>
    <p:sldId id="291" r:id="rId8"/>
    <p:sldId id="292" r:id="rId9"/>
    <p:sldId id="288" r:id="rId10"/>
    <p:sldId id="283" r:id="rId11"/>
    <p:sldId id="286" r:id="rId12"/>
    <p:sldId id="273" r:id="rId13"/>
    <p:sldId id="285" r:id="rId14"/>
    <p:sldId id="284" r:id="rId15"/>
    <p:sldId id="275" r:id="rId16"/>
    <p:sldId id="277" r:id="rId17"/>
    <p:sldId id="276" r:id="rId18"/>
    <p:sldId id="278" r:id="rId19"/>
    <p:sldId id="280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859968AC-C92C-4C08-89E4-AFFDB4F212E3}">
          <p14:sldIdLst>
            <p14:sldId id="289"/>
            <p14:sldId id="287"/>
            <p14:sldId id="290"/>
            <p14:sldId id="282"/>
            <p14:sldId id="291"/>
            <p14:sldId id="292"/>
          </p14:sldIdLst>
        </p14:section>
        <p14:section name="mustr" id="{B75A954A-2914-4CAD-8118-3020DA5FA0D0}">
          <p14:sldIdLst>
            <p14:sldId id="288"/>
          </p14:sldIdLst>
        </p14:section>
        <p14:section name="PL-k tisku" id="{AC99C436-EC81-431F-9639-3FFA327A7553}">
          <p14:sldIdLst>
            <p14:sldId id="283"/>
            <p14:sldId id="286"/>
            <p14:sldId id="273"/>
            <p14:sldId id="285"/>
            <p14:sldId id="28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6B1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156" autoAdjust="0"/>
    <p:restoredTop sz="94660"/>
  </p:normalViewPr>
  <p:slideViewPr>
    <p:cSldViewPr snapToGrid="0">
      <p:cViewPr varScale="1">
        <p:scale>
          <a:sx n="72" d="100"/>
          <a:sy n="72" d="100"/>
        </p:scale>
        <p:origin x="-114" y="-73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commentAuthors" Target="commentAuthor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29.4.2015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29.4.2015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6465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4.png"/><Relationship Id="rId7" Type="http://schemas.openxmlformats.org/officeDocument/2006/relationships/image" Target="../media/image2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25.png"/><Relationship Id="rId7" Type="http://schemas.openxmlformats.org/officeDocument/2006/relationships/image" Target="../media/image2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4.jpe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26.png"/><Relationship Id="rId9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MOTÝLI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dirty="0" smtClean="0"/>
              <a:t>ti, které vídáme na zahradě</a:t>
            </a:r>
            <a:endParaRPr lang="cs-CZ" sz="2400" b="1" i="0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0536" y="2811175"/>
            <a:ext cx="2269936" cy="369737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5233" y="400934"/>
            <a:ext cx="2082724" cy="290264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30080" y="322395"/>
            <a:ext cx="2013135" cy="282430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527166" y="2690946"/>
            <a:ext cx="2615993" cy="453715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808158">
            <a:off x="3419159" y="5114716"/>
            <a:ext cx="1422756" cy="1243726"/>
          </a:xfrm>
          <a:prstGeom prst="rect">
            <a:avLst/>
          </a:prstGeom>
        </p:spPr>
      </p:pic>
      <p:pic>
        <p:nvPicPr>
          <p:cNvPr id="13" name="babočka kopřivová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877944">
            <a:off x="6803459" y="3813181"/>
            <a:ext cx="3746104" cy="3104648"/>
          </a:xfrm>
          <a:prstGeom prst="rect">
            <a:avLst/>
          </a:prstGeom>
        </p:spPr>
      </p:pic>
      <p:pic>
        <p:nvPicPr>
          <p:cNvPr id="15" name="babočka osiková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358991">
            <a:off x="178862" y="3367922"/>
            <a:ext cx="3479791" cy="2933157"/>
          </a:xfrm>
          <a:prstGeom prst="rect">
            <a:avLst/>
          </a:prstGeom>
        </p:spPr>
      </p:pic>
      <p:pic>
        <p:nvPicPr>
          <p:cNvPr id="16" name="babočka paví oko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666874">
            <a:off x="2556126" y="338372"/>
            <a:ext cx="3148820" cy="2792350"/>
          </a:xfrm>
          <a:prstGeom prst="rect">
            <a:avLst/>
          </a:prstGeom>
        </p:spPr>
      </p:pic>
      <p:pic>
        <p:nvPicPr>
          <p:cNvPr id="17" name="otakárek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05719">
            <a:off x="6048218" y="428122"/>
            <a:ext cx="2964159" cy="294578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37479" y="322395"/>
            <a:ext cx="26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BABOČKA PAVÍ OKO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89373" y="3400835"/>
            <a:ext cx="26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BABOČKA OSIKOVÁ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91441" y="3453778"/>
            <a:ext cx="2933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BABOČKA KOPŘIVOVÁ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40555" y="114703"/>
            <a:ext cx="2933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OTAKÁREK FENYKLOVÝ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6739" y="2690946"/>
            <a:ext cx="26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Paví pero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588570" y="3227191"/>
            <a:ext cx="26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Topol osika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0024532" y="1667591"/>
            <a:ext cx="26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Fenykl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210800" y="5646071"/>
            <a:ext cx="2685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Kopřiva 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8226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9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2" name="šipka 4"/>
          <p:cNvSpPr/>
          <p:nvPr/>
        </p:nvSpPr>
        <p:spPr>
          <a:xfrm rot="12519442">
            <a:off x="8290215" y="1464293"/>
            <a:ext cx="1004735" cy="827348"/>
          </a:xfrm>
          <a:prstGeom prst="chevron">
            <a:avLst/>
          </a:prstGeom>
          <a:solidFill>
            <a:srgbClr val="FF6B1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2" name="kukl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516503" y="2135939"/>
            <a:ext cx="2334377" cy="3997745"/>
          </a:xfrm>
          <a:prstGeom prst="rect">
            <a:avLst/>
          </a:prstGeom>
        </p:spPr>
      </p:pic>
      <p:sp>
        <p:nvSpPr>
          <p:cNvPr id="21" name="šipka 3"/>
          <p:cNvSpPr/>
          <p:nvPr/>
        </p:nvSpPr>
        <p:spPr>
          <a:xfrm rot="19864896">
            <a:off x="7446869" y="5372963"/>
            <a:ext cx="1004735" cy="827348"/>
          </a:xfrm>
          <a:prstGeom prst="chevron">
            <a:avLst/>
          </a:prstGeom>
          <a:solidFill>
            <a:srgbClr val="FF6B1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8" name="housenk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01734" y="4134812"/>
            <a:ext cx="3413991" cy="2723188"/>
          </a:xfrm>
          <a:prstGeom prst="rect">
            <a:avLst/>
          </a:prstGeom>
        </p:spPr>
      </p:pic>
      <p:sp>
        <p:nvSpPr>
          <p:cNvPr id="20" name="šipka 2"/>
          <p:cNvSpPr/>
          <p:nvPr/>
        </p:nvSpPr>
        <p:spPr>
          <a:xfrm rot="1556212">
            <a:off x="2564135" y="4811238"/>
            <a:ext cx="1004735" cy="827348"/>
          </a:xfrm>
          <a:prstGeom prst="chevron">
            <a:avLst/>
          </a:prstGeom>
          <a:solidFill>
            <a:srgbClr val="FF6B1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7" name="vajíčk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236" y="2200269"/>
            <a:ext cx="3723132" cy="2030270"/>
          </a:xfrm>
          <a:prstGeom prst="rect">
            <a:avLst/>
          </a:prstGeom>
        </p:spPr>
      </p:pic>
      <p:sp>
        <p:nvSpPr>
          <p:cNvPr id="19" name="šipka 1"/>
          <p:cNvSpPr/>
          <p:nvPr/>
        </p:nvSpPr>
        <p:spPr>
          <a:xfrm rot="8884541">
            <a:off x="3424300" y="1182796"/>
            <a:ext cx="1004735" cy="827348"/>
          </a:xfrm>
          <a:prstGeom prst="chevron">
            <a:avLst/>
          </a:prstGeom>
          <a:solidFill>
            <a:srgbClr val="FF6B1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6" name="motýl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81028">
            <a:off x="5123746" y="490747"/>
            <a:ext cx="2840460" cy="282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48696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2" grpId="0" animBg="1"/>
      <p:bldP spid="21" grpId="0" animBg="1"/>
      <p:bldP spid="20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00071" y="3222995"/>
            <a:ext cx="4292354" cy="3806427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471227">
            <a:off x="1910637" y="-88327"/>
            <a:ext cx="2376708" cy="33123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0314" y="138988"/>
            <a:ext cx="2198249" cy="30840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821574"/>
            <a:ext cx="2525575" cy="4380332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9111235" y="2031221"/>
            <a:ext cx="3023462" cy="4924750"/>
            <a:chOff x="9111235" y="2031221"/>
            <a:chExt cx="3023462" cy="4924750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111235" y="2031221"/>
              <a:ext cx="3023462" cy="4924750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8539336" flipV="1">
              <a:off x="10929088" y="5575791"/>
              <a:ext cx="1253892" cy="10961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055786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2222E-6 L 0.33776 0.5858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88" y="29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55870" y="3420494"/>
            <a:ext cx="4685742" cy="3883389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471227">
            <a:off x="1910637" y="-88327"/>
            <a:ext cx="2376708" cy="33123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0314" y="138988"/>
            <a:ext cx="2198249" cy="30840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821574"/>
            <a:ext cx="2525575" cy="4380332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9111235" y="2031221"/>
            <a:ext cx="3023462" cy="4924750"/>
            <a:chOff x="9111235" y="2031221"/>
            <a:chExt cx="3023462" cy="4924750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111235" y="2031221"/>
              <a:ext cx="3023462" cy="4924750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8539336" flipV="1">
              <a:off x="10929088" y="5575791"/>
              <a:ext cx="1253892" cy="10961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318173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2.96296E-6 L 0.42968 -0.0164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484" y="-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0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2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33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4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24598" y="3035889"/>
            <a:ext cx="4383512" cy="3694914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471227">
            <a:off x="1910637" y="-88327"/>
            <a:ext cx="2376708" cy="33123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0314" y="138988"/>
            <a:ext cx="2198249" cy="30840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821574"/>
            <a:ext cx="2525575" cy="4380332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9111235" y="2031221"/>
            <a:ext cx="3023462" cy="4924750"/>
            <a:chOff x="9111235" y="2031221"/>
            <a:chExt cx="3023462" cy="4924750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111235" y="2031221"/>
              <a:ext cx="3023462" cy="4924750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8539336" flipV="1">
              <a:off x="10929088" y="5575791"/>
              <a:ext cx="1253892" cy="10961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542704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4.07407E-6 L -0.3151 0.0780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55" y="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75000" y="7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6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47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8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3464" y="3123584"/>
            <a:ext cx="4030234" cy="4005248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471227">
            <a:off x="1910637" y="-88327"/>
            <a:ext cx="2376708" cy="33123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0314" y="138988"/>
            <a:ext cx="2198249" cy="30840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2821574"/>
            <a:ext cx="2525575" cy="4380332"/>
          </a:xfrm>
          <a:prstGeom prst="rect">
            <a:avLst/>
          </a:prstGeom>
        </p:spPr>
      </p:pic>
      <p:grpSp>
        <p:nvGrpSpPr>
          <p:cNvPr id="12" name="Skupina 11"/>
          <p:cNvGrpSpPr/>
          <p:nvPr/>
        </p:nvGrpSpPr>
        <p:grpSpPr>
          <a:xfrm>
            <a:off x="9111235" y="2031221"/>
            <a:ext cx="3023462" cy="4924750"/>
            <a:chOff x="9111235" y="2031221"/>
            <a:chExt cx="3023462" cy="4924750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111235" y="2031221"/>
              <a:ext cx="3023462" cy="4924750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8539336" flipV="1">
              <a:off x="10929088" y="5575791"/>
              <a:ext cx="1253892" cy="109611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3525779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1.11111E-6 L -0.07304 0.4930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9" y="2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4" presetID="9" presetClass="emph" presetSubtype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rctx="PPT">
                                        <p:cTn id="45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6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09146">
            <a:off x="-298672" y="3455414"/>
            <a:ext cx="4865069" cy="403200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50695">
            <a:off x="5259064" y="3118226"/>
            <a:ext cx="4383512" cy="369491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50763">
            <a:off x="7238232" y="-4108"/>
            <a:ext cx="4591235" cy="407147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55215">
            <a:off x="1753192" y="626838"/>
            <a:ext cx="4155297" cy="4129536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3099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42351">
            <a:off x="5272539" y="3109859"/>
            <a:ext cx="4356562" cy="367219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343060">
            <a:off x="-290571" y="3482643"/>
            <a:ext cx="4832671" cy="40051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62412">
            <a:off x="1743767" y="633422"/>
            <a:ext cx="4183437" cy="41575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46955">
            <a:off x="7253872" y="23804"/>
            <a:ext cx="4559956" cy="4043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4653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416709" y="1194873"/>
            <a:ext cx="4111318" cy="67577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79990">
            <a:off x="-103558" y="35570"/>
            <a:ext cx="3821468" cy="338884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85852">
            <a:off x="7812092" y="-145933"/>
            <a:ext cx="4476573" cy="623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630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94512" y="1630996"/>
            <a:ext cx="4363721" cy="4336667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81662" y="951591"/>
            <a:ext cx="6134643" cy="52209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9917" y="2808527"/>
            <a:ext cx="1414605" cy="1984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257674">
            <a:off x="9083027" y="12738"/>
            <a:ext cx="3664041" cy="30366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93738" y="605819"/>
            <a:ext cx="9305268" cy="651687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1521" y="2338367"/>
            <a:ext cx="2758507" cy="478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67362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0485" y="199166"/>
            <a:ext cx="7835365" cy="66989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90177">
            <a:off x="-17029" y="2240092"/>
            <a:ext cx="2687073" cy="226496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7261702">
            <a:off x="9744339" y="527382"/>
            <a:ext cx="1906991" cy="166702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13938" y="2476869"/>
            <a:ext cx="2604998" cy="4243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72600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kresby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slouží k seznámení dětí s  několika druhy motýlů, které mohou vidět na zahradě. První snímek je seznamovací – děti poznají 4 motýly.</a:t>
            </a:r>
          </a:p>
          <a:p>
            <a:r>
              <a:rPr lang="cs-CZ" dirty="0" smtClean="0"/>
              <a:t>Na dalším snímku je vysvětlen životní cyklus motýlů (vajíčko – housenka – kukla – dospělec).</a:t>
            </a:r>
          </a:p>
          <a:p>
            <a:r>
              <a:rPr lang="cs-CZ" dirty="0" smtClean="0"/>
              <a:t>Další 4 snímky jsou opakovací – děti postupně určují motýly z prvního snímku.</a:t>
            </a:r>
          </a:p>
          <a:p>
            <a:r>
              <a:rPr lang="cs-CZ" dirty="0" smtClean="0"/>
              <a:t>Poslední snímek prezentace je mustr pro omalovánky.</a:t>
            </a:r>
          </a:p>
          <a:p>
            <a:r>
              <a:rPr lang="cs-CZ" dirty="0" smtClean="0"/>
              <a:t>Navazují pracovní listy – omalovánky motýlů (1 list) a labyrinty (</a:t>
            </a:r>
            <a:r>
              <a:rPr lang="cs-CZ" dirty="0" smtClean="0"/>
              <a:t>4 listy</a:t>
            </a:r>
            <a:r>
              <a:rPr lang="cs-CZ" dirty="0" smtClean="0"/>
              <a:t>).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se po dotyku na jednotlivé motýly objeví jejich jméno.</a:t>
            </a:r>
          </a:p>
          <a:p>
            <a:r>
              <a:rPr lang="cs-CZ" dirty="0" smtClean="0"/>
              <a:t>Na dalším snímku se objeví další stádium po dotyku/kliknutí na poslední viditelné stadium.</a:t>
            </a:r>
          </a:p>
          <a:p>
            <a:r>
              <a:rPr lang="cs-CZ" dirty="0" smtClean="0"/>
              <a:t>Na dalších </a:t>
            </a:r>
            <a:r>
              <a:rPr lang="cs-CZ" dirty="0" smtClean="0"/>
              <a:t>4 </a:t>
            </a:r>
            <a:r>
              <a:rPr lang="cs-CZ" dirty="0" smtClean="0"/>
              <a:t>snímcích se obrázek, který je klíč ke jménu </a:t>
            </a:r>
            <a:r>
              <a:rPr lang="cs-CZ" dirty="0" smtClean="0"/>
              <a:t>motýla, </a:t>
            </a:r>
            <a:r>
              <a:rPr lang="cs-CZ" dirty="0" smtClean="0"/>
              <a:t>po dotyku přesune k motýlovi. Ostatní obrázky se zahoupou a zesvětlají.</a:t>
            </a:r>
          </a:p>
          <a:p>
            <a:r>
              <a:rPr lang="cs-CZ" dirty="0" smtClean="0"/>
              <a:t>Mustr ani pracovní listy interaktivní nejsou. Pracovní listy jsou určeny k tisku, při prezentaci se nezobrazují.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TĚLO </a:t>
            </a:r>
            <a:r>
              <a:rPr lang="cs-CZ" dirty="0" smtClean="0"/>
              <a:t>(BIOLOGICKÁ)</a:t>
            </a:r>
          </a:p>
          <a:p>
            <a:r>
              <a:rPr lang="cs-CZ" dirty="0" smtClean="0"/>
              <a:t>Podoblast</a:t>
            </a:r>
            <a:r>
              <a:rPr lang="cs-CZ" b="1" dirty="0" smtClean="0"/>
              <a:t> Jemná motorika, koordinace ruky a oka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správně držet tužku, vést stopu, řešit hlavolamy, vybarvovat podle vzoru,…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369</Words>
  <Application>Microsoft Office PowerPoint</Application>
  <PresentationFormat>Vlastní</PresentationFormat>
  <Paragraphs>62</Paragraphs>
  <Slides>19</Slides>
  <Notes>2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Sheer Green 16x9</vt:lpstr>
      <vt:lpstr>MOTÝLI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2015-04-29T12:22:01Z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