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9" r:id="rId4"/>
    <p:sldId id="284" r:id="rId5"/>
    <p:sldId id="287" r:id="rId6"/>
    <p:sldId id="290" r:id="rId7"/>
    <p:sldId id="275" r:id="rId8"/>
    <p:sldId id="276" r:id="rId9"/>
    <p:sldId id="277" r:id="rId10"/>
    <p:sldId id="278" r:id="rId11"/>
    <p:sldId id="279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495" autoAdjust="0"/>
    <p:restoredTop sz="94918" autoAdjust="0"/>
  </p:normalViewPr>
  <p:slideViewPr>
    <p:cSldViewPr snapToGrid="0">
      <p:cViewPr>
        <p:scale>
          <a:sx n="66" d="100"/>
          <a:sy n="66" d="100"/>
        </p:scale>
        <p:origin x="-1200" y="-2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6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</a:rPr>
              <a:t>Perníková chaloupka</a:t>
            </a:r>
            <a:br>
              <a:rPr lang="cs-CZ" sz="36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</a:rPr>
            </a:br>
            <a:r>
              <a:rPr lang="cs-CZ" sz="36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</a:rPr>
              <a:t>(</a:t>
            </a:r>
            <a:r>
              <a:rPr lang="cs-CZ" sz="28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entury Gothic"/>
              </a:rPr>
              <a:t>vyprávění pohádky)</a:t>
            </a:r>
            <a:endParaRPr lang="cs-CZ" sz="2800" b="0" i="1" dirty="0">
              <a:solidFill>
                <a:schemeClr val="accent2">
                  <a:lumMod val="60000"/>
                  <a:lumOff val="40000"/>
                </a:scheme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Jazyk a řeč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9" b="97013" l="9475" r="94825">
                        <a14:foregroundMark x1="24522" y1="89008" x2="30175" y2="89725"/>
                        <a14:backgroundMark x1="45462" y1="68220" x2="52548" y2="45639"/>
                        <a14:backgroundMark x1="39718" y1="27696" x2="60845" y2="295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477" y="263787"/>
            <a:ext cx="2952749" cy="1968499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0" b="100000" l="9992" r="10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733" y="2597285"/>
            <a:ext cx="3124200" cy="2082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32" b="100000" l="4348" r="99839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81" y="2568441"/>
            <a:ext cx="3049206" cy="2032804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638" b="98077" l="9955" r="89970">
                        <a14:backgroundMark x1="41501" y1="74098" x2="41501" y2="74098"/>
                        <a14:backgroundMark x1="41501" y1="74098" x2="46884" y2="88323"/>
                        <a14:backgroundMark x1="63173" y1="93631" x2="72521" y2="91083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81" y="263787"/>
            <a:ext cx="2935195" cy="19567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311" b="89988" l="1365" r="99454">
                        <a14:foregroundMark x1="55323" y1="63350" x2="57234" y2="62379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717800" y="-339450"/>
            <a:ext cx="2028264" cy="30423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98" b="99479" l="2431" r="91397">
                        <a14:foregroundMark x1="17940" y1="53762" x2="17940" y2="53762"/>
                        <a14:foregroundMark x1="12693" y1="39757" x2="16512" y2="69329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477" y="2597285"/>
            <a:ext cx="2980285" cy="198685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10282" r="99272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35368" y="4284631"/>
            <a:ext cx="1968502" cy="2952751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6704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9" b="97013" l="9475" r="94825">
                        <a14:foregroundMark x1="24522" y1="89008" x2="30175" y2="89725"/>
                        <a14:backgroundMark x1="45462" y1="68220" x2="52548" y2="45639"/>
                        <a14:backgroundMark x1="41408" y1="30867" x2="59859" y2="268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25" y="160098"/>
            <a:ext cx="2952749" cy="1968499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38" b="98077" l="9955" r="89970">
                        <a14:backgroundMark x1="31728" y1="84076" x2="50708" y2="84713"/>
                        <a14:backgroundMark x1="61615" y1="88747" x2="69688" y2="88110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897" y="130216"/>
            <a:ext cx="2935195" cy="19567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311" b="89988" l="1365" r="99454">
                        <a14:foregroundMark x1="55323" y1="63350" x2="57234" y2="62379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39773" y="-376850"/>
            <a:ext cx="2028264" cy="30423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9" b="97013" l="9475" r="94825">
                        <a14:foregroundMark x1="24522" y1="89008" x2="30175" y2="89725"/>
                        <a14:backgroundMark x1="45462" y1="68220" x2="52548" y2="45639"/>
                        <a14:backgroundMark x1="41690" y1="29810" x2="59577" y2="25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348" y="4102905"/>
            <a:ext cx="2952749" cy="1968499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38" b="98077" l="9955" r="89970">
                        <a14:backgroundMark x1="32578" y1="83864" x2="50142" y2="83864"/>
                        <a14:backgroundMark x1="63739" y1="91295" x2="63739" y2="91295"/>
                        <a14:backgroundMark x1="62748" y1="89809" x2="72238" y2="91932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5" y="4138638"/>
            <a:ext cx="2935195" cy="19567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311" b="89988" l="1365" r="99454">
                        <a14:foregroundMark x1="55323" y1="63350" x2="57234" y2="62379"/>
                      </a14:backgroundRemoval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51662" y="3595839"/>
            <a:ext cx="2028264" cy="304239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3" name="Přímá spojnice 2"/>
          <p:cNvCxnSpPr/>
          <p:nvPr/>
        </p:nvCxnSpPr>
        <p:spPr>
          <a:xfrm>
            <a:off x="0" y="3225800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84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0" b="100000" l="9992" r="10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9" y="676141"/>
            <a:ext cx="3124200" cy="2082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32" b="100000" l="4348" r="99839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304" y="672139"/>
            <a:ext cx="3049206" cy="2032804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98" b="99479" l="2431" r="91397">
                        <a14:foregroundMark x1="17940" y1="53762" x2="17940" y2="53762"/>
                        <a14:foregroundMark x1="12693" y1="39757" x2="16512" y2="69329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013" y="672139"/>
            <a:ext cx="2980285" cy="198685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0" b="100000" l="9992" r="10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304" y="4299537"/>
            <a:ext cx="3124200" cy="2082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32" b="100000" l="4348" r="99839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3" y="4395480"/>
            <a:ext cx="3049206" cy="2032804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98" b="99479" l="2431" r="91397">
                        <a14:foregroundMark x1="17940" y1="53762" x2="17940" y2="53762"/>
                        <a14:foregroundMark x1="12693" y1="39757" x2="16512" y2="69329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012" y="4395479"/>
            <a:ext cx="2980285" cy="1986857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3" name="Přímá spojnice 2"/>
          <p:cNvCxnSpPr/>
          <p:nvPr/>
        </p:nvCxnSpPr>
        <p:spPr>
          <a:xfrm>
            <a:off x="0" y="3327400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5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282" r="99272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02308" y="1089958"/>
            <a:ext cx="3688313" cy="5532465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Zaoblený obdélník 15"/>
          <p:cNvSpPr/>
          <p:nvPr/>
        </p:nvSpPr>
        <p:spPr>
          <a:xfrm>
            <a:off x="3280232" y="1105539"/>
            <a:ext cx="5532465" cy="410508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73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ilustrace.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Svět pohádek.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Pomocí obrázků vyprávět pohádku, osvojit si znalost textu, rozvíjet slovní zásobu, vyjadřování.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Znát  klasickou pohádku – O perníkové chaloupce, nemít ostych při vyprávění, vyjadřovat se celými větami a souvětím.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obrázku č. 2 si děti prohlédnou ilustrace k ději pohádky, budou i o pohádce povídat, formulovat otázky a odpovědi, vyprávět.</a:t>
            </a:r>
          </a:p>
          <a:p>
            <a:r>
              <a:rPr lang="cs-CZ" dirty="0" smtClean="0"/>
              <a:t>Na obrázku č. 3 začínají vyprávět pohádku a v horní řadě klikají na obrázek v posloupnosti děje. V dolní řadě se pak ukazuje, jestli vybírají správně.</a:t>
            </a:r>
          </a:p>
          <a:p>
            <a:r>
              <a:rPr lang="cs-CZ" dirty="0" smtClean="0"/>
              <a:t>Na obrázku č. 4 děj pokračuje děj stejným způsobem jako na obr. č. 3.</a:t>
            </a:r>
          </a:p>
          <a:p>
            <a:r>
              <a:rPr lang="cs-CZ" dirty="0" smtClean="0"/>
              <a:t>Na obrázku č. 5 odhalí děti kliknutím závěr pohádky, dále doprovázejí slovem. Nejprve uvažují, jak pohádka skončí?</a:t>
            </a:r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cs-CZ" b="1" u="sng" dirty="0" smtClean="0"/>
          </a:p>
          <a:p>
            <a:r>
              <a:rPr lang="cs-CZ" dirty="0" smtClean="0"/>
              <a:t>Dramatizujeme pohádku, malujeme, kreslíme, využíváme pomůcky z KUMUČE – pastelky, nůžky, obrázky připevňujeme na magnetické tabulky</a:t>
            </a:r>
            <a:r>
              <a:rPr lang="cs-CZ" u="sng" dirty="0" smtClean="0"/>
              <a:t>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Sledovat a zachytit hlavní myšlenku příběhu, vyslechnutý příběh převyprávět samostatně, věcně správně, popř. pokračovat</a:t>
            </a:r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Spontánně vyprávět zážitky ze sledování nebo poslechu pohádek </a:t>
            </a:r>
          </a:p>
          <a:p>
            <a:r>
              <a:rPr lang="cs-CZ" dirty="0"/>
              <a:t>Vyslovovat všechny hlásky správně a mluvit zřetelně, gramaticky správně, v přiměřeném tempu, ovládat sílu a intonaci hlasu</a:t>
            </a:r>
          </a:p>
          <a:p>
            <a:r>
              <a:rPr lang="cs-CZ" dirty="0"/>
              <a:t>Vyprávět příběh s vizuální či akustickou oporou (podle obrázků, s dopomocí otázek atd.)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414</Words>
  <Application>Microsoft Office PowerPoint</Application>
  <PresentationFormat>Vlastní</PresentationFormat>
  <Paragraphs>58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Sheer Green 16x9</vt:lpstr>
      <vt:lpstr>Perníková chaloupka (vyprávění pohádky)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Svět pohádek.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2015-04-27T13:10:30Z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