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302" r:id="rId4"/>
    <p:sldId id="284" r:id="rId5"/>
    <p:sldId id="297" r:id="rId6"/>
    <p:sldId id="295" r:id="rId7"/>
    <p:sldId id="298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07" autoAdjust="0"/>
    <p:restoredTop sz="94918" autoAdjust="0"/>
  </p:normalViewPr>
  <p:slideViewPr>
    <p:cSldViewPr snapToGrid="0">
      <p:cViewPr varScale="1">
        <p:scale>
          <a:sx n="82" d="100"/>
          <a:sy n="82" d="100"/>
        </p:scale>
        <p:origin x="-84" y="-39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29.4.2015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microsoft.com/office/2007/relationships/hdphoto" Target="../media/hdphoto9.wdp"/><Relationship Id="rId7" Type="http://schemas.microsoft.com/office/2007/relationships/hdphoto" Target="../media/hdphoto1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microsoft.com/office/2007/relationships/hdphoto" Target="../media/hdphoto10.wdp"/><Relationship Id="rId4" Type="http://schemas.openxmlformats.org/officeDocument/2006/relationships/image" Target="../media/image13.png"/><Relationship Id="rId9" Type="http://schemas.microsoft.com/office/2007/relationships/hdphoto" Target="../media/hdphoto12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microsoft.com/office/2007/relationships/hdphoto" Target="../media/hdphoto13.wdp"/><Relationship Id="rId7" Type="http://schemas.microsoft.com/office/2007/relationships/hdphoto" Target="../media/hdphoto15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microsoft.com/office/2007/relationships/hdphoto" Target="../media/hdphoto14.wdp"/><Relationship Id="rId4" Type="http://schemas.openxmlformats.org/officeDocument/2006/relationships/image" Target="../media/image17.png"/><Relationship Id="rId9" Type="http://schemas.microsoft.com/office/2007/relationships/hdphoto" Target="../media/hdphoto16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microsoft.com/office/2007/relationships/hdphoto" Target="../media/hdphoto17.wdp"/><Relationship Id="rId7" Type="http://schemas.microsoft.com/office/2007/relationships/hdphoto" Target="../media/hdphoto19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microsoft.com/office/2007/relationships/hdphoto" Target="../media/hdphoto18.wdp"/><Relationship Id="rId4" Type="http://schemas.openxmlformats.org/officeDocument/2006/relationships/image" Target="../media/image21.png"/><Relationship Id="rId9" Type="http://schemas.microsoft.com/office/2007/relationships/hdphoto" Target="../media/hdphoto20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microsoft.com/office/2007/relationships/hdphoto" Target="../media/hdphoto21.wdp"/><Relationship Id="rId7" Type="http://schemas.microsoft.com/office/2007/relationships/hdphoto" Target="../media/hdphoto2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microsoft.com/office/2007/relationships/hdphoto" Target="../media/hdphoto22.wdp"/><Relationship Id="rId4" Type="http://schemas.openxmlformats.org/officeDocument/2006/relationships/image" Target="../media/image25.png"/><Relationship Id="rId9" Type="http://schemas.microsoft.com/office/2007/relationships/hdphoto" Target="../media/hdphoto24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000" dirty="0" smtClean="0">
                <a:solidFill>
                  <a:srgbClr val="00B050"/>
                </a:solidFill>
                <a:latin typeface="Century Gothic"/>
              </a:rPr>
              <a:t>Aktivity v jednotlivých ročních obdobích</a:t>
            </a:r>
            <a:r>
              <a:rPr lang="cs-CZ" sz="4000" dirty="0">
                <a:solidFill>
                  <a:srgbClr val="00B050"/>
                </a:solidFill>
                <a:latin typeface="Century Gothic"/>
              </a:rPr>
              <a:t>.</a:t>
            </a:r>
            <a:endParaRPr lang="cs-CZ" sz="4000" b="0" i="0" dirty="0">
              <a:solidFill>
                <a:srgbClr val="00B050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3200" i="1" dirty="0" smtClean="0">
                <a:solidFill>
                  <a:schemeClr val="accent5">
                    <a:lumMod val="75000"/>
                  </a:schemeClr>
                </a:solidFill>
              </a:rPr>
              <a:t>Vnímání</a:t>
            </a:r>
            <a:endParaRPr lang="cs-CZ" sz="3200" b="0" i="1" baseline="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15427" r="86597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68" t="1" r="13388" b="-2639"/>
          <a:stretch/>
        </p:blipFill>
        <p:spPr>
          <a:xfrm>
            <a:off x="2262366" y="214387"/>
            <a:ext cx="3252169" cy="316354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47" b="100000" l="9954" r="89931">
                        <a14:foregroundMark x1="39082" y1="21875" x2="40046" y2="2581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52" t="704" r="16125" b="-1"/>
          <a:stretch/>
        </p:blipFill>
        <p:spPr>
          <a:xfrm>
            <a:off x="6674115" y="232182"/>
            <a:ext cx="3342082" cy="29967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1150" r="9081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14" t="-2108" r="7864" b="-1"/>
          <a:stretch/>
        </p:blipFill>
        <p:spPr>
          <a:xfrm rot="10800000">
            <a:off x="2164260" y="3671667"/>
            <a:ext cx="3448380" cy="312471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100" b="100000" l="9954" r="8993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75" r="9101"/>
          <a:stretch/>
        </p:blipFill>
        <p:spPr>
          <a:xfrm>
            <a:off x="6822831" y="3542320"/>
            <a:ext cx="3460651" cy="313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3881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15427" r="86597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68" t="1" r="13388" b="-2639"/>
          <a:stretch/>
        </p:blipFill>
        <p:spPr>
          <a:xfrm>
            <a:off x="3299652" y="486160"/>
            <a:ext cx="2827847" cy="275078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47" b="100000" l="9954" r="89931">
                        <a14:foregroundMark x1="39082" y1="21875" x2="40046" y2="2581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52" t="704" r="16125" b="-1"/>
          <a:stretch/>
        </p:blipFill>
        <p:spPr>
          <a:xfrm>
            <a:off x="9188110" y="486160"/>
            <a:ext cx="2865266" cy="275078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1150" r="9081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957" t="-2617" r="6574" b="-4061"/>
          <a:stretch/>
        </p:blipFill>
        <p:spPr>
          <a:xfrm rot="10800000">
            <a:off x="6279899" y="3461013"/>
            <a:ext cx="2947698" cy="2741481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100" b="100000" l="9954" r="8993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33" t="-3846" r="9741" b="-10097"/>
          <a:stretch/>
        </p:blipFill>
        <p:spPr>
          <a:xfrm>
            <a:off x="9416193" y="3451710"/>
            <a:ext cx="2637183" cy="2750784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15427" r="86597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68" t="1" r="13388" b="-2639"/>
          <a:stretch/>
        </p:blipFill>
        <p:spPr>
          <a:xfrm>
            <a:off x="287631" y="3451710"/>
            <a:ext cx="2827847" cy="275078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47" b="100000" l="9954" r="89931">
                        <a14:foregroundMark x1="39082" y1="21875" x2="40046" y2="2581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52" t="704" r="16125" b="-1"/>
          <a:stretch/>
        </p:blipFill>
        <p:spPr>
          <a:xfrm>
            <a:off x="3262233" y="3451710"/>
            <a:ext cx="2865266" cy="2750784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1150" r="9081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957" t="-2617" r="6574" b="-4061"/>
          <a:stretch/>
        </p:blipFill>
        <p:spPr>
          <a:xfrm rot="10800000">
            <a:off x="167780" y="417280"/>
            <a:ext cx="2947698" cy="2741481"/>
          </a:xfrm>
          <a:prstGeom prst="rect">
            <a:avLst/>
          </a:prstGeom>
          <a:solidFill>
            <a:srgbClr val="92D050"/>
          </a:solidFill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100" b="100000" l="9954" r="8993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33" t="-3846" r="9741" b="-10097"/>
          <a:stretch/>
        </p:blipFill>
        <p:spPr>
          <a:xfrm>
            <a:off x="6353199" y="486160"/>
            <a:ext cx="2637183" cy="2750784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xmlns="" val="797840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15427" r="86597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268" t="1" r="13388" b="-2639"/>
          <a:stretch/>
        </p:blipFill>
        <p:spPr>
          <a:xfrm>
            <a:off x="759402" y="0"/>
            <a:ext cx="5222315" cy="508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31" b="97859" l="9954" r="89931">
                        <a14:foregroundMark x1="33410" y1="46875" x2="33410" y2="46875"/>
                        <a14:foregroundMark x1="33140" y1="50463" x2="31481" y2="52604"/>
                      </a14:backgroundRemoval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51" r="20700"/>
          <a:stretch/>
        </p:blipFill>
        <p:spPr>
          <a:xfrm rot="10800000">
            <a:off x="6367142" y="1747180"/>
            <a:ext cx="2569026" cy="26248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3272" r="89931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41" r="19429"/>
          <a:stretch/>
        </p:blipFill>
        <p:spPr>
          <a:xfrm>
            <a:off x="9267472" y="584530"/>
            <a:ext cx="2337940" cy="23253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99653" l="0" r="89931"/>
                    </a14:imgEffect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173" r="11386" b="-6977"/>
          <a:stretch/>
        </p:blipFill>
        <p:spPr>
          <a:xfrm rot="10800000">
            <a:off x="9079927" y="3329817"/>
            <a:ext cx="2525485" cy="267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5626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97975" l="9954" r="10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68"/>
          <a:stretch/>
        </p:blipFill>
        <p:spPr>
          <a:xfrm rot="10800000">
            <a:off x="6583392" y="2183185"/>
            <a:ext cx="2633176" cy="24644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447" b="100000" l="9954" r="89931">
                        <a14:foregroundMark x1="39082" y1="21875" x2="40046" y2="25810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52" t="704" r="16125" b="-1"/>
          <a:stretch/>
        </p:blipFill>
        <p:spPr>
          <a:xfrm>
            <a:off x="315518" y="756634"/>
            <a:ext cx="5930252" cy="53175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8843" l="9954" r="8993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390" r="18828"/>
          <a:stretch/>
        </p:blipFill>
        <p:spPr>
          <a:xfrm rot="10800000">
            <a:off x="9027237" y="460354"/>
            <a:ext cx="2351314" cy="231261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2045" r="89931">
                        <a14:backgroundMark x1="13310" y1="27488" x2="2045" y2="10648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657" t="1530" r="20993" b="1530"/>
          <a:stretch/>
        </p:blipFill>
        <p:spPr>
          <a:xfrm rot="10800000">
            <a:off x="9216569" y="3802743"/>
            <a:ext cx="2567599" cy="2427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45769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11150" r="90818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14" t="-2108" r="7864" b="-1"/>
          <a:stretch/>
        </p:blipFill>
        <p:spPr>
          <a:xfrm rot="10800000">
            <a:off x="512271" y="999007"/>
            <a:ext cx="5635310" cy="510637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13" t="2" r="19580" b="-3849"/>
          <a:stretch/>
        </p:blipFill>
        <p:spPr>
          <a:xfrm rot="10800000">
            <a:off x="6398521" y="379827"/>
            <a:ext cx="2874592" cy="265619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100000" l="11690" r="99576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50" t="4593" r="17236"/>
          <a:stretch/>
        </p:blipFill>
        <p:spPr>
          <a:xfrm>
            <a:off x="6814114" y="3657564"/>
            <a:ext cx="2729131" cy="244781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9954" r="96451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826" r="10376"/>
          <a:stretch/>
        </p:blipFill>
        <p:spPr>
          <a:xfrm>
            <a:off x="9308172" y="2053883"/>
            <a:ext cx="2883828" cy="2471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9945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79" b="98495" l="9954" r="89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58" t="-248" r="12778" b="207"/>
          <a:stretch/>
        </p:blipFill>
        <p:spPr>
          <a:xfrm rot="10800000">
            <a:off x="9003064" y="210880"/>
            <a:ext cx="2616849" cy="24356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100" b="100000" l="9954" r="89931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275" r="9101"/>
          <a:stretch/>
        </p:blipFill>
        <p:spPr>
          <a:xfrm>
            <a:off x="759656" y="562707"/>
            <a:ext cx="6098700" cy="55224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894" b="100000" l="9144" r="99614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446" t="4640" r="10600"/>
          <a:stretch/>
        </p:blipFill>
        <p:spPr>
          <a:xfrm>
            <a:off x="6858356" y="2331074"/>
            <a:ext cx="2672862" cy="226702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54" b="94618" l="9992" r="90586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134" t="9854" r="7951" b="7573"/>
          <a:stretch/>
        </p:blipFill>
        <p:spPr>
          <a:xfrm>
            <a:off x="9524185" y="3989031"/>
            <a:ext cx="2433712" cy="2096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579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 příroda, sport, činnosti)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Rozpoznat roční období a určit jednotlivé aktivity, sporty, které k ročním obdobím patří.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/>
              <a:t> P</a:t>
            </a:r>
            <a:r>
              <a:rPr lang="cs-CZ" dirty="0" smtClean="0"/>
              <a:t>ojmenuje jednotlivé roční období a orientuje se v činnostech na dané období.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obrázku č. 2 děti popisují jednotlivé roční období, diskuse.</a:t>
            </a:r>
          </a:p>
          <a:p>
            <a:r>
              <a:rPr lang="cs-CZ" dirty="0" smtClean="0"/>
              <a:t>Na obrázku č. 3 </a:t>
            </a:r>
            <a:r>
              <a:rPr lang="cs-CZ" dirty="0" smtClean="0"/>
              <a:t>vybírají (</a:t>
            </a:r>
            <a:r>
              <a:rPr lang="cs-CZ" dirty="0" smtClean="0"/>
              <a:t>klikají) na obrázky a v dolní řadě se řadí správně  po sobě jdoucí roční období.</a:t>
            </a:r>
          </a:p>
          <a:p>
            <a:r>
              <a:rPr lang="cs-CZ" dirty="0" smtClean="0"/>
              <a:t>Na obrázku č. 4 – 7 vybírají správnou aktivitu v ročním období. Správná volba se zvýrazní žlutým rámečkem, špatná zmizí. Doprovázíme rozhovorem např. co děláme X neděláme v daném období…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Kreslíme pastelkami  z KUMUČE roční období, v jednotlivých ročních období aktivity provádíme </a:t>
            </a:r>
            <a:r>
              <a:rPr lang="cs-CZ" dirty="0"/>
              <a:t>p</a:t>
            </a:r>
            <a:r>
              <a:rPr lang="cs-CZ" dirty="0" smtClean="0"/>
              <a:t>rakticky, vytváříme námětové a dramatické hry.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Pochopit význam </a:t>
            </a:r>
            <a:r>
              <a:rPr lang="cs-CZ" dirty="0" smtClean="0"/>
              <a:t>piktogramu</a:t>
            </a:r>
          </a:p>
          <a:p>
            <a:r>
              <a:rPr lang="cs-CZ" dirty="0" smtClean="0"/>
              <a:t> </a:t>
            </a:r>
            <a:r>
              <a:rPr lang="cs-CZ" dirty="0"/>
              <a:t>Rozlišovat roční období (jaro, léto, podzim, zima) i jejich typické znaky</a:t>
            </a:r>
          </a:p>
          <a:p>
            <a:r>
              <a:rPr lang="cs-CZ" dirty="0"/>
              <a:t>Verbalizovat myšlenkové pochody, přemýšlet </a:t>
            </a:r>
            <a:r>
              <a:rPr lang="cs-CZ" dirty="0" smtClean="0"/>
              <a:t>nahlas</a:t>
            </a:r>
          </a:p>
          <a:p>
            <a:r>
              <a:rPr lang="cs-CZ" dirty="0" smtClean="0"/>
              <a:t>Spolupracovat </a:t>
            </a:r>
            <a:r>
              <a:rPr lang="cs-CZ" dirty="0"/>
              <a:t>při </a:t>
            </a:r>
            <a:r>
              <a:rPr lang="cs-CZ" dirty="0" smtClean="0"/>
              <a:t>hrách a aktivitách nejrůznějšího zaměření</a:t>
            </a:r>
          </a:p>
          <a:p>
            <a:r>
              <a:rPr lang="cs-CZ" dirty="0" smtClean="0"/>
              <a:t>Mít </a:t>
            </a:r>
            <a:r>
              <a:rPr lang="cs-CZ" dirty="0"/>
              <a:t>poznatky z nejrůznějších oblastí života a poznání v rozsahu podle toho, s čím se v praxi setkává, co kolem sebe vidí, co prožívá, co mu bylo zprostředkováno či vysvětleno (např. poznatky o přírodě živé i neživé, o přírodních jevech a dějích, o lidech a jejich životě, o kultuře či technice) </a:t>
            </a:r>
          </a:p>
          <a:p>
            <a:pPr marL="45720" indent="0">
              <a:buNone/>
            </a:pPr>
            <a:r>
              <a:rPr lang="cs-CZ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392</Words>
  <Application>Microsoft Office PowerPoint</Application>
  <PresentationFormat>Vlastní</PresentationFormat>
  <Paragraphs>61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Aktivity v jednotlivých ročních obdobích.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( příroda, sport, činnosti)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2015-04-29T11:47:44Z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