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75" r:id="rId14"/>
    <p:sldId id="276" r:id="rId15"/>
    <p:sldId id="277" r:id="rId16"/>
    <p:sldId id="278" r:id="rId17"/>
    <p:sldId id="279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646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116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3675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1149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41265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43619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2706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0631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718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21" Type="http://schemas.openxmlformats.org/officeDocument/2006/relationships/image" Target="../media/image13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openxmlformats.org/officeDocument/2006/relationships/image" Target="../media/image14.png"/><Relationship Id="rId10" Type="http://schemas.microsoft.com/office/2007/relationships/hdphoto" Target="../media/hdphoto4.wdp"/><Relationship Id="rId19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Relationship Id="rId22" Type="http://schemas.microsoft.com/office/2007/relationships/hdphoto" Target="../media/hdphoto10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1.png"/><Relationship Id="rId18" Type="http://schemas.microsoft.com/office/2007/relationships/hdphoto" Target="../media/hdphoto10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6" Type="http://schemas.microsoft.com/office/2007/relationships/hdphoto" Target="../media/hdphoto9.wdp"/><Relationship Id="rId20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2.png"/><Relationship Id="rId23" Type="http://schemas.openxmlformats.org/officeDocument/2006/relationships/image" Target="../media/image15.png"/><Relationship Id="rId10" Type="http://schemas.microsoft.com/office/2007/relationships/hdphoto" Target="../media/hdphoto5.wdp"/><Relationship Id="rId19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8.wdp"/><Relationship Id="rId22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18" Type="http://schemas.microsoft.com/office/2007/relationships/hdphoto" Target="../media/hdphoto9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6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7.wdp"/><Relationship Id="rId22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5" Type="http://schemas.openxmlformats.org/officeDocument/2006/relationships/image" Target="../media/image13.png"/><Relationship Id="rId4" Type="http://schemas.microsoft.com/office/2007/relationships/hdphoto" Target="../media/hdphoto8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18" Type="http://schemas.microsoft.com/office/2007/relationships/hdphoto" Target="../media/hdphoto9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8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7.wdp"/><Relationship Id="rId22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1.png"/><Relationship Id="rId18" Type="http://schemas.microsoft.com/office/2007/relationships/hdphoto" Target="../media/hdphoto10.wdp"/><Relationship Id="rId3" Type="http://schemas.openxmlformats.org/officeDocument/2006/relationships/image" Target="../media/image6.png"/><Relationship Id="rId21" Type="http://schemas.openxmlformats.org/officeDocument/2006/relationships/image" Target="../media/image14.png"/><Relationship Id="rId7" Type="http://schemas.openxmlformats.org/officeDocument/2006/relationships/image" Target="../media/image8.png"/><Relationship Id="rId12" Type="http://schemas.microsoft.com/office/2007/relationships/hdphoto" Target="../media/hdphoto7.wdp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6" Type="http://schemas.microsoft.com/office/2007/relationships/hdphoto" Target="../media/hdphoto9.wdp"/><Relationship Id="rId20" Type="http://schemas.microsoft.com/office/2007/relationships/hdphoto" Target="../media/hdphoto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2.png"/><Relationship Id="rId23" Type="http://schemas.openxmlformats.org/officeDocument/2006/relationships/image" Target="../media/image19.png"/><Relationship Id="rId10" Type="http://schemas.microsoft.com/office/2007/relationships/hdphoto" Target="../media/hdphoto6.wdp"/><Relationship Id="rId19" Type="http://schemas.openxmlformats.org/officeDocument/2006/relationships/image" Target="../media/image4.png"/><Relationship Id="rId4" Type="http://schemas.microsoft.com/office/2007/relationships/hdphoto" Target="../media/hdphoto3.wdp"/><Relationship Id="rId9" Type="http://schemas.openxmlformats.org/officeDocument/2006/relationships/image" Target="../media/image9.png"/><Relationship Id="rId14" Type="http://schemas.microsoft.com/office/2007/relationships/hdphoto" Target="../media/hdphoto8.wdp"/><Relationship Id="rId22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18" Type="http://schemas.microsoft.com/office/2007/relationships/hdphoto" Target="../media/hdphoto9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20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7.wdp"/><Relationship Id="rId22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18" Type="http://schemas.microsoft.com/office/2007/relationships/hdphoto" Target="../media/hdphoto9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21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7.wdp"/><Relationship Id="rId22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18" Type="http://schemas.microsoft.com/office/2007/relationships/hdphoto" Target="../media/hdphoto9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22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7.wdp"/><Relationship Id="rId22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18" Type="http://schemas.microsoft.com/office/2007/relationships/hdphoto" Target="../media/hdphoto9.wdp"/><Relationship Id="rId3" Type="http://schemas.openxmlformats.org/officeDocument/2006/relationships/image" Target="../media/image4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23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7.wdp"/><Relationship Id="rId22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Počty dopravních prostředků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Základní </a:t>
            </a:r>
            <a:r>
              <a:rPr lang="cs-CZ" sz="2400" b="0" i="0" baseline="0" dirty="0" smtClean="0"/>
              <a:t>matematick</a:t>
            </a:r>
            <a:r>
              <a:rPr lang="cs-CZ" dirty="0" smtClean="0"/>
              <a:t>é, početní </a:t>
            </a:r>
            <a:r>
              <a:rPr lang="cs-CZ" dirty="0" smtClean="0"/>
              <a:t>a číselné pojmy a operace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10185870" y="348529"/>
            <a:ext cx="1703180" cy="9144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24809" y="3785985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784270" y="1036319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450520" y="129612"/>
            <a:ext cx="1164996" cy="625461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1" grpId="0" animBg="1"/>
      <p:bldP spid="31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7941414" y="741492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084233" y="1706145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5237529" y="2949457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913215" y="3121530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099331" y="424475"/>
            <a:ext cx="1763383" cy="101783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181279" y="206163"/>
            <a:ext cx="1140724" cy="58278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3121271" y="5485056"/>
            <a:ext cx="1060008" cy="61184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3347827" y="2199571"/>
            <a:ext cx="1060008" cy="611843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402336" y="3846607"/>
            <a:ext cx="1060008" cy="611843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8088330" y="5721072"/>
            <a:ext cx="1060008" cy="61184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304892" y="462348"/>
            <a:ext cx="1060008" cy="611843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4475994" y="3938074"/>
            <a:ext cx="989808" cy="648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4157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925317" y="4017476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59" y="5866084"/>
            <a:ext cx="996353" cy="9004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130852" y="5933374"/>
            <a:ext cx="770636" cy="451104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10117640" y="399303"/>
            <a:ext cx="1882659" cy="1102044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8007701" y="1543824"/>
            <a:ext cx="959445" cy="534066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8727046" y="2608585"/>
            <a:ext cx="770636" cy="451104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058631" y="5605153"/>
            <a:ext cx="770636" cy="451104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8749891" y="6176979"/>
            <a:ext cx="770636" cy="451104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351310" y="542717"/>
            <a:ext cx="770636" cy="45110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41031" y="4154424"/>
            <a:ext cx="770636" cy="45110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8549816" y="351843"/>
            <a:ext cx="770636" cy="451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6742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9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10165649" y="299560"/>
            <a:ext cx="1782086" cy="104948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5727372" y="328558"/>
            <a:ext cx="863420" cy="50847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8469262" y="207610"/>
            <a:ext cx="863420" cy="508477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4833867" y="2449386"/>
            <a:ext cx="863420" cy="508477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1683865" y="4200228"/>
            <a:ext cx="863420" cy="50847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979952" y="1137442"/>
            <a:ext cx="863420" cy="50847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1011887" y="2731786"/>
            <a:ext cx="671978" cy="378512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7328926" y="1870203"/>
            <a:ext cx="671978" cy="37851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344825" y="4533155"/>
            <a:ext cx="671978" cy="37851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2506751" y="5487572"/>
            <a:ext cx="671978" cy="378512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171394" y="2951243"/>
            <a:ext cx="671978" cy="378512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3285951"/>
            <a:ext cx="671978" cy="378512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566041" y="6057693"/>
            <a:ext cx="671978" cy="378512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41876" y="5366084"/>
            <a:ext cx="671978" cy="378512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680814" y="5951147"/>
            <a:ext cx="671978" cy="378512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843372" y="3799496"/>
            <a:ext cx="671978" cy="378512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1134993" y="1794407"/>
            <a:ext cx="671978" cy="378512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05688" y="657807"/>
            <a:ext cx="671978" cy="378512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5465501" y="3555389"/>
            <a:ext cx="863420" cy="508477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3796264" y="5655111"/>
            <a:ext cx="863420" cy="508477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8488711" y="2536409"/>
            <a:ext cx="863420" cy="508477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614246" y="2249939"/>
            <a:ext cx="863420" cy="50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55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1" grpId="0" animBg="1"/>
      <p:bldP spid="3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24809" y="3785985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450520" y="129612"/>
            <a:ext cx="1164996" cy="625461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8188188" y="374478"/>
            <a:ext cx="954060" cy="517110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2232292" y="4298460"/>
            <a:ext cx="954060" cy="51711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8191764" y="5683343"/>
            <a:ext cx="954060" cy="517110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2722995" y="442342"/>
            <a:ext cx="954060" cy="517110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0237567" y="324891"/>
            <a:ext cx="1676380" cy="908615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7712647" y="1333727"/>
            <a:ext cx="671978" cy="378512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973478" y="2124871"/>
            <a:ext cx="863420" cy="50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08666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24809" y="3785985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784270" y="1036319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10137587" y="308641"/>
            <a:ext cx="1641926" cy="92486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5311170" y="3106201"/>
            <a:ext cx="671978" cy="37851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7981007" y="252342"/>
            <a:ext cx="671978" cy="378512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395456" y="2179726"/>
            <a:ext cx="671978" cy="378512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2000884" y="2432902"/>
            <a:ext cx="671978" cy="378512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395456" y="6056421"/>
            <a:ext cx="671978" cy="378512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84526" y="432407"/>
            <a:ext cx="671978" cy="378512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2334741" y="621663"/>
            <a:ext cx="954060" cy="517110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4681311" y="135676"/>
            <a:ext cx="1060008" cy="611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715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8" grpId="1" animBg="1"/>
      <p:bldP spid="29" grpId="0" animBg="1"/>
      <p:bldP spid="30" grpId="0" animBg="1"/>
      <p:bldP spid="30" grpId="1" animBg="1"/>
      <p:bldP spid="31" grpId="0" animBg="1"/>
      <p:bldP spid="3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24809" y="3785985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784270" y="1036319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450520" y="129612"/>
            <a:ext cx="1164996" cy="625461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10147421" y="347730"/>
            <a:ext cx="1723399" cy="112850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866105" y="755073"/>
            <a:ext cx="989808" cy="648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398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24809" y="3785985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69527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8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784270" y="1036319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3331426" y="5915481"/>
            <a:ext cx="863420" cy="50847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128370" y="862248"/>
            <a:ext cx="863420" cy="508477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8149018" y="2038345"/>
            <a:ext cx="863420" cy="508477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3788865" y="216105"/>
            <a:ext cx="863420" cy="50847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4917580" y="4470935"/>
            <a:ext cx="863420" cy="50847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0124037" y="399833"/>
            <a:ext cx="1810243" cy="92483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8164618" y="2617326"/>
            <a:ext cx="1140724" cy="58278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8096858" y="5688554"/>
            <a:ext cx="1140724" cy="58278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5202903" y="343370"/>
            <a:ext cx="1140724" cy="58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1178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1" grpId="0" animBg="1"/>
      <p:bldP spid="31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5674779" y="6195397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6637332" y="2929964"/>
            <a:ext cx="1060008" cy="61184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784270" y="1036319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450520" y="129612"/>
            <a:ext cx="1164996" cy="625461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9998466" y="401604"/>
            <a:ext cx="1927147" cy="102343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953389" y="605757"/>
            <a:ext cx="989808" cy="648138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4529487" y="3502218"/>
            <a:ext cx="989808" cy="648138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8155164" y="265183"/>
            <a:ext cx="989808" cy="648138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8101818" y="2173569"/>
            <a:ext cx="863420" cy="508477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8297107" y="6179505"/>
            <a:ext cx="863420" cy="50847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8187095" y="5350460"/>
            <a:ext cx="671978" cy="378512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4276192" y="1764618"/>
            <a:ext cx="671978" cy="37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7174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1097013" y="621663"/>
            <a:ext cx="1060008" cy="6118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24809" y="3785985"/>
            <a:ext cx="927547" cy="49258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402336" y="2811414"/>
            <a:ext cx="1140724" cy="58278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2637193" y="1832058"/>
            <a:ext cx="770636" cy="451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263414" y="5979945"/>
            <a:ext cx="989808" cy="6481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1202694" y="3535751"/>
            <a:ext cx="954060" cy="5171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3584448" y="4909521"/>
            <a:ext cx="671978" cy="37851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118487" y="6094018"/>
            <a:ext cx="959445" cy="53406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2590801" y="3483523"/>
            <a:ext cx="863420" cy="508477"/>
          </a:xfrm>
          <a:prstGeom prst="rect">
            <a:avLst/>
          </a:prstGeom>
        </p:spPr>
      </p:pic>
      <p:sp>
        <p:nvSpPr>
          <p:cNvPr id="27" name="Zaoblený obdélník 26"/>
          <p:cNvSpPr/>
          <p:nvPr/>
        </p:nvSpPr>
        <p:spPr>
          <a:xfrm>
            <a:off x="10580260" y="58660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580260" y="483019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580260" y="379430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80260" y="27584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580260" y="172252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8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5489385" y="1241661"/>
            <a:ext cx="1060008" cy="61184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958" b="77320" l="20782" r="8754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3" t="30222" r="12534" b="22667"/>
          <a:stretch/>
        </p:blipFill>
        <p:spPr>
          <a:xfrm>
            <a:off x="4172562" y="1476233"/>
            <a:ext cx="927547" cy="49258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78" b="60825" l="11824" r="9186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67" t="7645" r="8933" b="38133"/>
          <a:stretch/>
        </p:blipFill>
        <p:spPr>
          <a:xfrm>
            <a:off x="1246468" y="5161814"/>
            <a:ext cx="1140724" cy="58278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5508061" y="2000606"/>
            <a:ext cx="770636" cy="45110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661685" y="5712913"/>
            <a:ext cx="989808" cy="6481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4136" b="82656" l="12688" r="93452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7" t="23822" r="6400" b="17689"/>
          <a:stretch/>
        </p:blipFill>
        <p:spPr>
          <a:xfrm>
            <a:off x="6429412" y="4251506"/>
            <a:ext cx="954060" cy="51711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5349" b="81807" l="12779" r="87540">
                        <a14:foregroundMark x1="31469" y1="42874" x2="27194" y2="50515"/>
                        <a14:foregroundMark x1="24284" y1="52456" x2="40382" y2="53305"/>
                        <a14:foregroundMark x1="17190" y1="59187" x2="16417" y2="64342"/>
                        <a14:foregroundMark x1="17872" y1="62401" x2="39745" y2="63129"/>
                        <a14:foregroundMark x1="40655" y1="67374" x2="42656" y2="6737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00" t="25778" r="12400" b="18044"/>
          <a:stretch/>
        </p:blipFill>
        <p:spPr>
          <a:xfrm>
            <a:off x="6743192" y="847063"/>
            <a:ext cx="671978" cy="378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3692840" y="2522694"/>
            <a:ext cx="959445" cy="53406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4015" b="78654" l="13734" r="83083">
                        <a14:foregroundMark x1="28422" y1="63311" x2="31060" y2="60279"/>
                        <a14:foregroundMark x1="28422" y1="67738" x2="31060" y2="69861"/>
                        <a14:foregroundMark x1="59482" y1="63493" x2="64256" y2="64524"/>
                        <a14:foregroundMark x1="31469" y1="70042" x2="34516" y2="6628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34" t="23644" r="16533" b="21600"/>
          <a:stretch/>
        </p:blipFill>
        <p:spPr>
          <a:xfrm>
            <a:off x="7871560" y="4454467"/>
            <a:ext cx="863420" cy="508477"/>
          </a:xfrm>
          <a:prstGeom prst="rect">
            <a:avLst/>
          </a:prstGeom>
        </p:spPr>
      </p:pic>
      <p:cxnSp>
        <p:nvCxnSpPr>
          <p:cNvPr id="41" name="Přímá spojnice 40"/>
          <p:cNvCxnSpPr/>
          <p:nvPr/>
        </p:nvCxnSpPr>
        <p:spPr>
          <a:xfrm>
            <a:off x="9777984" y="0"/>
            <a:ext cx="1219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7784270" y="1036319"/>
            <a:ext cx="1164996" cy="62546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696905" y="1570273"/>
            <a:ext cx="1164996" cy="62546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07" b="36022" l="45202" r="8322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7" t="6045" r="16667" b="64088"/>
          <a:stretch/>
        </p:blipFill>
        <p:spPr>
          <a:xfrm>
            <a:off x="4813592" y="5379601"/>
            <a:ext cx="770636" cy="45110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450520" y="129612"/>
            <a:ext cx="1164996" cy="625461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378064" y="4412444"/>
            <a:ext cx="1164996" cy="6254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8155164" y="3396029"/>
            <a:ext cx="1164996" cy="62546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20740" b="75076" l="10414" r="90268">
                        <a14:foregroundMark x1="23738" y1="36810" x2="34152" y2="50819"/>
                        <a14:foregroundMark x1="32788" y1="53851" x2="35198" y2="53851"/>
                      </a14:backgroundRemoval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99" t="19733" r="9867" b="24622"/>
          <a:stretch/>
        </p:blipFill>
        <p:spPr>
          <a:xfrm>
            <a:off x="4268956" y="5998633"/>
            <a:ext cx="1164996" cy="62546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10120014" y="254521"/>
            <a:ext cx="1834892" cy="102137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188977" y="3431554"/>
            <a:ext cx="959445" cy="534066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7451046" y="161336"/>
            <a:ext cx="959445" cy="534066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2492330" y="340603"/>
            <a:ext cx="959445" cy="53406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1667996" y="4254760"/>
            <a:ext cx="959445" cy="534066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7621283" y="5229535"/>
            <a:ext cx="959445" cy="53406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28381" b="79139" l="19054" r="87267">
                        <a14:foregroundMark x1="26285" y1="55852" x2="30286" y2="47847"/>
                        <a14:foregroundMark x1="40928" y1="36264" x2="36380" y2="45664"/>
                        <a14:foregroundMark x1="22146" y1="62765" x2="30286" y2="62401"/>
                        <a14:foregroundMark x1="21191" y1="68102" x2="29195" y2="68102"/>
                        <a14:foregroundMark x1="24420" y1="71619" x2="53070" y2="71437"/>
                        <a14:foregroundMark x1="30014" y1="69133" x2="38154" y2="69315"/>
                        <a14:foregroundMark x1="40791" y1="64888" x2="49068" y2="63129"/>
                        <a14:foregroundMark x1="41883" y1="57247" x2="55207" y2="49424"/>
                        <a14:foregroundMark x1="51205" y1="58338" x2="83993" y2="34324"/>
                        <a14:foregroundMark x1="68258" y1="50152" x2="85584" y2="44815"/>
                        <a14:foregroundMark x1="60664" y1="69679" x2="63711" y2="68830"/>
                        <a14:foregroundMark x1="83583" y1="58824" x2="86266" y2="5706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00" t="28445" r="12534" b="20889"/>
          <a:stretch/>
        </p:blipFill>
        <p:spPr>
          <a:xfrm>
            <a:off x="8129887" y="2363972"/>
            <a:ext cx="959445" cy="534066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8125190" y="5961688"/>
            <a:ext cx="1060008" cy="611843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683" b="82232" l="14916" r="87449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7" t="26667" r="12400" b="17511"/>
          <a:stretch/>
        </p:blipFill>
        <p:spPr>
          <a:xfrm>
            <a:off x="4540354" y="3125492"/>
            <a:ext cx="1060008" cy="611843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224" b="74591" l="24011" r="87813">
                        <a14:foregroundMark x1="66121" y1="40024" x2="76398" y2="35052"/>
                        <a14:foregroundMark x1="74125" y1="57975" x2="84402" y2="49788"/>
                        <a14:foregroundMark x1="67485" y1="57611" x2="73079" y2="57975"/>
                        <a14:foregroundMark x1="65075" y1="41601" x2="66257" y2="62947"/>
                        <a14:foregroundMark x1="75853" y1="61128" x2="78536" y2="59733"/>
                        <a14:foregroundMark x1="82674" y1="56155" x2="84402" y2="53305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0" t="19379" r="12267" b="24977"/>
          <a:stretch/>
        </p:blipFill>
        <p:spPr>
          <a:xfrm>
            <a:off x="6401775" y="3133346"/>
            <a:ext cx="989808" cy="648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6348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určují počet autíček.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se učí orientovat v číselné řadě od 1 do 10 a chápat číslo jako počet prvků.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děti vidí různé typy automobilů. V pravé části snímku mají za úkol vyhledat vyobrazený typ auta a z nabídky vybrat shodný počet.</a:t>
            </a:r>
          </a:p>
          <a:p>
            <a:r>
              <a:rPr lang="cs-CZ" dirty="0" smtClean="0"/>
              <a:t>Na číslech je nastaven animační efekt. Při správné odpovědi zeleně problikne, při špatném se zbarví do červena.</a:t>
            </a:r>
          </a:p>
          <a:p>
            <a:r>
              <a:rPr lang="cs-CZ" dirty="0" smtClean="0"/>
              <a:t>S dětmi si vyprávíme o různých typech dopravních prostředků a </a:t>
            </a:r>
            <a:r>
              <a:rPr lang="cs-CZ" smtClean="0"/>
              <a:t>jejich využití.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mohou </a:t>
            </a:r>
            <a:r>
              <a:rPr lang="cs-CZ" dirty="0" err="1" smtClean="0"/>
              <a:t>zalaminované</a:t>
            </a:r>
            <a:r>
              <a:rPr lang="cs-CZ" dirty="0" smtClean="0"/>
              <a:t> obrázky aut připnout na magnetickou tabulku a u každého auta fixem označit správný počet čárkou.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Přemýšlet, uvažovat, a své myšlenky i úvahy </a:t>
            </a:r>
            <a:r>
              <a:rPr lang="cs-CZ" dirty="0" smtClean="0"/>
              <a:t>vyjádřit.</a:t>
            </a:r>
            <a:r>
              <a:rPr lang="cs-CZ" dirty="0"/>
              <a:t>	</a:t>
            </a:r>
          </a:p>
          <a:p>
            <a:r>
              <a:rPr lang="cs-CZ" dirty="0"/>
              <a:t>Chápat základní číselné a matematické pojmy, elementární matematické souvislosti a dle potřeby je </a:t>
            </a:r>
            <a:r>
              <a:rPr lang="cs-CZ" dirty="0" smtClean="0"/>
              <a:t>využívat.</a:t>
            </a:r>
          </a:p>
          <a:p>
            <a:r>
              <a:rPr lang="cs-CZ" dirty="0"/>
              <a:t>Orientovat se v číselné řadě 1 – </a:t>
            </a:r>
            <a:r>
              <a:rPr lang="cs-CZ" dirty="0" smtClean="0"/>
              <a:t>10..</a:t>
            </a:r>
          </a:p>
          <a:p>
            <a:r>
              <a:rPr lang="cs-CZ" dirty="0"/>
              <a:t>P</a:t>
            </a:r>
            <a:r>
              <a:rPr lang="cs-CZ" dirty="0" smtClean="0"/>
              <a:t>ostupovat </a:t>
            </a:r>
            <a:r>
              <a:rPr lang="cs-CZ" dirty="0"/>
              <a:t>podle pokynů a instrukcí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351</Words>
  <Application>Microsoft Office PowerPoint</Application>
  <PresentationFormat>Vlastní</PresentationFormat>
  <Paragraphs>113</Paragraphs>
  <Slides>18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Počty dopravních prostředků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2015-04-30T12:49:52Z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