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3"/>
  </p:notesMasterIdLst>
  <p:handoutMasterIdLst>
    <p:handoutMasterId r:id="rId24"/>
  </p:handoutMasterIdLst>
  <p:sldIdLst>
    <p:sldId id="272" r:id="rId3"/>
    <p:sldId id="282" r:id="rId4"/>
    <p:sldId id="287" r:id="rId5"/>
    <p:sldId id="290" r:id="rId6"/>
    <p:sldId id="291" r:id="rId7"/>
    <p:sldId id="292" r:id="rId8"/>
    <p:sldId id="288" r:id="rId9"/>
    <p:sldId id="283" r:id="rId10"/>
    <p:sldId id="284" r:id="rId11"/>
    <p:sldId id="286" r:id="rId12"/>
    <p:sldId id="285" r:id="rId13"/>
    <p:sldId id="294" r:id="rId14"/>
    <p:sldId id="296" r:id="rId15"/>
    <p:sldId id="295" r:id="rId16"/>
    <p:sldId id="275" r:id="rId17"/>
    <p:sldId id="277" r:id="rId18"/>
    <p:sldId id="276" r:id="rId19"/>
    <p:sldId id="278" r:id="rId20"/>
    <p:sldId id="280" r:id="rId21"/>
    <p:sldId id="2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82"/>
            <p14:sldId id="287"/>
            <p14:sldId id="290"/>
            <p14:sldId id="291"/>
            <p14:sldId id="292"/>
            <p14:sldId id="288"/>
            <p14:sldId id="283"/>
            <p14:sldId id="284"/>
            <p14:sldId id="286"/>
            <p14:sldId id="285"/>
            <p14:sldId id="294"/>
          </p14:sldIdLst>
        </p14:section>
        <p14:section name="pracovní list" id="{BDDA47DD-52D0-4A55-A609-8996F2DE7BEA}">
          <p14:sldIdLst>
            <p14:sldId id="296"/>
            <p14:sldId id="295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FFDFF"/>
    <a:srgbClr val="89CEFF"/>
    <a:srgbClr val="E9FFFF"/>
    <a:srgbClr val="284659"/>
    <a:srgbClr val="2A3C48"/>
    <a:srgbClr val="354B4E"/>
    <a:srgbClr val="2A4461"/>
    <a:srgbClr val="000F2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52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20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microsoft.com/office/2007/relationships/hdphoto" Target="../media/hdphoto1.wdp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2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2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2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4.png"/><Relationship Id="rId7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23.png"/><Relationship Id="rId12" Type="http://schemas.openxmlformats.org/officeDocument/2006/relationships/image" Target="../media/image2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19.png"/><Relationship Id="rId5" Type="http://schemas.openxmlformats.org/officeDocument/2006/relationships/image" Target="../media/image24.png"/><Relationship Id="rId10" Type="http://schemas.openxmlformats.org/officeDocument/2006/relationships/image" Target="../media/image18.png"/><Relationship Id="rId4" Type="http://schemas.openxmlformats.org/officeDocument/2006/relationships/image" Target="../media/image2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12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33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/>
              <a:t>Sportování nás baví</a:t>
            </a:r>
            <a:endParaRPr lang="cs-CZ" sz="2400" b="1" i="0" baseline="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Sporty v létě i v zimě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F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keta 37"/>
          <p:cNvSpPr/>
          <p:nvPr/>
        </p:nvSpPr>
        <p:spPr>
          <a:xfrm>
            <a:off x="9935400" y="5804604"/>
            <a:ext cx="512001" cy="577146"/>
          </a:xfrm>
          <a:prstGeom prst="plaqu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aketa 36"/>
          <p:cNvSpPr/>
          <p:nvPr/>
        </p:nvSpPr>
        <p:spPr>
          <a:xfrm>
            <a:off x="7097184" y="5823654"/>
            <a:ext cx="512001" cy="577146"/>
          </a:xfrm>
          <a:prstGeom prst="plaqu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aketa 35"/>
          <p:cNvSpPr/>
          <p:nvPr/>
        </p:nvSpPr>
        <p:spPr>
          <a:xfrm>
            <a:off x="4273995" y="5823654"/>
            <a:ext cx="512001" cy="577146"/>
          </a:xfrm>
          <a:prstGeom prst="plaqu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Plaketa 30"/>
          <p:cNvSpPr/>
          <p:nvPr/>
        </p:nvSpPr>
        <p:spPr>
          <a:xfrm>
            <a:off x="1324801" y="5823654"/>
            <a:ext cx="512001" cy="577146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69829" y="0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Najdi a pojmenuj zimní sporty, letní kliknutím přesuneš na barevné značky.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4102" name="Picture 6" descr="Veslování, Řádek, Skupina, Sport, Tým, Cvičení, Zdravá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4677" y="1536696"/>
            <a:ext cx="2161319" cy="1320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Volejbal, Nohejbal, Koule, Sport, Čistý, Žena, Čern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50224" y="1501252"/>
            <a:ext cx="1794076" cy="155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Krasobruslař, Bruslení, Bruslař, Žena, Osoba, Děvč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9227" y="3051446"/>
            <a:ext cx="2146300" cy="18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Lyžování, Lyžařské, Sport, Logo, Piktogra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519" y="3404453"/>
            <a:ext cx="1836802" cy="145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Snowboardista, Sníh, Sportovní, Zimní, Piktogram, Lo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94462" y="3273406"/>
            <a:ext cx="1777807" cy="15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Lyžařské, Skákání, Lyžař, Skokan, Lyžování, Sko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8303" y="3273406"/>
            <a:ext cx="1856248" cy="159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otbal, Přehrávač, Piktogram, Sport, Černá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5373" y="3091404"/>
            <a:ext cx="1412671" cy="149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obová, Bobová Dráha, Jezdil Na Bobech, Logo, Piktogra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05563" y="1691853"/>
            <a:ext cx="1952290" cy="116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Jízdní Kolo, Cyklistika, Logo, Sportovní, Piktogram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0670" y="1585039"/>
            <a:ext cx="1670062" cy="130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9/4/2/3/12550940831326752382Olympic_sports_Alpine_skiing_pictogram.svg.med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7006" y="1248138"/>
            <a:ext cx="1897545" cy="189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702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3.33333E-6 L -0.01875 0.522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7037E-7 L 0.06562 0.5194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2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-0.09375 0.2972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31" y="1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22222E-6 L 0.03907 0.5277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5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sketbal, Koule, Hra, Rekreace, Sport, Oranžová, Ko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42" y="4666569"/>
            <a:ext cx="1754147" cy="18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Co patří do basketbalového koše?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108" name="Picture 60" descr="Badminton, Raketoplán, Shuttlecock, Sportovní, Kou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0682" y="817344"/>
            <a:ext cx="1199536" cy="15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10" name="Picture 62" descr="Basketbalový Koš, Košík, Basketbal, Čist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9757" y="3235014"/>
            <a:ext cx="3267720" cy="236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06" name="Picture 58" descr="Netopýr, Ping, Pong, Raketa, Stůl, Tenis, Kou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9916" y="1394557"/>
            <a:ext cx="2229262" cy="203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enisový Míč, Sport, Žlutá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1992" y="1477531"/>
            <a:ext cx="1234907" cy="123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Luk, Arrow, Hřídel, Bolt, Zbraň, Sport, Ind, Viki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3385">
            <a:off x="9618448" y="3665947"/>
            <a:ext cx="2004468" cy="28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952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3000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3000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81481E-6 L 0.38594 -0.42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97" y="-2125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sketbal, Koule, Hra, Rekreace, Sport, Oranžová, Ko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42" y="4666569"/>
            <a:ext cx="1754147" cy="18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S čím se hraje na pingpongovém stole?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2108" name="Picture 60" descr="Badminton, Raketoplán, Shuttlecock, Sportovní, Kou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0682" y="817344"/>
            <a:ext cx="1199536" cy="15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enisový Míč, Sport, Žlutá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1992" y="1477531"/>
            <a:ext cx="1234907" cy="123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Luk, Arrow, Hřídel, Bolt, Zbraň, Sport, Ind, Viki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3385">
            <a:off x="9618448" y="3665947"/>
            <a:ext cx="2004468" cy="28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4" descr="Stolní Tenis, Ping Pong, Sport, Čistý, Hra, Hrá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0821" y="3619923"/>
            <a:ext cx="5735577" cy="322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06" name="Picture 58" descr="Netopýr, Ping, Pong, Raketa, Stůl, Tenis, Kou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9916" y="1394557"/>
            <a:ext cx="2229262" cy="203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1.85185E-6 L 0.31093 0.2833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47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sketbal, Koule, Hra, Rekreace, Sport, Oranžová, Ko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41" y="4666569"/>
            <a:ext cx="1754147" cy="18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Na co čeká badmintonová pálka?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2106" name="Picture 58" descr="Netopýr, Ping, Pong, Raketa, Stůl, Tenis, Kou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9916" y="1394557"/>
            <a:ext cx="2229262" cy="203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enisový Míč, Sport, Žlutá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1992" y="1477531"/>
            <a:ext cx="1234907" cy="123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Luk, Arrow, Hřídel, Bolt, Zbraň, Sport, Ind, Viki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3385">
            <a:off x="9618448" y="3665947"/>
            <a:ext cx="2004468" cy="28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8" descr="Badminton, Raketa, Spo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118428" y="3065611"/>
            <a:ext cx="3310543" cy="320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08" name="Picture 60" descr="Badminton, Raketoplán, Shuttlecock, Sportovní, Kou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0682" y="817344"/>
            <a:ext cx="1199536" cy="15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499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85185E-6 L -0.34218 0.5222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70" y="26088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sketbal, Koule, Hra, Rekreace, Sport, Oranžová, Ko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42" y="4666569"/>
            <a:ext cx="1754147" cy="18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Co odpálí tenisová raketa?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108" name="Picture 60" descr="Badminton, Raketoplán, Shuttlecock, Sportovní, Kou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0682" y="817344"/>
            <a:ext cx="1199536" cy="15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06" name="Picture 58" descr="Netopýr, Ping, Pong, Raketa, Stůl, Tenis, Kou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9916" y="1394557"/>
            <a:ext cx="2229262" cy="203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Luk, Arrow, Hřídel, Bolt, Zbraň, Sport, Ind, Viki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3385">
            <a:off x="9618448" y="3665947"/>
            <a:ext cx="2004468" cy="28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6" descr="Netopýr, Tenis, Modrá, Raketa, Sport, Hr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017543" flipV="1">
            <a:off x="4092991" y="3287727"/>
            <a:ext cx="3710137" cy="284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enisový Míč, Sport, Žlutá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1992" y="1477531"/>
            <a:ext cx="1234907" cy="123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5416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44444E-6 L -0.29375 0.27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87" y="1375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Co se trefí do terče?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1" name="Picture 42" descr="Cíl, Natáčení, Sport, Kruh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700" y="1825739"/>
            <a:ext cx="31051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8" descr="Netopýr, Ping, Pong, Raketa, Stůl, Tenis, Kou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9916" y="1394557"/>
            <a:ext cx="2229262" cy="203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asketbal, Koule, Hra, Rekreace, Sport, Oranžová, Kol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842" y="4666569"/>
            <a:ext cx="1754147" cy="18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0" descr="Tenisový Míč, Sport, Žlutá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1992" y="1477531"/>
            <a:ext cx="1234907" cy="123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0" descr="Badminton, Raketoplán, Shuttlecock, Sportovní, Koul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20682" y="817344"/>
            <a:ext cx="1199536" cy="15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Luk, Arrow, Hřídel, Bolt, Zbraň, Sport, Ind, Viki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3385">
            <a:off x="9618448" y="3665947"/>
            <a:ext cx="2004468" cy="281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608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48148E-6 L -0.34531 -0.2416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66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sketbal, Koule, Hra, Rekreace, Sport, Oranžová, Ko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95053" y="5041062"/>
            <a:ext cx="1230741" cy="130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85294" y="-114095"/>
            <a:ext cx="7268128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Ještě jednou si vše zopakuj.                          Klikej na obrázky vpravo.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2086" name="Picture 38" descr="Badminton, Raketa, Spo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33247" y="2980291"/>
            <a:ext cx="2081175" cy="201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Cíl, Natáčení, Sport, Kru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5294" y="1333196"/>
            <a:ext cx="1519397" cy="1519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 descr="Stolní Tenis, Ping Pong, Sport, Čistý, Hra, Hrá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983942"/>
            <a:ext cx="3565486" cy="200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 descr="Netopýr, Tenis, Modrá, Raketa, Sport, Hr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804" y="5090275"/>
            <a:ext cx="2025877" cy="155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08" name="Picture 60" descr="Badminton, Raketoplán, Shuttlecock, Sportovní, Kou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93963" y="1689416"/>
            <a:ext cx="606482" cy="806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10" name="Picture 62" descr="Basketbalový Koš, Košík, Basketbal, Čistý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162" y="1227045"/>
            <a:ext cx="1754584" cy="12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06" name="Picture 58" descr="Netopýr, Ping, Pong, Raketa, Stůl, Tenis, Koul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11866" y="1472145"/>
            <a:ext cx="1358223" cy="124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enisový Míč, Sport, Žlutá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02797" y="3520857"/>
            <a:ext cx="697648" cy="69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Luk, Arrow, Hřídel, Bolt, Zbraň, Sport, Ind, Viki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3385">
            <a:off x="9623443" y="3222695"/>
            <a:ext cx="1335229" cy="187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30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-0.54688 0.319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44" y="1597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7 L -0.76563 0.2305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81" y="11528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-0.84531 -0.7138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05" y="-35694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7451E-17 -7.40741E-7 L -0.65625 0.2083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04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48148E-6 L -0.47812 -0.2611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54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9690" y="0"/>
            <a:ext cx="9509760" cy="1261010"/>
          </a:xfrm>
        </p:spPr>
        <p:txBody>
          <a:bodyPr>
            <a:normAutofit/>
          </a:bodyPr>
          <a:lstStyle/>
          <a:p>
            <a:r>
              <a:rPr lang="cs-CZ" sz="2800" b="1" dirty="0"/>
              <a:t>K</a:t>
            </a:r>
            <a:r>
              <a:rPr lang="cs-CZ" sz="2800" b="1" dirty="0" smtClean="0"/>
              <a:t>am věci směřují? Urči, zda patří vlevo (červená), nebo vpravo (zelená).                                               Svou odpověď si ověř kliknutím na obrázek. </a:t>
            </a:r>
            <a:endParaRPr lang="cs-CZ" sz="28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1" name="Vývojový diagram: spojnice 30"/>
          <p:cNvSpPr/>
          <p:nvPr/>
        </p:nvSpPr>
        <p:spPr>
          <a:xfrm>
            <a:off x="171450" y="3804410"/>
            <a:ext cx="457200" cy="457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228600" y="1396129"/>
            <a:ext cx="457200" cy="457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33" name="Vývojový diagram: spojnice 32"/>
          <p:cNvSpPr/>
          <p:nvPr/>
        </p:nvSpPr>
        <p:spPr>
          <a:xfrm>
            <a:off x="982551" y="2624075"/>
            <a:ext cx="457200" cy="457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982551" y="4852328"/>
            <a:ext cx="457200" cy="457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34"/>
          <p:cNvSpPr/>
          <p:nvPr/>
        </p:nvSpPr>
        <p:spPr>
          <a:xfrm>
            <a:off x="171450" y="5943084"/>
            <a:ext cx="457200" cy="45720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nice 35"/>
          <p:cNvSpPr/>
          <p:nvPr/>
        </p:nvSpPr>
        <p:spPr>
          <a:xfrm>
            <a:off x="11506200" y="5943084"/>
            <a:ext cx="457200" cy="45720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nice 36"/>
          <p:cNvSpPr/>
          <p:nvPr/>
        </p:nvSpPr>
        <p:spPr>
          <a:xfrm>
            <a:off x="10610850" y="4954082"/>
            <a:ext cx="457200" cy="45720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nice 37"/>
          <p:cNvSpPr/>
          <p:nvPr/>
        </p:nvSpPr>
        <p:spPr>
          <a:xfrm>
            <a:off x="11582400" y="3841726"/>
            <a:ext cx="457200" cy="45720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nice 38"/>
          <p:cNvSpPr/>
          <p:nvPr/>
        </p:nvSpPr>
        <p:spPr>
          <a:xfrm>
            <a:off x="10610850" y="2695613"/>
            <a:ext cx="457200" cy="45720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nice 39"/>
          <p:cNvSpPr/>
          <p:nvPr/>
        </p:nvSpPr>
        <p:spPr>
          <a:xfrm>
            <a:off x="11582400" y="1497280"/>
            <a:ext cx="457200" cy="457200"/>
          </a:xfrm>
          <a:prstGeom prst="flowChartConnector">
            <a:avLst/>
          </a:prstGeom>
          <a:solidFill>
            <a:srgbClr val="00B05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pic>
        <p:nvPicPr>
          <p:cNvPr id="1042" name="Picture 18" descr="Motorka, Rychle, Rychlost, Sport, Dostihy, Cyklu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5922" y="1544701"/>
            <a:ext cx="1887538" cy="153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Brusle, Bruslení, Krasobruslení, Zimní Sporty, Modr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71762" y="1261010"/>
            <a:ext cx="1331259" cy="107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Jízdní Kolo, Kola, Doprava, Cyklus, Sport, Životní Sty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6750" y="2312988"/>
            <a:ext cx="2203450" cy="129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Šipka, Arrow, Cíl, Sport, Hod, Přesnost, Zaměřenýc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364376" flipV="1">
            <a:off x="2825465" y="2738490"/>
            <a:ext cx="1666341" cy="124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ledge, Tobogán, Sáně, Zimní, Sáňkování, Sport, Sní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5595" y="4919548"/>
            <a:ext cx="1966935" cy="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Brokovnice, Zbraň, Puška, Hunter, Sport, Vojenské, Cí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9977" y="3324944"/>
            <a:ext cx="2582553" cy="129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Ferrari, F1, Formule 1, Motorismus, Sport, Automobi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5045" y="3401560"/>
            <a:ext cx="34671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Bota, Sportovní Obuv, Sport, Fitness, Cvičení, Zdraví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9638" y="5135110"/>
            <a:ext cx="1373026" cy="82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ěžecká Obuv, Bota, Brooks, Vysoce Funkční, Spustit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6151" y="1396129"/>
            <a:ext cx="1677675" cy="111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2" descr="Luk, Arrow, Hřídel, Bolt, Zbraň, Sport, Ind, Viki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50210">
            <a:off x="9221828" y="3585770"/>
            <a:ext cx="1100042" cy="154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161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2.96296E-6 L -0.42188 0.0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94" y="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8437 0.1055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19" y="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51719 0.122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59" y="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1.85185E-6 L 0.22968 0.0111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84" y="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81481E-6 L 0.32031 0.02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16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63594 0.0805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97" y="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2.22222E-6 L -0.21562 0.08611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" y="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44444E-6 L -0.70313 -0.04723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56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57656 -0.04166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8" y="-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13152E-17 -1.11111E-6 L -0.65156 0.1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13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16418" y="0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Označ vše, co potřebuje hokejista. Vloudily se sem tři věci, které nepotřebuje, najdeš je?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6" name="Picture 56" descr="Brusle, Lední Hokej, Zimní Sporty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64712" y="1814257"/>
            <a:ext cx="1473523" cy="1575330"/>
          </a:xfrm>
          <a:prstGeom prst="rect">
            <a:avLst/>
          </a:prstGeom>
          <a:solidFill>
            <a:srgbClr val="92D050"/>
          </a:solidFill>
          <a:extLst/>
        </p:spPr>
      </p:pic>
      <p:pic>
        <p:nvPicPr>
          <p:cNvPr id="1026" name="Picture 2" descr="Puk, Hokej, Kanada, Sportov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64157" y="5099130"/>
            <a:ext cx="942974" cy="62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kejka, Hokej, Ledu, Sport, Hů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4134" y="2368610"/>
            <a:ext cx="2314013" cy="241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okej, Cíl, Čistý, Sportovní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4008" y="3001871"/>
            <a:ext cx="2592392" cy="284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okejka, Hokej, Šplhat, Puk, Koule, Hry, Sportovní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98" y="4396957"/>
            <a:ext cx="1917700" cy="1866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Brusle, Bruslení, Krasobruslení, Zimní Sporty, Hnědá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75878" y="4771148"/>
            <a:ext cx="1597022" cy="128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Bruslit, Inline, Brusle, Bruslení, Sport, Fitness, Boo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8839" y="1164657"/>
            <a:ext cx="1570149" cy="155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elma, Hokej, Brankář, Zařízení, Puk, Cíl, Ledu, Hů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8605" y="1584118"/>
            <a:ext cx="1262545" cy="1568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741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FF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20787" y="0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Poskládej podle vzoru olympijské kruhy, stačí na ně kliknout.</a:t>
            </a:r>
            <a:endParaRPr lang="cs-CZ" sz="32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4" name="Prstenec 13"/>
          <p:cNvSpPr/>
          <p:nvPr/>
        </p:nvSpPr>
        <p:spPr>
          <a:xfrm>
            <a:off x="9499600" y="4557704"/>
            <a:ext cx="2365375" cy="2300295"/>
          </a:xfrm>
          <a:prstGeom prst="donut">
            <a:avLst/>
          </a:prstGeom>
          <a:solidFill>
            <a:srgbClr val="0070C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032" name="Picture 8" descr="Červená, Srdce, Kroužek, Olympiáda, Stadion, Bílá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" y="1430330"/>
            <a:ext cx="2403475" cy="240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Prstenec 22"/>
          <p:cNvSpPr/>
          <p:nvPr/>
        </p:nvSpPr>
        <p:spPr>
          <a:xfrm>
            <a:off x="38100" y="4550553"/>
            <a:ext cx="2365375" cy="2300295"/>
          </a:xfrm>
          <a:prstGeom prst="donut">
            <a:avLst/>
          </a:prstGeom>
          <a:solidFill>
            <a:srgbClr val="00B05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Prstenec 23"/>
          <p:cNvSpPr/>
          <p:nvPr/>
        </p:nvSpPr>
        <p:spPr>
          <a:xfrm>
            <a:off x="2403475" y="4557705"/>
            <a:ext cx="2365375" cy="2300295"/>
          </a:xfrm>
          <a:prstGeom prst="donut">
            <a:avLst/>
          </a:prstGeom>
          <a:solidFill>
            <a:srgbClr val="FF000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Prstenec 24"/>
          <p:cNvSpPr/>
          <p:nvPr/>
        </p:nvSpPr>
        <p:spPr>
          <a:xfrm>
            <a:off x="4768850" y="4550552"/>
            <a:ext cx="2365375" cy="2300295"/>
          </a:xfrm>
          <a:prstGeom prst="donut">
            <a:avLst/>
          </a:prstGeom>
          <a:solidFill>
            <a:srgbClr val="FFFF0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Prstenec 25"/>
          <p:cNvSpPr/>
          <p:nvPr/>
        </p:nvSpPr>
        <p:spPr>
          <a:xfrm>
            <a:off x="7134225" y="4550551"/>
            <a:ext cx="2365375" cy="2300295"/>
          </a:xfrm>
          <a:prstGeom prst="donut">
            <a:avLst/>
          </a:prstGeom>
          <a:solidFill>
            <a:schemeClr val="tx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5143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07407E-6 L -0.46484 -0.539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42" y="-269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48148E-6 L -0.07617 -0.542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5" y="-2715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07407E-6 L 0.50664 -0.550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26" y="-2752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48148E-6 L 0.025 -0.247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-1236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48148E-6 L 0.60625 -0.2555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12778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-60000" flipH="1">
            <a:off x="2122444" y="1347779"/>
            <a:ext cx="6706907" cy="510461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Kudy nejrychleji z léta do zimy?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02463" y="5301281"/>
            <a:ext cx="1158771" cy="127644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0561" y="1113053"/>
            <a:ext cx="1158771" cy="1276443"/>
          </a:xfrm>
          <a:prstGeom prst="rect">
            <a:avLst/>
          </a:prstGeom>
        </p:spPr>
      </p:pic>
      <p:sp>
        <p:nvSpPr>
          <p:cNvPr id="10" name="Volný tvar 9"/>
          <p:cNvSpPr/>
          <p:nvPr/>
        </p:nvSpPr>
        <p:spPr>
          <a:xfrm>
            <a:off x="3175000" y="2260600"/>
            <a:ext cx="4686300" cy="3479800"/>
          </a:xfrm>
          <a:custGeom>
            <a:avLst/>
            <a:gdLst>
              <a:gd name="connsiteX0" fmla="*/ 0 w 4686300"/>
              <a:gd name="connsiteY0" fmla="*/ 0 h 3479800"/>
              <a:gd name="connsiteX1" fmla="*/ 12700 w 4686300"/>
              <a:gd name="connsiteY1" fmla="*/ 114300 h 3479800"/>
              <a:gd name="connsiteX2" fmla="*/ 25400 w 4686300"/>
              <a:gd name="connsiteY2" fmla="*/ 152400 h 3479800"/>
              <a:gd name="connsiteX3" fmla="*/ 38100 w 4686300"/>
              <a:gd name="connsiteY3" fmla="*/ 228600 h 3479800"/>
              <a:gd name="connsiteX4" fmla="*/ 50800 w 4686300"/>
              <a:gd name="connsiteY4" fmla="*/ 292100 h 3479800"/>
              <a:gd name="connsiteX5" fmla="*/ 76200 w 4686300"/>
              <a:gd name="connsiteY5" fmla="*/ 419100 h 3479800"/>
              <a:gd name="connsiteX6" fmla="*/ 76200 w 4686300"/>
              <a:gd name="connsiteY6" fmla="*/ 952500 h 3479800"/>
              <a:gd name="connsiteX7" fmla="*/ 101600 w 4686300"/>
              <a:gd name="connsiteY7" fmla="*/ 990600 h 3479800"/>
              <a:gd name="connsiteX8" fmla="*/ 254000 w 4686300"/>
              <a:gd name="connsiteY8" fmla="*/ 1066800 h 3479800"/>
              <a:gd name="connsiteX9" fmla="*/ 292100 w 4686300"/>
              <a:gd name="connsiteY9" fmla="*/ 1079500 h 3479800"/>
              <a:gd name="connsiteX10" fmla="*/ 431800 w 4686300"/>
              <a:gd name="connsiteY10" fmla="*/ 1066800 h 3479800"/>
              <a:gd name="connsiteX11" fmla="*/ 457200 w 4686300"/>
              <a:gd name="connsiteY11" fmla="*/ 1028700 h 3479800"/>
              <a:gd name="connsiteX12" fmla="*/ 520700 w 4686300"/>
              <a:gd name="connsiteY12" fmla="*/ 939800 h 3479800"/>
              <a:gd name="connsiteX13" fmla="*/ 558800 w 4686300"/>
              <a:gd name="connsiteY13" fmla="*/ 812800 h 3479800"/>
              <a:gd name="connsiteX14" fmla="*/ 571500 w 4686300"/>
              <a:gd name="connsiteY14" fmla="*/ 406400 h 3479800"/>
              <a:gd name="connsiteX15" fmla="*/ 584200 w 4686300"/>
              <a:gd name="connsiteY15" fmla="*/ 266700 h 3479800"/>
              <a:gd name="connsiteX16" fmla="*/ 647700 w 4686300"/>
              <a:gd name="connsiteY16" fmla="*/ 177800 h 3479800"/>
              <a:gd name="connsiteX17" fmla="*/ 787400 w 4686300"/>
              <a:gd name="connsiteY17" fmla="*/ 190500 h 3479800"/>
              <a:gd name="connsiteX18" fmla="*/ 850900 w 4686300"/>
              <a:gd name="connsiteY18" fmla="*/ 304800 h 3479800"/>
              <a:gd name="connsiteX19" fmla="*/ 850900 w 4686300"/>
              <a:gd name="connsiteY19" fmla="*/ 927100 h 3479800"/>
              <a:gd name="connsiteX20" fmla="*/ 876300 w 4686300"/>
              <a:gd name="connsiteY20" fmla="*/ 965200 h 3479800"/>
              <a:gd name="connsiteX21" fmla="*/ 914400 w 4686300"/>
              <a:gd name="connsiteY21" fmla="*/ 977900 h 3479800"/>
              <a:gd name="connsiteX22" fmla="*/ 952500 w 4686300"/>
              <a:gd name="connsiteY22" fmla="*/ 1003300 h 3479800"/>
              <a:gd name="connsiteX23" fmla="*/ 1003300 w 4686300"/>
              <a:gd name="connsiteY23" fmla="*/ 1016000 h 3479800"/>
              <a:gd name="connsiteX24" fmla="*/ 1104900 w 4686300"/>
              <a:gd name="connsiteY24" fmla="*/ 1041400 h 3479800"/>
              <a:gd name="connsiteX25" fmla="*/ 1193800 w 4686300"/>
              <a:gd name="connsiteY25" fmla="*/ 1155700 h 3479800"/>
              <a:gd name="connsiteX26" fmla="*/ 1219200 w 4686300"/>
              <a:gd name="connsiteY26" fmla="*/ 1193800 h 3479800"/>
              <a:gd name="connsiteX27" fmla="*/ 1257300 w 4686300"/>
              <a:gd name="connsiteY27" fmla="*/ 1308100 h 3479800"/>
              <a:gd name="connsiteX28" fmla="*/ 1270000 w 4686300"/>
              <a:gd name="connsiteY28" fmla="*/ 1346200 h 3479800"/>
              <a:gd name="connsiteX29" fmla="*/ 1282700 w 4686300"/>
              <a:gd name="connsiteY29" fmla="*/ 1435100 h 3479800"/>
              <a:gd name="connsiteX30" fmla="*/ 1295400 w 4686300"/>
              <a:gd name="connsiteY30" fmla="*/ 1536700 h 3479800"/>
              <a:gd name="connsiteX31" fmla="*/ 1320800 w 4686300"/>
              <a:gd name="connsiteY31" fmla="*/ 1612900 h 3479800"/>
              <a:gd name="connsiteX32" fmla="*/ 1358900 w 4686300"/>
              <a:gd name="connsiteY32" fmla="*/ 1651000 h 3479800"/>
              <a:gd name="connsiteX33" fmla="*/ 1409700 w 4686300"/>
              <a:gd name="connsiteY33" fmla="*/ 1714500 h 3479800"/>
              <a:gd name="connsiteX34" fmla="*/ 1435100 w 4686300"/>
              <a:gd name="connsiteY34" fmla="*/ 1752600 h 3479800"/>
              <a:gd name="connsiteX35" fmla="*/ 1511300 w 4686300"/>
              <a:gd name="connsiteY35" fmla="*/ 1778000 h 3479800"/>
              <a:gd name="connsiteX36" fmla="*/ 1587500 w 4686300"/>
              <a:gd name="connsiteY36" fmla="*/ 1816100 h 3479800"/>
              <a:gd name="connsiteX37" fmla="*/ 1625600 w 4686300"/>
              <a:gd name="connsiteY37" fmla="*/ 1854200 h 3479800"/>
              <a:gd name="connsiteX38" fmla="*/ 1638300 w 4686300"/>
              <a:gd name="connsiteY38" fmla="*/ 1892300 h 3479800"/>
              <a:gd name="connsiteX39" fmla="*/ 1663700 w 4686300"/>
              <a:gd name="connsiteY39" fmla="*/ 1930400 h 3479800"/>
              <a:gd name="connsiteX40" fmla="*/ 1701800 w 4686300"/>
              <a:gd name="connsiteY40" fmla="*/ 2006600 h 3479800"/>
              <a:gd name="connsiteX41" fmla="*/ 1714500 w 4686300"/>
              <a:gd name="connsiteY41" fmla="*/ 2082800 h 3479800"/>
              <a:gd name="connsiteX42" fmla="*/ 1727200 w 4686300"/>
              <a:gd name="connsiteY42" fmla="*/ 2120900 h 3479800"/>
              <a:gd name="connsiteX43" fmla="*/ 1752600 w 4686300"/>
              <a:gd name="connsiteY43" fmla="*/ 2273300 h 3479800"/>
              <a:gd name="connsiteX44" fmla="*/ 1739900 w 4686300"/>
              <a:gd name="connsiteY44" fmla="*/ 2476500 h 3479800"/>
              <a:gd name="connsiteX45" fmla="*/ 1714500 w 4686300"/>
              <a:gd name="connsiteY45" fmla="*/ 2641600 h 3479800"/>
              <a:gd name="connsiteX46" fmla="*/ 1727200 w 4686300"/>
              <a:gd name="connsiteY46" fmla="*/ 2971800 h 3479800"/>
              <a:gd name="connsiteX47" fmla="*/ 1739900 w 4686300"/>
              <a:gd name="connsiteY47" fmla="*/ 3022600 h 3479800"/>
              <a:gd name="connsiteX48" fmla="*/ 1765300 w 4686300"/>
              <a:gd name="connsiteY48" fmla="*/ 3060700 h 3479800"/>
              <a:gd name="connsiteX49" fmla="*/ 1879600 w 4686300"/>
              <a:gd name="connsiteY49" fmla="*/ 3111500 h 3479800"/>
              <a:gd name="connsiteX50" fmla="*/ 1917700 w 4686300"/>
              <a:gd name="connsiteY50" fmla="*/ 3124200 h 3479800"/>
              <a:gd name="connsiteX51" fmla="*/ 1955800 w 4686300"/>
              <a:gd name="connsiteY51" fmla="*/ 3136900 h 3479800"/>
              <a:gd name="connsiteX52" fmla="*/ 1993900 w 4686300"/>
              <a:gd name="connsiteY52" fmla="*/ 3149600 h 3479800"/>
              <a:gd name="connsiteX53" fmla="*/ 2108200 w 4686300"/>
              <a:gd name="connsiteY53" fmla="*/ 3124200 h 3479800"/>
              <a:gd name="connsiteX54" fmla="*/ 2133600 w 4686300"/>
              <a:gd name="connsiteY54" fmla="*/ 3086100 h 3479800"/>
              <a:gd name="connsiteX55" fmla="*/ 2159000 w 4686300"/>
              <a:gd name="connsiteY55" fmla="*/ 3009900 h 3479800"/>
              <a:gd name="connsiteX56" fmla="*/ 2171700 w 4686300"/>
              <a:gd name="connsiteY56" fmla="*/ 2844800 h 3479800"/>
              <a:gd name="connsiteX57" fmla="*/ 2184400 w 4686300"/>
              <a:gd name="connsiteY57" fmla="*/ 2806700 h 3479800"/>
              <a:gd name="connsiteX58" fmla="*/ 2197100 w 4686300"/>
              <a:gd name="connsiteY58" fmla="*/ 2501900 h 3479800"/>
              <a:gd name="connsiteX59" fmla="*/ 2209800 w 4686300"/>
              <a:gd name="connsiteY59" fmla="*/ 2463800 h 3479800"/>
              <a:gd name="connsiteX60" fmla="*/ 2247900 w 4686300"/>
              <a:gd name="connsiteY60" fmla="*/ 2374900 h 3479800"/>
              <a:gd name="connsiteX61" fmla="*/ 2286000 w 4686300"/>
              <a:gd name="connsiteY61" fmla="*/ 2349500 h 3479800"/>
              <a:gd name="connsiteX62" fmla="*/ 2298700 w 4686300"/>
              <a:gd name="connsiteY62" fmla="*/ 2311400 h 3479800"/>
              <a:gd name="connsiteX63" fmla="*/ 2336800 w 4686300"/>
              <a:gd name="connsiteY63" fmla="*/ 2298700 h 3479800"/>
              <a:gd name="connsiteX64" fmla="*/ 2413000 w 4686300"/>
              <a:gd name="connsiteY64" fmla="*/ 2260600 h 3479800"/>
              <a:gd name="connsiteX65" fmla="*/ 2463800 w 4686300"/>
              <a:gd name="connsiteY65" fmla="*/ 2311400 h 3479800"/>
              <a:gd name="connsiteX66" fmla="*/ 2514600 w 4686300"/>
              <a:gd name="connsiteY66" fmla="*/ 2425700 h 3479800"/>
              <a:gd name="connsiteX67" fmla="*/ 2527300 w 4686300"/>
              <a:gd name="connsiteY67" fmla="*/ 2476500 h 3479800"/>
              <a:gd name="connsiteX68" fmla="*/ 2540000 w 4686300"/>
              <a:gd name="connsiteY68" fmla="*/ 2552700 h 3479800"/>
              <a:gd name="connsiteX69" fmla="*/ 2590800 w 4686300"/>
              <a:gd name="connsiteY69" fmla="*/ 2628900 h 3479800"/>
              <a:gd name="connsiteX70" fmla="*/ 2667000 w 4686300"/>
              <a:gd name="connsiteY70" fmla="*/ 2654300 h 3479800"/>
              <a:gd name="connsiteX71" fmla="*/ 2705100 w 4686300"/>
              <a:gd name="connsiteY71" fmla="*/ 2667000 h 3479800"/>
              <a:gd name="connsiteX72" fmla="*/ 2755900 w 4686300"/>
              <a:gd name="connsiteY72" fmla="*/ 2679700 h 3479800"/>
              <a:gd name="connsiteX73" fmla="*/ 2870200 w 4686300"/>
              <a:gd name="connsiteY73" fmla="*/ 2667000 h 3479800"/>
              <a:gd name="connsiteX74" fmla="*/ 2946400 w 4686300"/>
              <a:gd name="connsiteY74" fmla="*/ 2641600 h 3479800"/>
              <a:gd name="connsiteX75" fmla="*/ 2971800 w 4686300"/>
              <a:gd name="connsiteY75" fmla="*/ 2565400 h 3479800"/>
              <a:gd name="connsiteX76" fmla="*/ 3009900 w 4686300"/>
              <a:gd name="connsiteY76" fmla="*/ 2400300 h 3479800"/>
              <a:gd name="connsiteX77" fmla="*/ 3048000 w 4686300"/>
              <a:gd name="connsiteY77" fmla="*/ 2374900 h 3479800"/>
              <a:gd name="connsiteX78" fmla="*/ 3073400 w 4686300"/>
              <a:gd name="connsiteY78" fmla="*/ 2336800 h 3479800"/>
              <a:gd name="connsiteX79" fmla="*/ 3111500 w 4686300"/>
              <a:gd name="connsiteY79" fmla="*/ 2324100 h 3479800"/>
              <a:gd name="connsiteX80" fmla="*/ 3149600 w 4686300"/>
              <a:gd name="connsiteY80" fmla="*/ 2298700 h 3479800"/>
              <a:gd name="connsiteX81" fmla="*/ 3200400 w 4686300"/>
              <a:gd name="connsiteY81" fmla="*/ 2286000 h 3479800"/>
              <a:gd name="connsiteX82" fmla="*/ 3238500 w 4686300"/>
              <a:gd name="connsiteY82" fmla="*/ 2273300 h 3479800"/>
              <a:gd name="connsiteX83" fmla="*/ 3302000 w 4686300"/>
              <a:gd name="connsiteY83" fmla="*/ 2286000 h 3479800"/>
              <a:gd name="connsiteX84" fmla="*/ 3327400 w 4686300"/>
              <a:gd name="connsiteY84" fmla="*/ 2362200 h 3479800"/>
              <a:gd name="connsiteX85" fmla="*/ 3340100 w 4686300"/>
              <a:gd name="connsiteY85" fmla="*/ 2400300 h 3479800"/>
              <a:gd name="connsiteX86" fmla="*/ 3340100 w 4686300"/>
              <a:gd name="connsiteY86" fmla="*/ 3175000 h 3479800"/>
              <a:gd name="connsiteX87" fmla="*/ 3352800 w 4686300"/>
              <a:gd name="connsiteY87" fmla="*/ 3238500 h 3479800"/>
              <a:gd name="connsiteX88" fmla="*/ 3416300 w 4686300"/>
              <a:gd name="connsiteY88" fmla="*/ 3352800 h 3479800"/>
              <a:gd name="connsiteX89" fmla="*/ 3454400 w 4686300"/>
              <a:gd name="connsiteY89" fmla="*/ 3378200 h 3479800"/>
              <a:gd name="connsiteX90" fmla="*/ 3479800 w 4686300"/>
              <a:gd name="connsiteY90" fmla="*/ 3416300 h 3479800"/>
              <a:gd name="connsiteX91" fmla="*/ 3517900 w 4686300"/>
              <a:gd name="connsiteY91" fmla="*/ 3429000 h 3479800"/>
              <a:gd name="connsiteX92" fmla="*/ 3556000 w 4686300"/>
              <a:gd name="connsiteY92" fmla="*/ 3454400 h 3479800"/>
              <a:gd name="connsiteX93" fmla="*/ 3644900 w 4686300"/>
              <a:gd name="connsiteY93" fmla="*/ 3479800 h 3479800"/>
              <a:gd name="connsiteX94" fmla="*/ 3771900 w 4686300"/>
              <a:gd name="connsiteY94" fmla="*/ 3467100 h 3479800"/>
              <a:gd name="connsiteX95" fmla="*/ 3797300 w 4686300"/>
              <a:gd name="connsiteY95" fmla="*/ 3429000 h 3479800"/>
              <a:gd name="connsiteX96" fmla="*/ 3810000 w 4686300"/>
              <a:gd name="connsiteY96" fmla="*/ 3314700 h 3479800"/>
              <a:gd name="connsiteX97" fmla="*/ 3822700 w 4686300"/>
              <a:gd name="connsiteY97" fmla="*/ 2971800 h 3479800"/>
              <a:gd name="connsiteX98" fmla="*/ 3860800 w 4686300"/>
              <a:gd name="connsiteY98" fmla="*/ 2755900 h 3479800"/>
              <a:gd name="connsiteX99" fmla="*/ 3886200 w 4686300"/>
              <a:gd name="connsiteY99" fmla="*/ 2590800 h 3479800"/>
              <a:gd name="connsiteX100" fmla="*/ 3937000 w 4686300"/>
              <a:gd name="connsiteY100" fmla="*/ 2438400 h 3479800"/>
              <a:gd name="connsiteX101" fmla="*/ 3949700 w 4686300"/>
              <a:gd name="connsiteY101" fmla="*/ 2400300 h 3479800"/>
              <a:gd name="connsiteX102" fmla="*/ 3987800 w 4686300"/>
              <a:gd name="connsiteY102" fmla="*/ 2324100 h 3479800"/>
              <a:gd name="connsiteX103" fmla="*/ 4025900 w 4686300"/>
              <a:gd name="connsiteY103" fmla="*/ 2311400 h 3479800"/>
              <a:gd name="connsiteX104" fmla="*/ 4140200 w 4686300"/>
              <a:gd name="connsiteY104" fmla="*/ 2336800 h 3479800"/>
              <a:gd name="connsiteX105" fmla="*/ 4165600 w 4686300"/>
              <a:gd name="connsiteY105" fmla="*/ 2374900 h 3479800"/>
              <a:gd name="connsiteX106" fmla="*/ 4203700 w 4686300"/>
              <a:gd name="connsiteY106" fmla="*/ 2400300 h 3479800"/>
              <a:gd name="connsiteX107" fmla="*/ 4241800 w 4686300"/>
              <a:gd name="connsiteY107" fmla="*/ 2540000 h 3479800"/>
              <a:gd name="connsiteX108" fmla="*/ 4254500 w 4686300"/>
              <a:gd name="connsiteY108" fmla="*/ 2578100 h 3479800"/>
              <a:gd name="connsiteX109" fmla="*/ 4330700 w 4686300"/>
              <a:gd name="connsiteY109" fmla="*/ 2616200 h 3479800"/>
              <a:gd name="connsiteX110" fmla="*/ 4406900 w 4686300"/>
              <a:gd name="connsiteY110" fmla="*/ 2654300 h 3479800"/>
              <a:gd name="connsiteX111" fmla="*/ 4445000 w 4686300"/>
              <a:gd name="connsiteY111" fmla="*/ 2692400 h 3479800"/>
              <a:gd name="connsiteX112" fmla="*/ 4483100 w 4686300"/>
              <a:gd name="connsiteY112" fmla="*/ 2717800 h 3479800"/>
              <a:gd name="connsiteX113" fmla="*/ 4521200 w 4686300"/>
              <a:gd name="connsiteY113" fmla="*/ 2768600 h 3479800"/>
              <a:gd name="connsiteX114" fmla="*/ 4559300 w 4686300"/>
              <a:gd name="connsiteY114" fmla="*/ 2806700 h 3479800"/>
              <a:gd name="connsiteX115" fmla="*/ 4597400 w 4686300"/>
              <a:gd name="connsiteY115" fmla="*/ 2921000 h 3479800"/>
              <a:gd name="connsiteX116" fmla="*/ 4610100 w 4686300"/>
              <a:gd name="connsiteY116" fmla="*/ 2959100 h 3479800"/>
              <a:gd name="connsiteX117" fmla="*/ 4648200 w 4686300"/>
              <a:gd name="connsiteY117" fmla="*/ 3035300 h 3479800"/>
              <a:gd name="connsiteX118" fmla="*/ 4686300 w 4686300"/>
              <a:gd name="connsiteY118" fmla="*/ 3111500 h 3479800"/>
              <a:gd name="connsiteX119" fmla="*/ 4660900 w 4686300"/>
              <a:gd name="connsiteY119" fmla="*/ 3289300 h 3479800"/>
              <a:gd name="connsiteX120" fmla="*/ 4635500 w 4686300"/>
              <a:gd name="connsiteY120" fmla="*/ 3327400 h 3479800"/>
              <a:gd name="connsiteX121" fmla="*/ 4597400 w 4686300"/>
              <a:gd name="connsiteY121" fmla="*/ 3352800 h 3479800"/>
              <a:gd name="connsiteX122" fmla="*/ 4584700 w 4686300"/>
              <a:gd name="connsiteY122" fmla="*/ 3416300 h 347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4686300" h="3479800">
                <a:moveTo>
                  <a:pt x="0" y="0"/>
                </a:moveTo>
                <a:cubicBezTo>
                  <a:pt x="4233" y="38100"/>
                  <a:pt x="6398" y="76487"/>
                  <a:pt x="12700" y="114300"/>
                </a:cubicBezTo>
                <a:cubicBezTo>
                  <a:pt x="14901" y="127505"/>
                  <a:pt x="22496" y="139332"/>
                  <a:pt x="25400" y="152400"/>
                </a:cubicBezTo>
                <a:cubicBezTo>
                  <a:pt x="30986" y="177537"/>
                  <a:pt x="33494" y="203265"/>
                  <a:pt x="38100" y="228600"/>
                </a:cubicBezTo>
                <a:cubicBezTo>
                  <a:pt x="41961" y="249838"/>
                  <a:pt x="47251" y="270808"/>
                  <a:pt x="50800" y="292100"/>
                </a:cubicBezTo>
                <a:cubicBezTo>
                  <a:pt x="70258" y="408846"/>
                  <a:pt x="51859" y="346076"/>
                  <a:pt x="76200" y="419100"/>
                </a:cubicBezTo>
                <a:cubicBezTo>
                  <a:pt x="71830" y="541463"/>
                  <a:pt x="49814" y="802980"/>
                  <a:pt x="76200" y="952500"/>
                </a:cubicBezTo>
                <a:cubicBezTo>
                  <a:pt x="78853" y="967531"/>
                  <a:pt x="90113" y="980549"/>
                  <a:pt x="101600" y="990600"/>
                </a:cubicBezTo>
                <a:cubicBezTo>
                  <a:pt x="162201" y="1043626"/>
                  <a:pt x="182059" y="1042820"/>
                  <a:pt x="254000" y="1066800"/>
                </a:cubicBezTo>
                <a:lnTo>
                  <a:pt x="292100" y="1079500"/>
                </a:lnTo>
                <a:cubicBezTo>
                  <a:pt x="338667" y="1075267"/>
                  <a:pt x="387109" y="1080551"/>
                  <a:pt x="431800" y="1066800"/>
                </a:cubicBezTo>
                <a:cubicBezTo>
                  <a:pt x="446389" y="1062311"/>
                  <a:pt x="448328" y="1041120"/>
                  <a:pt x="457200" y="1028700"/>
                </a:cubicBezTo>
                <a:cubicBezTo>
                  <a:pt x="462719" y="1020974"/>
                  <a:pt x="513658" y="955645"/>
                  <a:pt x="520700" y="939800"/>
                </a:cubicBezTo>
                <a:cubicBezTo>
                  <a:pt x="538368" y="900046"/>
                  <a:pt x="548245" y="855020"/>
                  <a:pt x="558800" y="812800"/>
                </a:cubicBezTo>
                <a:cubicBezTo>
                  <a:pt x="563033" y="677333"/>
                  <a:pt x="565203" y="541786"/>
                  <a:pt x="571500" y="406400"/>
                </a:cubicBezTo>
                <a:cubicBezTo>
                  <a:pt x="573672" y="359692"/>
                  <a:pt x="576074" y="312747"/>
                  <a:pt x="584200" y="266700"/>
                </a:cubicBezTo>
                <a:cubicBezTo>
                  <a:pt x="599017" y="182739"/>
                  <a:pt x="591608" y="196497"/>
                  <a:pt x="647700" y="177800"/>
                </a:cubicBezTo>
                <a:cubicBezTo>
                  <a:pt x="694267" y="182033"/>
                  <a:pt x="745028" y="170726"/>
                  <a:pt x="787400" y="190500"/>
                </a:cubicBezTo>
                <a:cubicBezTo>
                  <a:pt x="821876" y="206589"/>
                  <a:pt x="838962" y="268985"/>
                  <a:pt x="850900" y="304800"/>
                </a:cubicBezTo>
                <a:cubicBezTo>
                  <a:pt x="845071" y="479682"/>
                  <a:pt x="825465" y="740580"/>
                  <a:pt x="850900" y="927100"/>
                </a:cubicBezTo>
                <a:cubicBezTo>
                  <a:pt x="852962" y="942224"/>
                  <a:pt x="864381" y="955665"/>
                  <a:pt x="876300" y="965200"/>
                </a:cubicBezTo>
                <a:cubicBezTo>
                  <a:pt x="886753" y="973563"/>
                  <a:pt x="902426" y="971913"/>
                  <a:pt x="914400" y="977900"/>
                </a:cubicBezTo>
                <a:cubicBezTo>
                  <a:pt x="928052" y="984726"/>
                  <a:pt x="938471" y="997287"/>
                  <a:pt x="952500" y="1003300"/>
                </a:cubicBezTo>
                <a:cubicBezTo>
                  <a:pt x="968543" y="1010176"/>
                  <a:pt x="986517" y="1011205"/>
                  <a:pt x="1003300" y="1016000"/>
                </a:cubicBezTo>
                <a:cubicBezTo>
                  <a:pt x="1094422" y="1042035"/>
                  <a:pt x="975798" y="1015580"/>
                  <a:pt x="1104900" y="1041400"/>
                </a:cubicBezTo>
                <a:cubicBezTo>
                  <a:pt x="1164586" y="1101086"/>
                  <a:pt x="1133037" y="1064556"/>
                  <a:pt x="1193800" y="1155700"/>
                </a:cubicBezTo>
                <a:cubicBezTo>
                  <a:pt x="1202267" y="1168400"/>
                  <a:pt x="1214373" y="1179320"/>
                  <a:pt x="1219200" y="1193800"/>
                </a:cubicBezTo>
                <a:lnTo>
                  <a:pt x="1257300" y="1308100"/>
                </a:lnTo>
                <a:lnTo>
                  <a:pt x="1270000" y="1346200"/>
                </a:lnTo>
                <a:cubicBezTo>
                  <a:pt x="1274233" y="1375833"/>
                  <a:pt x="1278744" y="1405428"/>
                  <a:pt x="1282700" y="1435100"/>
                </a:cubicBezTo>
                <a:cubicBezTo>
                  <a:pt x="1287211" y="1468931"/>
                  <a:pt x="1288249" y="1503327"/>
                  <a:pt x="1295400" y="1536700"/>
                </a:cubicBezTo>
                <a:cubicBezTo>
                  <a:pt x="1301010" y="1562880"/>
                  <a:pt x="1301868" y="1593968"/>
                  <a:pt x="1320800" y="1612900"/>
                </a:cubicBezTo>
                <a:lnTo>
                  <a:pt x="1358900" y="1651000"/>
                </a:lnTo>
                <a:cubicBezTo>
                  <a:pt x="1383624" y="1725173"/>
                  <a:pt x="1352255" y="1657055"/>
                  <a:pt x="1409700" y="1714500"/>
                </a:cubicBezTo>
                <a:cubicBezTo>
                  <a:pt x="1420493" y="1725293"/>
                  <a:pt x="1422157" y="1744510"/>
                  <a:pt x="1435100" y="1752600"/>
                </a:cubicBezTo>
                <a:cubicBezTo>
                  <a:pt x="1457804" y="1766790"/>
                  <a:pt x="1489023" y="1763148"/>
                  <a:pt x="1511300" y="1778000"/>
                </a:cubicBezTo>
                <a:cubicBezTo>
                  <a:pt x="1560539" y="1810826"/>
                  <a:pt x="1534920" y="1798573"/>
                  <a:pt x="1587500" y="1816100"/>
                </a:cubicBezTo>
                <a:cubicBezTo>
                  <a:pt x="1600200" y="1828800"/>
                  <a:pt x="1615637" y="1839256"/>
                  <a:pt x="1625600" y="1854200"/>
                </a:cubicBezTo>
                <a:cubicBezTo>
                  <a:pt x="1633026" y="1865339"/>
                  <a:pt x="1632313" y="1880326"/>
                  <a:pt x="1638300" y="1892300"/>
                </a:cubicBezTo>
                <a:cubicBezTo>
                  <a:pt x="1645126" y="1905952"/>
                  <a:pt x="1656874" y="1916748"/>
                  <a:pt x="1663700" y="1930400"/>
                </a:cubicBezTo>
                <a:cubicBezTo>
                  <a:pt x="1716280" y="2035560"/>
                  <a:pt x="1629007" y="1897411"/>
                  <a:pt x="1701800" y="2006600"/>
                </a:cubicBezTo>
                <a:cubicBezTo>
                  <a:pt x="1706033" y="2032000"/>
                  <a:pt x="1708914" y="2057663"/>
                  <a:pt x="1714500" y="2082800"/>
                </a:cubicBezTo>
                <a:cubicBezTo>
                  <a:pt x="1717404" y="2095868"/>
                  <a:pt x="1724805" y="2107729"/>
                  <a:pt x="1727200" y="2120900"/>
                </a:cubicBezTo>
                <a:cubicBezTo>
                  <a:pt x="1766840" y="2338919"/>
                  <a:pt x="1718952" y="2138708"/>
                  <a:pt x="1752600" y="2273300"/>
                </a:cubicBezTo>
                <a:cubicBezTo>
                  <a:pt x="1748367" y="2341033"/>
                  <a:pt x="1745779" y="2408890"/>
                  <a:pt x="1739900" y="2476500"/>
                </a:cubicBezTo>
                <a:cubicBezTo>
                  <a:pt x="1736929" y="2510669"/>
                  <a:pt x="1720619" y="2604883"/>
                  <a:pt x="1714500" y="2641600"/>
                </a:cubicBezTo>
                <a:cubicBezTo>
                  <a:pt x="1718733" y="2751667"/>
                  <a:pt x="1719873" y="2861896"/>
                  <a:pt x="1727200" y="2971800"/>
                </a:cubicBezTo>
                <a:cubicBezTo>
                  <a:pt x="1728361" y="2989216"/>
                  <a:pt x="1733024" y="3006557"/>
                  <a:pt x="1739900" y="3022600"/>
                </a:cubicBezTo>
                <a:cubicBezTo>
                  <a:pt x="1745913" y="3036629"/>
                  <a:pt x="1754507" y="3049907"/>
                  <a:pt x="1765300" y="3060700"/>
                </a:cubicBezTo>
                <a:cubicBezTo>
                  <a:pt x="1795489" y="3090889"/>
                  <a:pt x="1841874" y="3098925"/>
                  <a:pt x="1879600" y="3111500"/>
                </a:cubicBezTo>
                <a:lnTo>
                  <a:pt x="1917700" y="3124200"/>
                </a:lnTo>
                <a:lnTo>
                  <a:pt x="1955800" y="3136900"/>
                </a:lnTo>
                <a:lnTo>
                  <a:pt x="1993900" y="3149600"/>
                </a:lnTo>
                <a:cubicBezTo>
                  <a:pt x="1994680" y="3149470"/>
                  <a:pt x="2091745" y="3137364"/>
                  <a:pt x="2108200" y="3124200"/>
                </a:cubicBezTo>
                <a:cubicBezTo>
                  <a:pt x="2120119" y="3114665"/>
                  <a:pt x="2127401" y="3100048"/>
                  <a:pt x="2133600" y="3086100"/>
                </a:cubicBezTo>
                <a:cubicBezTo>
                  <a:pt x="2144474" y="3061634"/>
                  <a:pt x="2159000" y="3009900"/>
                  <a:pt x="2159000" y="3009900"/>
                </a:cubicBezTo>
                <a:cubicBezTo>
                  <a:pt x="2163233" y="2954867"/>
                  <a:pt x="2164854" y="2899570"/>
                  <a:pt x="2171700" y="2844800"/>
                </a:cubicBezTo>
                <a:cubicBezTo>
                  <a:pt x="2173360" y="2831516"/>
                  <a:pt x="2183411" y="2820050"/>
                  <a:pt x="2184400" y="2806700"/>
                </a:cubicBezTo>
                <a:cubicBezTo>
                  <a:pt x="2191912" y="2705290"/>
                  <a:pt x="2189588" y="2603310"/>
                  <a:pt x="2197100" y="2501900"/>
                </a:cubicBezTo>
                <a:cubicBezTo>
                  <a:pt x="2198089" y="2488550"/>
                  <a:pt x="2206122" y="2476672"/>
                  <a:pt x="2209800" y="2463800"/>
                </a:cubicBezTo>
                <a:cubicBezTo>
                  <a:pt x="2221459" y="2422994"/>
                  <a:pt x="2216966" y="2405834"/>
                  <a:pt x="2247900" y="2374900"/>
                </a:cubicBezTo>
                <a:cubicBezTo>
                  <a:pt x="2258693" y="2364107"/>
                  <a:pt x="2273300" y="2357967"/>
                  <a:pt x="2286000" y="2349500"/>
                </a:cubicBezTo>
                <a:cubicBezTo>
                  <a:pt x="2290233" y="2336800"/>
                  <a:pt x="2289234" y="2320866"/>
                  <a:pt x="2298700" y="2311400"/>
                </a:cubicBezTo>
                <a:cubicBezTo>
                  <a:pt x="2308166" y="2301934"/>
                  <a:pt x="2324826" y="2304687"/>
                  <a:pt x="2336800" y="2298700"/>
                </a:cubicBezTo>
                <a:cubicBezTo>
                  <a:pt x="2435277" y="2249461"/>
                  <a:pt x="2317235" y="2292522"/>
                  <a:pt x="2413000" y="2260600"/>
                </a:cubicBezTo>
                <a:cubicBezTo>
                  <a:pt x="2473960" y="2280920"/>
                  <a:pt x="2436707" y="2257213"/>
                  <a:pt x="2463800" y="2311400"/>
                </a:cubicBezTo>
                <a:cubicBezTo>
                  <a:pt x="2505498" y="2394797"/>
                  <a:pt x="2481835" y="2294641"/>
                  <a:pt x="2514600" y="2425700"/>
                </a:cubicBezTo>
                <a:cubicBezTo>
                  <a:pt x="2518833" y="2442633"/>
                  <a:pt x="2523877" y="2459384"/>
                  <a:pt x="2527300" y="2476500"/>
                </a:cubicBezTo>
                <a:cubicBezTo>
                  <a:pt x="2532350" y="2501750"/>
                  <a:pt x="2530096" y="2528930"/>
                  <a:pt x="2540000" y="2552700"/>
                </a:cubicBezTo>
                <a:cubicBezTo>
                  <a:pt x="2551741" y="2580879"/>
                  <a:pt x="2561840" y="2619247"/>
                  <a:pt x="2590800" y="2628900"/>
                </a:cubicBezTo>
                <a:lnTo>
                  <a:pt x="2667000" y="2654300"/>
                </a:lnTo>
                <a:cubicBezTo>
                  <a:pt x="2679700" y="2658533"/>
                  <a:pt x="2692113" y="2663753"/>
                  <a:pt x="2705100" y="2667000"/>
                </a:cubicBezTo>
                <a:lnTo>
                  <a:pt x="2755900" y="2679700"/>
                </a:lnTo>
                <a:cubicBezTo>
                  <a:pt x="2794000" y="2675467"/>
                  <a:pt x="2832610" y="2674518"/>
                  <a:pt x="2870200" y="2667000"/>
                </a:cubicBezTo>
                <a:cubicBezTo>
                  <a:pt x="2896454" y="2661749"/>
                  <a:pt x="2946400" y="2641600"/>
                  <a:pt x="2946400" y="2641600"/>
                </a:cubicBezTo>
                <a:cubicBezTo>
                  <a:pt x="2954867" y="2616200"/>
                  <a:pt x="2968014" y="2591905"/>
                  <a:pt x="2971800" y="2565400"/>
                </a:cubicBezTo>
                <a:cubicBezTo>
                  <a:pt x="2973925" y="2550526"/>
                  <a:pt x="2987879" y="2414980"/>
                  <a:pt x="3009900" y="2400300"/>
                </a:cubicBezTo>
                <a:lnTo>
                  <a:pt x="3048000" y="2374900"/>
                </a:lnTo>
                <a:cubicBezTo>
                  <a:pt x="3056467" y="2362200"/>
                  <a:pt x="3061481" y="2346335"/>
                  <a:pt x="3073400" y="2336800"/>
                </a:cubicBezTo>
                <a:cubicBezTo>
                  <a:pt x="3083853" y="2328437"/>
                  <a:pt x="3099526" y="2330087"/>
                  <a:pt x="3111500" y="2324100"/>
                </a:cubicBezTo>
                <a:cubicBezTo>
                  <a:pt x="3125152" y="2317274"/>
                  <a:pt x="3135571" y="2304713"/>
                  <a:pt x="3149600" y="2298700"/>
                </a:cubicBezTo>
                <a:cubicBezTo>
                  <a:pt x="3165643" y="2291824"/>
                  <a:pt x="3183617" y="2290795"/>
                  <a:pt x="3200400" y="2286000"/>
                </a:cubicBezTo>
                <a:cubicBezTo>
                  <a:pt x="3213272" y="2282322"/>
                  <a:pt x="3225800" y="2277533"/>
                  <a:pt x="3238500" y="2273300"/>
                </a:cubicBezTo>
                <a:cubicBezTo>
                  <a:pt x="3259667" y="2277533"/>
                  <a:pt x="3286736" y="2270736"/>
                  <a:pt x="3302000" y="2286000"/>
                </a:cubicBezTo>
                <a:cubicBezTo>
                  <a:pt x="3320932" y="2304932"/>
                  <a:pt x="3318933" y="2336800"/>
                  <a:pt x="3327400" y="2362200"/>
                </a:cubicBezTo>
                <a:lnTo>
                  <a:pt x="3340100" y="2400300"/>
                </a:lnTo>
                <a:cubicBezTo>
                  <a:pt x="3320044" y="2761302"/>
                  <a:pt x="3319078" y="2670466"/>
                  <a:pt x="3340100" y="3175000"/>
                </a:cubicBezTo>
                <a:cubicBezTo>
                  <a:pt x="3340999" y="3196567"/>
                  <a:pt x="3347565" y="3217559"/>
                  <a:pt x="3352800" y="3238500"/>
                </a:cubicBezTo>
                <a:cubicBezTo>
                  <a:pt x="3362064" y="3275556"/>
                  <a:pt x="3387923" y="3333882"/>
                  <a:pt x="3416300" y="3352800"/>
                </a:cubicBezTo>
                <a:lnTo>
                  <a:pt x="3454400" y="3378200"/>
                </a:lnTo>
                <a:cubicBezTo>
                  <a:pt x="3462867" y="3390900"/>
                  <a:pt x="3467881" y="3406765"/>
                  <a:pt x="3479800" y="3416300"/>
                </a:cubicBezTo>
                <a:cubicBezTo>
                  <a:pt x="3490253" y="3424663"/>
                  <a:pt x="3505926" y="3423013"/>
                  <a:pt x="3517900" y="3429000"/>
                </a:cubicBezTo>
                <a:cubicBezTo>
                  <a:pt x="3531552" y="3435826"/>
                  <a:pt x="3542348" y="3447574"/>
                  <a:pt x="3556000" y="3454400"/>
                </a:cubicBezTo>
                <a:cubicBezTo>
                  <a:pt x="3574220" y="3463510"/>
                  <a:pt x="3628624" y="3475731"/>
                  <a:pt x="3644900" y="3479800"/>
                </a:cubicBezTo>
                <a:cubicBezTo>
                  <a:pt x="3687233" y="3475567"/>
                  <a:pt x="3731539" y="3480554"/>
                  <a:pt x="3771900" y="3467100"/>
                </a:cubicBezTo>
                <a:cubicBezTo>
                  <a:pt x="3786380" y="3462273"/>
                  <a:pt x="3793598" y="3443808"/>
                  <a:pt x="3797300" y="3429000"/>
                </a:cubicBezTo>
                <a:cubicBezTo>
                  <a:pt x="3806597" y="3391810"/>
                  <a:pt x="3805767" y="3352800"/>
                  <a:pt x="3810000" y="3314700"/>
                </a:cubicBezTo>
                <a:cubicBezTo>
                  <a:pt x="3814233" y="3200400"/>
                  <a:pt x="3814353" y="3085873"/>
                  <a:pt x="3822700" y="2971800"/>
                </a:cubicBezTo>
                <a:cubicBezTo>
                  <a:pt x="3832935" y="2831922"/>
                  <a:pt x="3832982" y="2839353"/>
                  <a:pt x="3860800" y="2755900"/>
                </a:cubicBezTo>
                <a:cubicBezTo>
                  <a:pt x="3865956" y="2714651"/>
                  <a:pt x="3873271" y="2636051"/>
                  <a:pt x="3886200" y="2590800"/>
                </a:cubicBezTo>
                <a:lnTo>
                  <a:pt x="3937000" y="2438400"/>
                </a:lnTo>
                <a:lnTo>
                  <a:pt x="3949700" y="2400300"/>
                </a:lnTo>
                <a:cubicBezTo>
                  <a:pt x="3958066" y="2375201"/>
                  <a:pt x="3965419" y="2342005"/>
                  <a:pt x="3987800" y="2324100"/>
                </a:cubicBezTo>
                <a:cubicBezTo>
                  <a:pt x="3998253" y="2315737"/>
                  <a:pt x="4013200" y="2315633"/>
                  <a:pt x="4025900" y="2311400"/>
                </a:cubicBezTo>
                <a:cubicBezTo>
                  <a:pt x="4026680" y="2311530"/>
                  <a:pt x="4123745" y="2323636"/>
                  <a:pt x="4140200" y="2336800"/>
                </a:cubicBezTo>
                <a:cubicBezTo>
                  <a:pt x="4152119" y="2346335"/>
                  <a:pt x="4154807" y="2364107"/>
                  <a:pt x="4165600" y="2374900"/>
                </a:cubicBezTo>
                <a:cubicBezTo>
                  <a:pt x="4176393" y="2385693"/>
                  <a:pt x="4191000" y="2391833"/>
                  <a:pt x="4203700" y="2400300"/>
                </a:cubicBezTo>
                <a:cubicBezTo>
                  <a:pt x="4258191" y="2563774"/>
                  <a:pt x="4205898" y="2396394"/>
                  <a:pt x="4241800" y="2540000"/>
                </a:cubicBezTo>
                <a:cubicBezTo>
                  <a:pt x="4245047" y="2552987"/>
                  <a:pt x="4246137" y="2567647"/>
                  <a:pt x="4254500" y="2578100"/>
                </a:cubicBezTo>
                <a:cubicBezTo>
                  <a:pt x="4278764" y="2608430"/>
                  <a:pt x="4300024" y="2600862"/>
                  <a:pt x="4330700" y="2616200"/>
                </a:cubicBezTo>
                <a:cubicBezTo>
                  <a:pt x="4429177" y="2665439"/>
                  <a:pt x="4311135" y="2622378"/>
                  <a:pt x="4406900" y="2654300"/>
                </a:cubicBezTo>
                <a:cubicBezTo>
                  <a:pt x="4419600" y="2667000"/>
                  <a:pt x="4431202" y="2680902"/>
                  <a:pt x="4445000" y="2692400"/>
                </a:cubicBezTo>
                <a:cubicBezTo>
                  <a:pt x="4456726" y="2702171"/>
                  <a:pt x="4472307" y="2707007"/>
                  <a:pt x="4483100" y="2717800"/>
                </a:cubicBezTo>
                <a:cubicBezTo>
                  <a:pt x="4498067" y="2732767"/>
                  <a:pt x="4507425" y="2752529"/>
                  <a:pt x="4521200" y="2768600"/>
                </a:cubicBezTo>
                <a:cubicBezTo>
                  <a:pt x="4532889" y="2782237"/>
                  <a:pt x="4546600" y="2794000"/>
                  <a:pt x="4559300" y="2806700"/>
                </a:cubicBezTo>
                <a:lnTo>
                  <a:pt x="4597400" y="2921000"/>
                </a:lnTo>
                <a:cubicBezTo>
                  <a:pt x="4601633" y="2933700"/>
                  <a:pt x="4602674" y="2947961"/>
                  <a:pt x="4610100" y="2959100"/>
                </a:cubicBezTo>
                <a:cubicBezTo>
                  <a:pt x="4682893" y="3068289"/>
                  <a:pt x="4595620" y="2930140"/>
                  <a:pt x="4648200" y="3035300"/>
                </a:cubicBezTo>
                <a:cubicBezTo>
                  <a:pt x="4697439" y="3133777"/>
                  <a:pt x="4654378" y="3015735"/>
                  <a:pt x="4686300" y="3111500"/>
                </a:cubicBezTo>
                <a:cubicBezTo>
                  <a:pt x="4683055" y="3147192"/>
                  <a:pt x="4685332" y="3240435"/>
                  <a:pt x="4660900" y="3289300"/>
                </a:cubicBezTo>
                <a:cubicBezTo>
                  <a:pt x="4654074" y="3302952"/>
                  <a:pt x="4646293" y="3316607"/>
                  <a:pt x="4635500" y="3327400"/>
                </a:cubicBezTo>
                <a:cubicBezTo>
                  <a:pt x="4624707" y="3338193"/>
                  <a:pt x="4610100" y="3344333"/>
                  <a:pt x="4597400" y="3352800"/>
                </a:cubicBezTo>
                <a:cubicBezTo>
                  <a:pt x="4582023" y="3398932"/>
                  <a:pt x="4584700" y="3377513"/>
                  <a:pt x="4584700" y="3416300"/>
                </a:cubicBezTo>
              </a:path>
            </a:pathLst>
          </a:custGeom>
          <a:noFill/>
          <a:ln w="127000">
            <a:solidFill>
              <a:srgbClr val="BF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9850173" y="2576646"/>
            <a:ext cx="1206500" cy="1323439"/>
          </a:xfrm>
          <a:prstGeom prst="rect">
            <a:avLst/>
          </a:prstGeom>
          <a:solidFill>
            <a:srgbClr val="BFFD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8000" b="1" dirty="0" smtClean="0">
                <a:solidFill>
                  <a:srgbClr val="000000"/>
                </a:solidFill>
              </a:rPr>
              <a:t>?</a:t>
            </a:r>
            <a:endParaRPr lang="cs-CZ" sz="8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388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Kudy nejrychleji z léta do zimy?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Prstenec 6"/>
          <p:cNvSpPr/>
          <p:nvPr/>
        </p:nvSpPr>
        <p:spPr>
          <a:xfrm>
            <a:off x="172927" y="69116"/>
            <a:ext cx="2365375" cy="2300295"/>
          </a:xfrm>
          <a:prstGeom prst="don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Prstenec 7"/>
          <p:cNvSpPr/>
          <p:nvPr/>
        </p:nvSpPr>
        <p:spPr>
          <a:xfrm>
            <a:off x="172927" y="4443408"/>
            <a:ext cx="2365375" cy="2300295"/>
          </a:xfrm>
          <a:prstGeom prst="don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Prstenec 8"/>
          <p:cNvSpPr/>
          <p:nvPr/>
        </p:nvSpPr>
        <p:spPr>
          <a:xfrm>
            <a:off x="3973630" y="69116"/>
            <a:ext cx="2365375" cy="2300295"/>
          </a:xfrm>
          <a:prstGeom prst="don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Prstenec 9"/>
          <p:cNvSpPr/>
          <p:nvPr/>
        </p:nvSpPr>
        <p:spPr>
          <a:xfrm>
            <a:off x="2073279" y="2256262"/>
            <a:ext cx="2365375" cy="2300295"/>
          </a:xfrm>
          <a:prstGeom prst="don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Prstenec 10"/>
          <p:cNvSpPr/>
          <p:nvPr/>
        </p:nvSpPr>
        <p:spPr>
          <a:xfrm>
            <a:off x="3973630" y="4443408"/>
            <a:ext cx="2365375" cy="2300295"/>
          </a:xfrm>
          <a:prstGeom prst="don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026" name="Picture 2" descr="Arrow, Dol&amp;uring;, Znamení, Symbol, Sm&amp;ecaron;r, Tvar, Stáhnou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030046" y="-328319"/>
            <a:ext cx="2685205" cy="420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rrow, Dol&amp;uring;, Znamení, Symbol, Sm&amp;ecaron;r, Tvar, Stáhnou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30045" y="2955345"/>
            <a:ext cx="2685205" cy="420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4959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22222E-6 L 0.50664 -0.55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26" y="-275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22222E-6 L 0.50664 -0.550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26" y="-2752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2.22222E-6 L 0.50664 -0.550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26" y="-2752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2.22222E-6 L 0.50664 -0.5504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26" y="-2752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22222E-6 L 0.50664 -0.5504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26" y="-2752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-60000" flipH="1">
            <a:off x="2345089" y="975194"/>
            <a:ext cx="6706907" cy="510461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663" y="-114095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Kudy nejrychleji z léta do zimy?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6321" y="326328"/>
            <a:ext cx="1772076" cy="176930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00378" y="3921304"/>
            <a:ext cx="1706087" cy="247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564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http://pixabay.com</a:t>
            </a:r>
          </a:p>
          <a:p>
            <a:r>
              <a:rPr lang="cs-CZ" dirty="0">
                <a:hlinkClick r:id="rId3"/>
              </a:rPr>
              <a:t>www.clker.com</a:t>
            </a:r>
            <a:r>
              <a:rPr lang="cs-CZ" dirty="0"/>
              <a:t> </a:t>
            </a:r>
          </a:p>
          <a:p>
            <a:endParaRPr lang="cs-CZ" dirty="0" smtClean="0">
              <a:hlinkClick r:id="rId2"/>
            </a:endParaRP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pro snímky 3 – 8: kuličky – míčky – hod, koulení na cíl</a:t>
            </a:r>
            <a:r>
              <a:rPr lang="cs-CZ" dirty="0"/>
              <a:t>, pro snímek 9: obrázky se šipkami – k určování směru (P-L </a:t>
            </a:r>
            <a:r>
              <a:rPr lang="cs-CZ" dirty="0" smtClean="0"/>
              <a:t>orientace), pro snímek 11: čtvrtky – pastelky (fixy) - lepidlo</a:t>
            </a:r>
            <a:r>
              <a:rPr lang="cs-CZ" dirty="0"/>
              <a:t> </a:t>
            </a:r>
            <a:r>
              <a:rPr lang="cs-CZ" dirty="0" smtClean="0"/>
              <a:t> - nůžky – k sestavení olympijských kruhů, pro snímek 12: pracovní list labyrintu - vytištěný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abízí výčet některých sportovních aktivit a potřebných pomůcek. Snaha přiblížit a získat zájem dětí o pohyb a sport na základě hry, zkušeností a prožitku. K práci lze využít i pracovní listy (omalovánky kruhů, šipky a labyrint) – jsou určené k tisku, proto se při prezentaci nezobrazují.</a:t>
            </a:r>
          </a:p>
          <a:p>
            <a:pPr marL="45720" indent="0">
              <a:buNone/>
            </a:pPr>
            <a:r>
              <a:rPr lang="cs-CZ" b="1" dirty="0"/>
              <a:t>Očekávání a cíle</a:t>
            </a:r>
          </a:p>
          <a:p>
            <a:r>
              <a:rPr lang="cs-CZ" dirty="0" smtClean="0"/>
              <a:t>Utřídit si znalosti a uvědomit si odlišnosti v letním a zimním sportování. Zvládnout přiřadit sportovní náčiní dle druhu sportu. Procvičit si </a:t>
            </a:r>
            <a:r>
              <a:rPr lang="cs-CZ" dirty="0" err="1" smtClean="0"/>
              <a:t>pravo</a:t>
            </a:r>
            <a:r>
              <a:rPr lang="cs-CZ" dirty="0" smtClean="0"/>
              <a:t> – levou orientaci i vizuální paměť v daném tématu. Třídit obrázky dle pravidel. Prohlédnout si symbol olympijských her - sblížení národů.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Na snímku č. 2 </a:t>
            </a:r>
            <a:r>
              <a:rPr lang="cs-CZ" dirty="0" smtClean="0"/>
              <a:t>děti roztřídí a pojmenují zimní a letní sporty. Zimní sporty se při kliknutí otáčí kolem osy, letní po kliknutí odplují na barevné značky. </a:t>
            </a:r>
            <a:r>
              <a:rPr lang="cs-CZ" b="1" dirty="0" smtClean="0"/>
              <a:t>Snímky č. 3 – 8 </a:t>
            </a:r>
            <a:r>
              <a:rPr lang="cs-CZ" dirty="0" smtClean="0"/>
              <a:t>se zaměřují na vytvoření dvojic sportovních pomůcek, které k sobě patří. Při špatné odpovědí se předměty zhoupnou a zprůhlední. Správná odpověď přivede předmět k obrázku do středu. </a:t>
            </a:r>
            <a:r>
              <a:rPr lang="cs-CZ" b="1" dirty="0" smtClean="0"/>
              <a:t>Na</a:t>
            </a:r>
            <a:r>
              <a:rPr lang="cs-CZ" dirty="0" smtClean="0"/>
              <a:t> </a:t>
            </a:r>
            <a:r>
              <a:rPr lang="cs-CZ" b="1" dirty="0" smtClean="0"/>
              <a:t>snímku č. 9 </a:t>
            </a:r>
            <a:r>
              <a:rPr lang="cs-CZ" dirty="0" smtClean="0"/>
              <a:t>si</a:t>
            </a:r>
            <a:r>
              <a:rPr lang="cs-CZ" b="1" dirty="0" smtClean="0"/>
              <a:t> </a:t>
            </a:r>
            <a:r>
              <a:rPr lang="cs-CZ" dirty="0" smtClean="0"/>
              <a:t>děti procvičí </a:t>
            </a:r>
            <a:r>
              <a:rPr lang="cs-CZ" dirty="0" err="1" smtClean="0"/>
              <a:t>pravo</a:t>
            </a:r>
            <a:r>
              <a:rPr lang="cs-CZ" dirty="0" smtClean="0"/>
              <a:t>-levou orientaci. Děti nejprve určí směr, a pak si svou odpověď zkontrolují kliknutím na daný obrázek, který se posune vpravo, nebo vlevo podle toho, kam je otočen. </a:t>
            </a:r>
            <a:r>
              <a:rPr lang="cs-CZ" b="1" dirty="0" smtClean="0"/>
              <a:t>Snímek č. 10 </a:t>
            </a:r>
            <a:r>
              <a:rPr lang="cs-CZ" dirty="0" smtClean="0"/>
              <a:t>se zaměřuje na pomůcky pro hokejisty - po kliknutí se zvětšují. Ty, které sem </a:t>
            </a:r>
            <a:r>
              <a:rPr lang="cs-CZ" dirty="0" smtClean="0"/>
              <a:t>nepatří, </a:t>
            </a:r>
            <a:r>
              <a:rPr lang="cs-CZ" dirty="0" smtClean="0"/>
              <a:t>odletí. </a:t>
            </a:r>
            <a:r>
              <a:rPr lang="cs-CZ" b="1" dirty="0" smtClean="0"/>
              <a:t>Snímek č. 11 </a:t>
            </a:r>
            <a:r>
              <a:rPr lang="cs-CZ" dirty="0" smtClean="0"/>
              <a:t>nabízí poskládat dle vzoru symbol olympijských kruhů. Kruhy postupně připlouvají na správné místo. Jde o uvědomění si postavení barev. Na snímku </a:t>
            </a:r>
            <a:r>
              <a:rPr lang="cs-CZ" b="1" dirty="0" smtClean="0"/>
              <a:t>č. 12 </a:t>
            </a:r>
            <a:r>
              <a:rPr lang="cs-CZ" dirty="0" smtClean="0"/>
              <a:t>cestujeme labyrintem, </a:t>
            </a:r>
            <a:r>
              <a:rPr lang="cs-CZ" dirty="0"/>
              <a:t>kreslíme perem (nástroj prezentace). Pro kontrolu vypneme pero; po dotyku/ kliknutí na otazník se objeví nejkratší cesta</a:t>
            </a:r>
            <a:r>
              <a:rPr lang="cs-CZ" dirty="0" smtClean="0"/>
              <a:t>.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Název:</a:t>
            </a:r>
            <a:r>
              <a:rPr lang="cs-CZ" b="1" dirty="0"/>
              <a:t> </a:t>
            </a:r>
            <a:r>
              <a:rPr lang="cs-CZ" b="1" dirty="0" smtClean="0"/>
              <a:t>Sporty v létě i v zimě</a:t>
            </a:r>
          </a:p>
          <a:p>
            <a:r>
              <a:rPr lang="cs-CZ" dirty="0"/>
              <a:t>Vzdělávací oblast </a:t>
            </a:r>
            <a:r>
              <a:rPr lang="cs-CZ" b="1" dirty="0"/>
              <a:t>DÍTĚ A JEHO PSYCHIKA (PSYCHOLOGICKÁ)</a:t>
            </a:r>
          </a:p>
          <a:p>
            <a:r>
              <a:rPr lang="cs-CZ" dirty="0"/>
              <a:t>Podoblast </a:t>
            </a:r>
            <a:r>
              <a:rPr lang="cs-CZ" b="1" dirty="0"/>
              <a:t>Základní matematické, početní a číselné pojmy a operace</a:t>
            </a:r>
            <a:endParaRPr lang="cs-CZ" dirty="0"/>
          </a:p>
          <a:p>
            <a:r>
              <a:rPr lang="cs-CZ" b="1" dirty="0"/>
              <a:t>Dosažené konkretizované výstupy </a:t>
            </a:r>
            <a:r>
              <a:rPr lang="cs-CZ" dirty="0"/>
              <a:t>–  porovnat a uspořádat předměty podle </a:t>
            </a:r>
            <a:r>
              <a:rPr lang="cs-CZ" dirty="0" smtClean="0"/>
              <a:t>pravidel </a:t>
            </a:r>
            <a:r>
              <a:rPr lang="cs-CZ" dirty="0"/>
              <a:t>(orientace – vpravo/vlevo;  co do skupiny nepatří); třídit </a:t>
            </a:r>
            <a:r>
              <a:rPr lang="cs-CZ" dirty="0" smtClean="0"/>
              <a:t>a přiřazovat předměty </a:t>
            </a:r>
            <a:r>
              <a:rPr lang="cs-CZ" dirty="0"/>
              <a:t>na základě kritéria; řešit labyrint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594</Words>
  <Application>Microsoft Office PowerPoint</Application>
  <PresentationFormat>Vlastní</PresentationFormat>
  <Paragraphs>64</Paragraphs>
  <Slides>20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Sheer Green 16x9</vt:lpstr>
      <vt:lpstr>Sporty v létě i v zimě</vt:lpstr>
      <vt:lpstr>Najdi a pojmenuj zimní sporty, letní kliknutím přesuneš na barevné značky.</vt:lpstr>
      <vt:lpstr>Co patří do basketbalového koše?</vt:lpstr>
      <vt:lpstr>S čím se hraje na pingpongovém stole?</vt:lpstr>
      <vt:lpstr>Na co čeká badmintonová pálka?</vt:lpstr>
      <vt:lpstr>Co odpálí tenisová raketa?</vt:lpstr>
      <vt:lpstr>Co se trefí do terče?</vt:lpstr>
      <vt:lpstr>Ještě jednou si vše zopakuj.                          Klikej na obrázky vpravo.</vt:lpstr>
      <vt:lpstr>Kam věci směřují? Urči, zda patří vlevo (červená), nebo vpravo (zelená).                                               Svou odpověď si ověř kliknutím na obrázek. </vt:lpstr>
      <vt:lpstr>Označ vše, co potřebuje hokejista. Vloudily se sem tři věci, které nepotřebuje, najdeš je?</vt:lpstr>
      <vt:lpstr>Poskládej podle vzoru olympijské kruhy, stačí na ně kliknout.</vt:lpstr>
      <vt:lpstr>Kudy nejrychleji z léta do zimy?</vt:lpstr>
      <vt:lpstr>Kudy nejrychleji z léta do zimy?</vt:lpstr>
      <vt:lpstr>Kudy nejrychleji z léta do zimy?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2015-05-03T08:55:56Z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