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85" r:id="rId2"/>
  </p:sldMasterIdLst>
  <p:notesMasterIdLst>
    <p:notesMasterId r:id="rId16"/>
  </p:notesMasterIdLst>
  <p:handoutMasterIdLst>
    <p:handoutMasterId r:id="rId17"/>
  </p:handoutMasterIdLst>
  <p:sldIdLst>
    <p:sldId id="272" r:id="rId3"/>
    <p:sldId id="273" r:id="rId4"/>
    <p:sldId id="287" r:id="rId5"/>
    <p:sldId id="288" r:id="rId6"/>
    <p:sldId id="289" r:id="rId7"/>
    <p:sldId id="290" r:id="rId8"/>
    <p:sldId id="291" r:id="rId9"/>
    <p:sldId id="292" r:id="rId10"/>
    <p:sldId id="282" r:id="rId11"/>
    <p:sldId id="283" r:id="rId12"/>
    <p:sldId id="284" r:id="rId13"/>
    <p:sldId id="285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31. 3. 2015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31. 3. 2015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gi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/>
              <a:pPr/>
              <a:t>31. 3. 2015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5" y="3633357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3554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38950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33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9573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9998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95217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06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3" y="5196699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8" y="5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9631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959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 cstate="print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9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8" y="5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6021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06297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73485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2" y="805073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2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5" y="3633357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3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3" y="5196699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8" y="5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62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6" r:id="rId1"/>
    <p:sldLayoutId id="2147483987" r:id="rId2"/>
    <p:sldLayoutId id="2147483988" r:id="rId3"/>
    <p:sldLayoutId id="2147483989" r:id="rId4"/>
    <p:sldLayoutId id="2147483990" r:id="rId5"/>
    <p:sldLayoutId id="2147483991" r:id="rId6"/>
    <p:sldLayoutId id="2147483992" r:id="rId7"/>
    <p:sldLayoutId id="2147483993" r:id="rId8"/>
    <p:sldLayoutId id="2147483994" r:id="rId9"/>
    <p:sldLayoutId id="2147483995" r:id="rId10"/>
    <p:sldLayoutId id="2147483996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p-31084/?no_redirect" TargetMode="External"/><Relationship Id="rId2" Type="http://schemas.openxmlformats.org/officeDocument/2006/relationships/hyperlink" Target="http://www.clipartsalbum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2"/>
            <a:ext cx="10363200" cy="1410789"/>
          </a:xfrm>
        </p:spPr>
        <p:txBody>
          <a:bodyPr>
            <a:normAutofit fontScale="90000"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dirty="0" smtClean="0">
                <a:solidFill>
                  <a:schemeClr val="accent4"/>
                </a:solidFill>
                <a:latin typeface="Arial" pitchFamily="34" charset="0"/>
                <a:cs typeface="Arial" pitchFamily="34" charset="0"/>
              </a:rPr>
              <a:t>Seznamujeme se s různými typy čar</a:t>
            </a:r>
            <a:endParaRPr lang="cs-CZ" sz="6000" b="0" i="0" dirty="0">
              <a:solidFill>
                <a:schemeClr val="accent4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</a:t>
            </a:r>
            <a:r>
              <a:rPr lang="cs-CZ" dirty="0"/>
              <a:t>č</a:t>
            </a:r>
            <a:r>
              <a:rPr lang="cs-CZ" dirty="0" smtClean="0"/>
              <a:t>ar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2066317" y="1905000"/>
            <a:ext cx="4313865" cy="377762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Vodorovná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 smtClean="0"/>
              <a:t>Svislá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5361071" y="2194406"/>
            <a:ext cx="3782929" cy="7881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6089898" y="2514523"/>
            <a:ext cx="7689" cy="1924335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Vodorovná čára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646518" y="3194649"/>
            <a:ext cx="4937760" cy="317917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Najdi a ukaž na obrázku vodorovné čáry.</a:t>
            </a:r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5929280" y="812907"/>
            <a:ext cx="1801504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Dům, Domácí, Majetek, Reálné, Struktura, Koloniál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805" y="1156250"/>
            <a:ext cx="3205811" cy="381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313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Svislá čára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19063" y="2989324"/>
            <a:ext cx="4313865" cy="474801"/>
          </a:xfrm>
        </p:spPr>
        <p:txBody>
          <a:bodyPr/>
          <a:lstStyle/>
          <a:p>
            <a:r>
              <a:rPr lang="cs-CZ" sz="2000" dirty="0" smtClean="0"/>
              <a:t>Označ na obrázku svislé čáry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4</a:t>
            </a:fld>
            <a:endParaRPr lang="cs-CZ" dirty="0"/>
          </a:p>
        </p:txBody>
      </p:sp>
      <p:cxnSp>
        <p:nvCxnSpPr>
          <p:cNvPr id="7" name="Přímá spojnice 32"/>
          <p:cNvCxnSpPr/>
          <p:nvPr/>
        </p:nvCxnSpPr>
        <p:spPr>
          <a:xfrm>
            <a:off x="6473872" y="265278"/>
            <a:ext cx="3129" cy="139207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Zahradní Plot, Dřevěné Oplocení, Ohrada, Oploce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928" y="2132151"/>
            <a:ext cx="5576283" cy="307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Dokresli vodorovné čáry</a:t>
            </a:r>
            <a:endParaRPr lang="cs-CZ" dirty="0"/>
          </a:p>
        </p:txBody>
      </p:sp>
      <p:pic>
        <p:nvPicPr>
          <p:cNvPr id="11" name="Zástupný symbol pro obsah 10" descr="žebřík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60269" y="1798460"/>
            <a:ext cx="7567568" cy="3306940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Dokresli svislé čáry</a:t>
            </a:r>
            <a:endParaRPr lang="cs-CZ" dirty="0"/>
          </a:p>
        </p:txBody>
      </p:sp>
      <p:pic>
        <p:nvPicPr>
          <p:cNvPr id="6" name="Zástupný symbol pro obsah 5" descr="plot.png"/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t="18411"/>
          <a:stretch/>
        </p:blipFill>
        <p:spPr>
          <a:xfrm>
            <a:off x="1774418" y="2163650"/>
            <a:ext cx="9560331" cy="2884599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Křížek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279" y="1845734"/>
            <a:ext cx="4608061" cy="112928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201168" lvl="1" indent="0">
              <a:buNone/>
            </a:pPr>
            <a:r>
              <a:rPr lang="cs-CZ" sz="2000" dirty="0" smtClean="0"/>
              <a:t>Nakresli </a:t>
            </a:r>
            <a:r>
              <a:rPr lang="cs-CZ" sz="2000" dirty="0" smtClean="0"/>
              <a:t>křížek  podle </a:t>
            </a:r>
            <a:r>
              <a:rPr lang="cs-CZ" sz="2000" dirty="0" smtClean="0"/>
              <a:t>vzoru                                                                            </a:t>
            </a:r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406748" y="2770247"/>
            <a:ext cx="2160000" cy="2160000"/>
            <a:chOff x="3905250" y="2615700"/>
            <a:chExt cx="2160000" cy="2160000"/>
          </a:xfrm>
        </p:grpSpPr>
        <p:cxnSp>
          <p:nvCxnSpPr>
            <p:cNvPr id="24" name="Přímá spojovací čára 23"/>
            <p:cNvCxnSpPr/>
            <p:nvPr/>
          </p:nvCxnSpPr>
          <p:spPr>
            <a:xfrm>
              <a:off x="4978221" y="2615700"/>
              <a:ext cx="0" cy="216000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3905250" y="3695700"/>
              <a:ext cx="2160000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3258354" y="331655"/>
            <a:ext cx="1285041" cy="1360652"/>
            <a:chOff x="3905250" y="2615700"/>
            <a:chExt cx="2160000" cy="2160000"/>
          </a:xfrm>
        </p:grpSpPr>
        <p:cxnSp>
          <p:nvCxnSpPr>
            <p:cNvPr id="12" name="Přímá spojovací čára 23"/>
            <p:cNvCxnSpPr/>
            <p:nvPr/>
          </p:nvCxnSpPr>
          <p:spPr>
            <a:xfrm>
              <a:off x="4978221" y="2615700"/>
              <a:ext cx="0" cy="216000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6"/>
            <p:cNvCxnSpPr/>
            <p:nvPr/>
          </p:nvCxnSpPr>
          <p:spPr>
            <a:xfrm>
              <a:off x="3905250" y="3695700"/>
              <a:ext cx="2160000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Vlnovka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280" y="1809750"/>
            <a:ext cx="10058400" cy="4059344"/>
          </a:xfrm>
        </p:spPr>
        <p:txBody>
          <a:bodyPr/>
          <a:lstStyle/>
          <a:p>
            <a:endParaRPr lang="cs-CZ" dirty="0" smtClean="0"/>
          </a:p>
          <a:p>
            <a:r>
              <a:rPr lang="cs-CZ" sz="2400" dirty="0" smtClean="0"/>
              <a:t>Nakresli vlny na rybníku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4610100" y="657225"/>
            <a:ext cx="4508500" cy="485775"/>
          </a:xfrm>
          <a:custGeom>
            <a:avLst/>
            <a:gdLst>
              <a:gd name="connsiteX0" fmla="*/ 0 w 4508500"/>
              <a:gd name="connsiteY0" fmla="*/ 466725 h 485775"/>
              <a:gd name="connsiteX1" fmla="*/ 514350 w 4508500"/>
              <a:gd name="connsiteY1" fmla="*/ 9525 h 485775"/>
              <a:gd name="connsiteX2" fmla="*/ 1181100 w 4508500"/>
              <a:gd name="connsiteY2" fmla="*/ 409575 h 485775"/>
              <a:gd name="connsiteX3" fmla="*/ 1828800 w 4508500"/>
              <a:gd name="connsiteY3" fmla="*/ 47625 h 485775"/>
              <a:gd name="connsiteX4" fmla="*/ 2476500 w 4508500"/>
              <a:gd name="connsiteY4" fmla="*/ 485775 h 485775"/>
              <a:gd name="connsiteX5" fmla="*/ 3162300 w 4508500"/>
              <a:gd name="connsiteY5" fmla="*/ 47625 h 485775"/>
              <a:gd name="connsiteX6" fmla="*/ 3905250 w 4508500"/>
              <a:gd name="connsiteY6" fmla="*/ 428625 h 485775"/>
              <a:gd name="connsiteX7" fmla="*/ 4419600 w 4508500"/>
              <a:gd name="connsiteY7" fmla="*/ 180975 h 485775"/>
              <a:gd name="connsiteX8" fmla="*/ 4438650 w 4508500"/>
              <a:gd name="connsiteY8" fmla="*/ 161925 h 4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8500" h="485775">
                <a:moveTo>
                  <a:pt x="0" y="466725"/>
                </a:moveTo>
                <a:cubicBezTo>
                  <a:pt x="158750" y="242887"/>
                  <a:pt x="317500" y="19050"/>
                  <a:pt x="514350" y="9525"/>
                </a:cubicBezTo>
                <a:cubicBezTo>
                  <a:pt x="711200" y="0"/>
                  <a:pt x="962025" y="403225"/>
                  <a:pt x="1181100" y="409575"/>
                </a:cubicBezTo>
                <a:cubicBezTo>
                  <a:pt x="1400175" y="415925"/>
                  <a:pt x="1612900" y="34925"/>
                  <a:pt x="1828800" y="47625"/>
                </a:cubicBezTo>
                <a:cubicBezTo>
                  <a:pt x="2044700" y="60325"/>
                  <a:pt x="2254250" y="485775"/>
                  <a:pt x="2476500" y="485775"/>
                </a:cubicBezTo>
                <a:cubicBezTo>
                  <a:pt x="2698750" y="485775"/>
                  <a:pt x="2924175" y="57150"/>
                  <a:pt x="3162300" y="47625"/>
                </a:cubicBezTo>
                <a:cubicBezTo>
                  <a:pt x="3400425" y="38100"/>
                  <a:pt x="3695700" y="406400"/>
                  <a:pt x="3905250" y="428625"/>
                </a:cubicBezTo>
                <a:cubicBezTo>
                  <a:pt x="4114800" y="450850"/>
                  <a:pt x="4330700" y="225425"/>
                  <a:pt x="4419600" y="180975"/>
                </a:cubicBezTo>
                <a:cubicBezTo>
                  <a:pt x="4508500" y="136525"/>
                  <a:pt x="4473575" y="149225"/>
                  <a:pt x="4438650" y="161925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219450" y="2362200"/>
            <a:ext cx="6438900" cy="2705100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248150" y="2651125"/>
            <a:ext cx="3644900" cy="454025"/>
          </a:xfrm>
          <a:custGeom>
            <a:avLst/>
            <a:gdLst>
              <a:gd name="connsiteX0" fmla="*/ 0 w 3644900"/>
              <a:gd name="connsiteY0" fmla="*/ 454025 h 454025"/>
              <a:gd name="connsiteX1" fmla="*/ 628650 w 3644900"/>
              <a:gd name="connsiteY1" fmla="*/ 34925 h 454025"/>
              <a:gd name="connsiteX2" fmla="*/ 1123950 w 3644900"/>
              <a:gd name="connsiteY2" fmla="*/ 244475 h 454025"/>
              <a:gd name="connsiteX3" fmla="*/ 1600200 w 3644900"/>
              <a:gd name="connsiteY3" fmla="*/ 15875 h 454025"/>
              <a:gd name="connsiteX4" fmla="*/ 2000250 w 3644900"/>
              <a:gd name="connsiteY4" fmla="*/ 282575 h 454025"/>
              <a:gd name="connsiteX5" fmla="*/ 2495550 w 3644900"/>
              <a:gd name="connsiteY5" fmla="*/ 34925 h 454025"/>
              <a:gd name="connsiteX6" fmla="*/ 2952750 w 3644900"/>
              <a:gd name="connsiteY6" fmla="*/ 263525 h 454025"/>
              <a:gd name="connsiteX7" fmla="*/ 3543300 w 3644900"/>
              <a:gd name="connsiteY7" fmla="*/ 73025 h 454025"/>
              <a:gd name="connsiteX8" fmla="*/ 3562350 w 3644900"/>
              <a:gd name="connsiteY8" fmla="*/ 111125 h 454025"/>
              <a:gd name="connsiteX9" fmla="*/ 3562350 w 3644900"/>
              <a:gd name="connsiteY9" fmla="*/ 111125 h 454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44900" h="454025">
                <a:moveTo>
                  <a:pt x="0" y="454025"/>
                </a:moveTo>
                <a:cubicBezTo>
                  <a:pt x="220662" y="261937"/>
                  <a:pt x="441325" y="69850"/>
                  <a:pt x="628650" y="34925"/>
                </a:cubicBezTo>
                <a:cubicBezTo>
                  <a:pt x="815975" y="0"/>
                  <a:pt x="962025" y="247650"/>
                  <a:pt x="1123950" y="244475"/>
                </a:cubicBezTo>
                <a:cubicBezTo>
                  <a:pt x="1285875" y="241300"/>
                  <a:pt x="1454150" y="9525"/>
                  <a:pt x="1600200" y="15875"/>
                </a:cubicBezTo>
                <a:cubicBezTo>
                  <a:pt x="1746250" y="22225"/>
                  <a:pt x="1851025" y="279400"/>
                  <a:pt x="2000250" y="282575"/>
                </a:cubicBezTo>
                <a:cubicBezTo>
                  <a:pt x="2149475" y="285750"/>
                  <a:pt x="2336800" y="38100"/>
                  <a:pt x="2495550" y="34925"/>
                </a:cubicBezTo>
                <a:cubicBezTo>
                  <a:pt x="2654300" y="31750"/>
                  <a:pt x="2778125" y="257175"/>
                  <a:pt x="2952750" y="263525"/>
                </a:cubicBezTo>
                <a:cubicBezTo>
                  <a:pt x="3127375" y="269875"/>
                  <a:pt x="3441700" y="98425"/>
                  <a:pt x="3543300" y="73025"/>
                </a:cubicBezTo>
                <a:cubicBezTo>
                  <a:pt x="3644900" y="47625"/>
                  <a:pt x="3562350" y="111125"/>
                  <a:pt x="3562350" y="111125"/>
                </a:cubicBezTo>
                <a:lnTo>
                  <a:pt x="3562350" y="111125"/>
                </a:lnTo>
              </a:path>
            </a:pathLst>
          </a:custGeom>
          <a:ln w="285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9200" y="1790700"/>
            <a:ext cx="8521908" cy="3586961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•</a:t>
            </a:r>
            <a:r>
              <a:rPr lang="cs-CZ" dirty="0"/>
              <a:t> </a:t>
            </a: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Dítě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Rozlišování obrázkových znaků a symbolů, grafické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      vyjadřování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Integrovaný blok: Vím, kdo jsem a kam patřím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Budu školákem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dítě napodobí základní 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      geometrické tvary a znaky (svislá čára,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čára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vodorovná, křížek, 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      vlnovka)</a:t>
            </a:r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7" y="6223925"/>
            <a:ext cx="721089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řešení.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 –  tabulka, fixy,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papíry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7" y="6223925"/>
            <a:ext cx="721089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3" y="676974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1134" y="2206823"/>
            <a:ext cx="10781609" cy="237660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Dětem ukážeme svislou a vodorovnou čáru, vysvětlíme rozdíl mezi nimi. Na dalších obrázcích děti poznávají typy čar, dokreslují čáry</a:t>
            </a:r>
            <a:r>
              <a:rPr lang="cs-CZ" smtClean="0">
                <a:latin typeface="Arial" pitchFamily="34" charset="0"/>
                <a:cs typeface="Arial" pitchFamily="34" charset="0"/>
              </a:rPr>
              <a:t>, vlnky.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magnetické tabulce procvičují druhy čar. </a:t>
            </a:r>
          </a:p>
          <a:p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7" y="6223925"/>
            <a:ext cx="721089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4" y="2024474"/>
            <a:ext cx="9769481" cy="1410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–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www.clipartsalbum.com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– Public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licence</a:t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  <a:hlinkClick r:id="rId3"/>
              </a:rPr>
              <a:t>http://pixabay.com/p-31084/?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no_redirect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://pixabay.com/cs/zahradn%C3%AD-plot-d%C5%99ev%C4%9Bn%C3%A9-oplocen%C3%AD-484708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/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7" y="6223925"/>
            <a:ext cx="721089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7" y="6223925"/>
            <a:ext cx="721089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4" y="1118400"/>
            <a:ext cx="7513902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5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ktiva">
  <a:themeElements>
    <a:clrScheme name="Retrospektiva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324</Words>
  <Application>Microsoft Office PowerPoint</Application>
  <PresentationFormat>Širokoúhlá obrazovka</PresentationFormat>
  <Paragraphs>68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Century Gothic</vt:lpstr>
      <vt:lpstr>Times New Roman</vt:lpstr>
      <vt:lpstr>Retrospektiva</vt:lpstr>
      <vt:lpstr>Seznamujeme se s různými typy čar</vt:lpstr>
      <vt:lpstr>Typy čar</vt:lpstr>
      <vt:lpstr>Vodorovná čára</vt:lpstr>
      <vt:lpstr>Svislá čára         </vt:lpstr>
      <vt:lpstr>Dokresli vodorovné čáry</vt:lpstr>
      <vt:lpstr>Dokresli svislé čáry</vt:lpstr>
      <vt:lpstr>Křížek    </vt:lpstr>
      <vt:lpstr>Vlnovka             </vt:lpstr>
      <vt:lpstr>Téma pro polytechnickou výchovu</vt:lpstr>
      <vt:lpstr>Pomůcky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2015-03-31T19:21:40Z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