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4040" r:id="rId2"/>
  </p:sldMasterIdLst>
  <p:notesMasterIdLst>
    <p:notesMasterId r:id="rId30"/>
  </p:notesMasterIdLst>
  <p:handoutMasterIdLst>
    <p:handoutMasterId r:id="rId31"/>
  </p:handoutMasterIdLst>
  <p:sldIdLst>
    <p:sldId id="272" r:id="rId3"/>
    <p:sldId id="307" r:id="rId4"/>
    <p:sldId id="283" r:id="rId5"/>
    <p:sldId id="295" r:id="rId6"/>
    <p:sldId id="294" r:id="rId7"/>
    <p:sldId id="287" r:id="rId8"/>
    <p:sldId id="296" r:id="rId9"/>
    <p:sldId id="297" r:id="rId10"/>
    <p:sldId id="288" r:id="rId11"/>
    <p:sldId id="299" r:id="rId12"/>
    <p:sldId id="298" r:id="rId13"/>
    <p:sldId id="290" r:id="rId14"/>
    <p:sldId id="301" r:id="rId15"/>
    <p:sldId id="300" r:id="rId16"/>
    <p:sldId id="291" r:id="rId17"/>
    <p:sldId id="303" r:id="rId18"/>
    <p:sldId id="302" r:id="rId19"/>
    <p:sldId id="292" r:id="rId20"/>
    <p:sldId id="305" r:id="rId21"/>
    <p:sldId id="306" r:id="rId22"/>
    <p:sldId id="304" r:id="rId23"/>
    <p:sldId id="289" r:id="rId24"/>
    <p:sldId id="293" r:id="rId25"/>
    <p:sldId id="280" r:id="rId26"/>
    <p:sldId id="286" r:id="rId27"/>
    <p:sldId id="277" r:id="rId28"/>
    <p:sldId id="281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772" autoAdjust="0"/>
    <p:restoredTop sz="94660"/>
  </p:normalViewPr>
  <p:slideViewPr>
    <p:cSldViewPr snapToGrid="0">
      <p:cViewPr varScale="1">
        <p:scale>
          <a:sx n="80" d="100"/>
          <a:sy n="80" d="100"/>
        </p:scale>
        <p:origin x="-78" y="-504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handoutMaster" Target="handoutMasters/handout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4.5.2015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4.5.2015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711200" y="1371600"/>
            <a:ext cx="10468864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711200" y="3228536"/>
            <a:ext cx="10472928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wedg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7136" y="1316736"/>
            <a:ext cx="103632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7136" y="2704664"/>
            <a:ext cx="103632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wedg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704088"/>
            <a:ext cx="109728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920085"/>
            <a:ext cx="53848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920085"/>
            <a:ext cx="53848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704088"/>
            <a:ext cx="109728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855248"/>
            <a:ext cx="5386917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6193368" y="1859758"/>
            <a:ext cx="5389033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9600" y="2514600"/>
            <a:ext cx="5386917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3368" y="2514600"/>
            <a:ext cx="5389033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704088"/>
            <a:ext cx="110744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3460872" y="5196696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9561445" y="2"/>
            <a:ext cx="2627383" cy="1253613"/>
          </a:xfrm>
          <a:prstGeom prst="rect">
            <a:avLst/>
          </a:prstGeom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4352"/>
            <a:ext cx="36576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76400"/>
            <a:ext cx="36576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766733" y="1676400"/>
            <a:ext cx="6815667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4221004" y="1108077"/>
            <a:ext cx="70104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10672179" y="5359769"/>
            <a:ext cx="207264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2800" y="1176997"/>
            <a:ext cx="2950464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2800" y="2828785"/>
            <a:ext cx="29464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0769600" y="6356351"/>
            <a:ext cx="812800" cy="365125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4647724" y="1199517"/>
            <a:ext cx="615696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12700" y="5816600"/>
            <a:ext cx="1221740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5842000" y="6219826"/>
            <a:ext cx="63500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9561445" y="2"/>
            <a:ext cx="2627383" cy="1253613"/>
          </a:xfrm>
          <a:prstGeom prst="rect">
            <a:avLst/>
          </a:prstGeom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839200" y="914402"/>
            <a:ext cx="27432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914402"/>
            <a:ext cx="80264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70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4780722" y="3633354"/>
            <a:ext cx="2627383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gi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12700" y="-7144"/>
            <a:ext cx="1221740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5842000" y="-7144"/>
            <a:ext cx="63500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609600" y="704088"/>
            <a:ext cx="109728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609600" y="1935480"/>
            <a:ext cx="109728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556000" y="6356351"/>
            <a:ext cx="44704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10566400" y="6356351"/>
            <a:ext cx="1016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2" name="Skupina 1"/>
          <p:cNvGrpSpPr/>
          <p:nvPr/>
        </p:nvGrpSpPr>
        <p:grpSpPr>
          <a:xfrm>
            <a:off x="-25356" y="202408"/>
            <a:ext cx="12240731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14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3460872" y="5196696"/>
            <a:ext cx="5040000" cy="1101335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15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9561445" y="2"/>
            <a:ext cx="2627383" cy="1253613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4041" r:id="rId1"/>
    <p:sldLayoutId id="2147484042" r:id="rId2"/>
    <p:sldLayoutId id="2147484043" r:id="rId3"/>
    <p:sldLayoutId id="2147484044" r:id="rId4"/>
    <p:sldLayoutId id="2147484045" r:id="rId5"/>
    <p:sldLayoutId id="2147484046" r:id="rId6"/>
    <p:sldLayoutId id="2147484047" r:id="rId7"/>
    <p:sldLayoutId id="2147484048" r:id="rId8"/>
    <p:sldLayoutId id="2147484049" r:id="rId9"/>
    <p:sldLayoutId id="2147484050" r:id="rId10"/>
    <p:sldLayoutId id="2147484051" r:id="rId11"/>
    <p:sldLayoutId id="2147484052" r:id="rId12"/>
  </p:sldLayoutIdLst>
  <p:transition spd="med">
    <p:wedge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6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6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6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9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9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9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2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2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2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7.jpeg"/><Relationship Id="rId4" Type="http://schemas.openxmlformats.org/officeDocument/2006/relationships/image" Target="../media/image25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://pixabay.com/cs/v%C4%8Dela-med-zv%C3%AD%C5%99e-hmyz-%C5%BElut%C3%A1-nektar-469560/" TargetMode="External"/><Relationship Id="rId2" Type="http://schemas.openxmlformats.org/officeDocument/2006/relationships/hyperlink" Target="http://www.pixabay.com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pixabay.com/cs/v%C4%8Dela%C5%99-podregistr-kontrola-682943/" TargetMode="Externa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0" dirty="0" smtClean="0">
                <a:solidFill>
                  <a:srgbClr val="002060"/>
                </a:solidFill>
                <a:effectLst/>
                <a:latin typeface="Century Gothic"/>
              </a:rPr>
              <a:t/>
            </a:r>
            <a:br>
              <a:rPr lang="cs-CZ" b="0" dirty="0" smtClean="0">
                <a:solidFill>
                  <a:srgbClr val="002060"/>
                </a:solidFill>
                <a:effectLst/>
                <a:latin typeface="Century Gothic"/>
              </a:rPr>
            </a:br>
            <a:r>
              <a:rPr lang="cs-CZ" dirty="0" smtClean="0">
                <a:solidFill>
                  <a:srgbClr val="002060"/>
                </a:solidFill>
                <a:latin typeface="Century Gothic"/>
              </a:rPr>
              <a:t/>
            </a:r>
            <a:br>
              <a:rPr lang="cs-CZ" dirty="0" smtClean="0">
                <a:solidFill>
                  <a:srgbClr val="002060"/>
                </a:solidFill>
                <a:latin typeface="Century Gothic"/>
              </a:rPr>
            </a:br>
            <a:r>
              <a:rPr lang="cs-CZ" dirty="0" smtClean="0">
                <a:solidFill>
                  <a:srgbClr val="002060"/>
                </a:solidFill>
                <a:latin typeface="Century Gothic"/>
              </a:rPr>
              <a:t/>
            </a:r>
            <a:br>
              <a:rPr lang="cs-CZ" dirty="0" smtClean="0">
                <a:solidFill>
                  <a:srgbClr val="002060"/>
                </a:solidFill>
                <a:latin typeface="Century Gothic"/>
              </a:rPr>
            </a:br>
            <a:r>
              <a:rPr lang="cs-CZ" dirty="0" smtClean="0">
                <a:solidFill>
                  <a:srgbClr val="002060"/>
                </a:solidFill>
                <a:latin typeface="Century Gothic"/>
              </a:rPr>
              <a:t/>
            </a:r>
            <a:br>
              <a:rPr lang="cs-CZ" dirty="0" smtClean="0">
                <a:solidFill>
                  <a:srgbClr val="002060"/>
                </a:solidFill>
                <a:latin typeface="Century Gothic"/>
              </a:rPr>
            </a:br>
            <a:r>
              <a:rPr lang="cs-CZ" b="1" dirty="0" smtClean="0">
                <a:solidFill>
                  <a:srgbClr val="002060"/>
                </a:solidFill>
                <a:latin typeface="Century Gothic"/>
              </a:rPr>
              <a:t/>
            </a:r>
            <a:br>
              <a:rPr lang="cs-CZ" b="1" dirty="0" smtClean="0">
                <a:solidFill>
                  <a:srgbClr val="002060"/>
                </a:solidFill>
                <a:latin typeface="Century Gothic"/>
              </a:rPr>
            </a:br>
            <a:r>
              <a:rPr lang="cs-CZ" sz="5400" b="1" dirty="0" smtClean="0">
                <a:solidFill>
                  <a:srgbClr val="002060"/>
                </a:solidFill>
                <a:latin typeface="Century Gothic"/>
              </a:rPr>
              <a:t/>
            </a:r>
            <a:br>
              <a:rPr lang="cs-CZ" sz="5400" b="1" dirty="0" smtClean="0">
                <a:solidFill>
                  <a:srgbClr val="002060"/>
                </a:solidFill>
                <a:latin typeface="Century Gothic"/>
              </a:rPr>
            </a:br>
            <a:r>
              <a:rPr lang="cs-CZ" sz="5400" b="1" dirty="0" smtClean="0">
                <a:solidFill>
                  <a:srgbClr val="002060"/>
                </a:solidFill>
                <a:latin typeface="Century Gothic"/>
              </a:rPr>
              <a:t>Na návštěvě u včelaře</a:t>
            </a:r>
            <a:endParaRPr lang="cs-CZ" sz="5400" b="1" i="0" dirty="0">
              <a:solidFill>
                <a:srgbClr val="002060"/>
              </a:solidFill>
              <a:effectLst/>
              <a:latin typeface="Century Gothic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1026" name="Picture 2" descr="Včelař, Podregistr, Kontrola, Včelařství, Úl, Včel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81136" y="2490788"/>
            <a:ext cx="6096000" cy="4048125"/>
          </a:xfrm>
          <a:prstGeom prst="rect">
            <a:avLst/>
          </a:prstGeom>
          <a:ln>
            <a:solidFill>
              <a:srgbClr val="FFFF00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Včela, Med, Zvíře, Hmyz, Žlutá, Nektar, Přírody, Pyl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29617" y="1075938"/>
            <a:ext cx="2924509" cy="3634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ný bublinový popisek 3"/>
          <p:cNvSpPr/>
          <p:nvPr/>
        </p:nvSpPr>
        <p:spPr>
          <a:xfrm>
            <a:off x="3657600" y="609600"/>
            <a:ext cx="6160167" cy="1219200"/>
          </a:xfrm>
          <a:prstGeom prst="wedgeEllipseCallout">
            <a:avLst>
              <a:gd name="adj1" fmla="val -59572"/>
              <a:gd name="adj2" fmla="val 103290"/>
            </a:avLst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Milé děti, zopakujeme si vše, co jsme viděli u nás v úlu a </a:t>
            </a:r>
            <a:br>
              <a:rPr lang="cs-CZ" sz="2400" b="1" dirty="0" smtClean="0">
                <a:solidFill>
                  <a:schemeClr val="tx1"/>
                </a:solidFill>
              </a:rPr>
            </a:br>
            <a:r>
              <a:rPr lang="cs-CZ" sz="2400" b="1" dirty="0" smtClean="0">
                <a:solidFill>
                  <a:schemeClr val="tx1"/>
                </a:solidFill>
              </a:rPr>
              <a:t>u pana včelaře. 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28646610"/>
      </p:ext>
    </p:extLst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 descr="DSCN1088.JP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701044" y="2899955"/>
            <a:ext cx="3030583" cy="2272937"/>
          </a:xfrm>
          <a:prstGeom prst="rect">
            <a:avLst/>
          </a:prstGeom>
          <a:ln>
            <a:solidFill>
              <a:srgbClr val="FFFF00"/>
            </a:solidFill>
          </a:ln>
        </p:spPr>
      </p:pic>
      <p:pic>
        <p:nvPicPr>
          <p:cNvPr id="11" name="Obrázek 10" descr="DSCN1091.JP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4123508" y="2916285"/>
            <a:ext cx="3021873" cy="2266405"/>
          </a:xfrm>
          <a:prstGeom prst="rect">
            <a:avLst/>
          </a:prstGeom>
          <a:ln>
            <a:solidFill>
              <a:srgbClr val="FFFF00"/>
            </a:solidFill>
          </a:ln>
        </p:spPr>
      </p:pic>
      <p:sp>
        <p:nvSpPr>
          <p:cNvPr id="14" name="Nadpis 7"/>
          <p:cNvSpPr txBox="1">
            <a:spLocks/>
          </p:cNvSpPr>
          <p:nvPr/>
        </p:nvSpPr>
        <p:spPr>
          <a:xfrm>
            <a:off x="3579223" y="1162594"/>
            <a:ext cx="3666309" cy="561702"/>
          </a:xfrm>
          <a:prstGeom prst="rect">
            <a:avLst/>
          </a:prstGeom>
          <a:solidFill>
            <a:srgbClr val="FFFF00"/>
          </a:solidFill>
        </p:spPr>
        <p:txBody>
          <a:bodyPr vert="horz" lIns="0" tIns="45720" rIns="0" bIns="0" anchor="b">
            <a:normAutofit fontScale="25000" lnSpcReduction="20000"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4000" dirty="0" smtClean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4000" b="0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4000" dirty="0" smtClean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Nektar v plástvi - med</a:t>
            </a:r>
          </a:p>
        </p:txBody>
      </p:sp>
      <p:pic>
        <p:nvPicPr>
          <p:cNvPr id="18" name="Obrázek 17" descr="DSCN3053.JPG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7576458" y="2899953"/>
            <a:ext cx="3024001" cy="2268000"/>
          </a:xfrm>
          <a:prstGeom prst="rect">
            <a:avLst/>
          </a:prstGeom>
          <a:ln>
            <a:solidFill>
              <a:srgbClr val="FFFF00"/>
            </a:solidFill>
          </a:ln>
        </p:spPr>
      </p:pic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60078545"/>
      </p:ext>
    </p:extLst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 descr="DSCN1088.JP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701044" y="2899955"/>
            <a:ext cx="3030583" cy="2272937"/>
          </a:xfrm>
          <a:prstGeom prst="rect">
            <a:avLst/>
          </a:prstGeom>
          <a:ln>
            <a:solidFill>
              <a:srgbClr val="FFFF00"/>
            </a:solidFill>
          </a:ln>
        </p:spPr>
      </p:pic>
      <p:pic>
        <p:nvPicPr>
          <p:cNvPr id="11" name="Obrázek 10" descr="DSCN1091.JP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4123508" y="2916285"/>
            <a:ext cx="3021873" cy="2266405"/>
          </a:xfrm>
          <a:prstGeom prst="rect">
            <a:avLst/>
          </a:prstGeom>
          <a:ln>
            <a:solidFill>
              <a:srgbClr val="FFFF00"/>
            </a:solidFill>
          </a:ln>
        </p:spPr>
      </p:pic>
      <p:sp>
        <p:nvSpPr>
          <p:cNvPr id="13" name="Nadpis 7"/>
          <p:cNvSpPr txBox="1">
            <a:spLocks/>
          </p:cNvSpPr>
          <p:nvPr/>
        </p:nvSpPr>
        <p:spPr>
          <a:xfrm>
            <a:off x="3735978" y="1371600"/>
            <a:ext cx="3566160" cy="601761"/>
          </a:xfrm>
          <a:prstGeom prst="rect">
            <a:avLst/>
          </a:prstGeom>
          <a:solidFill>
            <a:srgbClr val="FFFF00"/>
          </a:solidFill>
        </p:spPr>
        <p:txBody>
          <a:bodyPr vert="horz" lIns="0" tIns="45720" rIns="0" bIns="0" anchor="b">
            <a:normAutofit fontScale="92500"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Včelí </a:t>
            </a:r>
            <a:r>
              <a:rPr lang="cs-CZ" sz="3200" dirty="0" err="1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červíci</a:t>
            </a:r>
            <a:r>
              <a:rPr lang="cs-CZ" sz="3200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- miminka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8" name="Obrázek 17" descr="DSCN3053.JPG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7576458" y="2899953"/>
            <a:ext cx="3024001" cy="2268000"/>
          </a:xfrm>
          <a:prstGeom prst="rect">
            <a:avLst/>
          </a:prstGeom>
          <a:ln>
            <a:solidFill>
              <a:srgbClr val="FFFF00"/>
            </a:solidFill>
          </a:ln>
        </p:spPr>
      </p:pic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60078545"/>
      </p:ext>
    </p:extLst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 descr="DSCN1091.JP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4123508" y="2916285"/>
            <a:ext cx="3021873" cy="2266405"/>
          </a:xfrm>
          <a:prstGeom prst="rect">
            <a:avLst/>
          </a:prstGeom>
          <a:ln>
            <a:solidFill>
              <a:srgbClr val="FFFF00"/>
            </a:solidFill>
          </a:ln>
        </p:spPr>
      </p:pic>
      <p:sp>
        <p:nvSpPr>
          <p:cNvPr id="15" name="Nadpis 7"/>
          <p:cNvSpPr txBox="1">
            <a:spLocks/>
          </p:cNvSpPr>
          <p:nvPr/>
        </p:nvSpPr>
        <p:spPr>
          <a:xfrm>
            <a:off x="4341225" y="1489165"/>
            <a:ext cx="2477588" cy="523386"/>
          </a:xfrm>
          <a:prstGeom prst="rect">
            <a:avLst/>
          </a:prstGeom>
          <a:solidFill>
            <a:srgbClr val="FFFF00"/>
          </a:solidFill>
        </p:spPr>
        <p:txBody>
          <a:bodyPr vert="horz" lIns="0" tIns="45720" rIns="0" bIns="0" anchor="b">
            <a:normAutofit lnSpcReduction="10000"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Včelí královna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8" name="Obrázek 17" descr="DSCN3053.JP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7576458" y="2899953"/>
            <a:ext cx="3024001" cy="2268000"/>
          </a:xfrm>
          <a:prstGeom prst="rect">
            <a:avLst/>
          </a:prstGeom>
          <a:ln>
            <a:solidFill>
              <a:srgbClr val="FFFF00"/>
            </a:solidFill>
          </a:ln>
        </p:spPr>
      </p:pic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grpSp>
        <p:nvGrpSpPr>
          <p:cNvPr id="3" name="Skupina 2"/>
          <p:cNvGrpSpPr/>
          <p:nvPr/>
        </p:nvGrpSpPr>
        <p:grpSpPr>
          <a:xfrm>
            <a:off x="701044" y="2899955"/>
            <a:ext cx="3030583" cy="2272937"/>
            <a:chOff x="701044" y="2899955"/>
            <a:chExt cx="3030583" cy="2272937"/>
          </a:xfrm>
        </p:grpSpPr>
        <p:pic>
          <p:nvPicPr>
            <p:cNvPr id="9" name="Obrázek 8" descr="DSCN1088.JPG"/>
            <p:cNvPicPr>
              <a:picLocks noChangeAspect="1"/>
            </p:cNvPicPr>
            <p:nvPr/>
          </p:nvPicPr>
          <p:blipFill>
            <a:blip r:embed="rId4" cstate="email">
              <a:extLst>
                <a:ext uri="{28A0092B-C50C-407E-A947-70E740481C1C}">
                  <a14:useLocalDpi xmlns:a14="http://schemas.microsoft.com/office/drawing/2010/main" xmlns=""/>
                </a:ext>
              </a:extLst>
            </a:blip>
            <a:stretch>
              <a:fillRect/>
            </a:stretch>
          </p:blipFill>
          <p:spPr>
            <a:xfrm>
              <a:off x="701044" y="2899955"/>
              <a:ext cx="3030583" cy="2272937"/>
            </a:xfrm>
            <a:prstGeom prst="rect">
              <a:avLst/>
            </a:prstGeom>
            <a:ln>
              <a:solidFill>
                <a:srgbClr val="FFFF00"/>
              </a:solidFill>
            </a:ln>
          </p:spPr>
        </p:pic>
        <p:sp>
          <p:nvSpPr>
            <p:cNvPr id="2" name="Ovál 1"/>
            <p:cNvSpPr/>
            <p:nvPr/>
          </p:nvSpPr>
          <p:spPr>
            <a:xfrm>
              <a:off x="1878876" y="3911560"/>
              <a:ext cx="644434" cy="687977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>
                <a:ln>
                  <a:solidFill>
                    <a:srgbClr val="FF0000"/>
                  </a:solidFill>
                </a:ln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2160078545"/>
      </p:ext>
    </p:extLst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358643" y="1384661"/>
            <a:ext cx="2708364" cy="579989"/>
          </a:xfrm>
          <a:solidFill>
            <a:srgbClr val="FFFF00"/>
          </a:solidFill>
        </p:spPr>
        <p:txBody>
          <a:bodyPr>
            <a:normAutofit/>
          </a:bodyPr>
          <a:lstStyle/>
          <a:p>
            <a:pPr algn="ctr"/>
            <a:r>
              <a:rPr lang="cs-CZ" sz="3200" dirty="0" smtClean="0"/>
              <a:t>Med ve sklenici</a:t>
            </a:r>
            <a:endParaRPr lang="cs-CZ" sz="32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7" name="Obrázek 6" descr="DSCN1360.JP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661853" y="2612573"/>
            <a:ext cx="3024001" cy="2268000"/>
          </a:xfrm>
          <a:prstGeom prst="rect">
            <a:avLst/>
          </a:prstGeom>
          <a:ln>
            <a:solidFill>
              <a:srgbClr val="FFFF00"/>
            </a:solidFill>
          </a:ln>
        </p:spPr>
      </p:pic>
      <p:pic>
        <p:nvPicPr>
          <p:cNvPr id="8" name="Obrázek 7" descr="DSCN2958.JP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4319453" y="2560322"/>
            <a:ext cx="3024000" cy="2268000"/>
          </a:xfrm>
          <a:prstGeom prst="rect">
            <a:avLst/>
          </a:prstGeom>
          <a:ln>
            <a:solidFill>
              <a:srgbClr val="FFFF00"/>
            </a:solidFill>
          </a:ln>
        </p:spPr>
      </p:pic>
      <p:pic>
        <p:nvPicPr>
          <p:cNvPr id="9" name="Obrázek 8" descr="DSCN1100.JPG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7885614" y="2560321"/>
            <a:ext cx="3024000" cy="2268000"/>
          </a:xfrm>
          <a:prstGeom prst="rect">
            <a:avLst/>
          </a:prstGeom>
          <a:ln>
            <a:solidFill>
              <a:srgbClr val="FFFF00"/>
            </a:solidFill>
          </a:ln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471853" y="1502228"/>
            <a:ext cx="2542901" cy="588699"/>
          </a:xfrm>
          <a:prstGeom prst="rect">
            <a:avLst/>
          </a:prstGeom>
          <a:solidFill>
            <a:srgbClr val="FFFF00"/>
          </a:solidFill>
        </p:spPr>
        <p:txBody>
          <a:bodyPr vert="horz" lIns="0" tIns="45720" rIns="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Panenský vosk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7" name="Obrázek 6" descr="DSCN1360.JP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661853" y="2612573"/>
            <a:ext cx="3024001" cy="2268000"/>
          </a:xfrm>
          <a:prstGeom prst="rect">
            <a:avLst/>
          </a:prstGeom>
          <a:ln>
            <a:solidFill>
              <a:srgbClr val="FFFF00"/>
            </a:solidFill>
          </a:ln>
        </p:spPr>
      </p:pic>
      <p:pic>
        <p:nvPicPr>
          <p:cNvPr id="8" name="Obrázek 7" descr="DSCN2958.JP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4293327" y="2638699"/>
            <a:ext cx="3024000" cy="2268000"/>
          </a:xfrm>
          <a:prstGeom prst="rect">
            <a:avLst/>
          </a:prstGeom>
          <a:ln>
            <a:solidFill>
              <a:srgbClr val="FFFF00"/>
            </a:solidFill>
          </a:ln>
        </p:spPr>
      </p:pic>
      <p:pic>
        <p:nvPicPr>
          <p:cNvPr id="9" name="Obrázek 8" descr="DSCN1100.JPG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7872551" y="2599509"/>
            <a:ext cx="3024000" cy="2268000"/>
          </a:xfrm>
          <a:prstGeom prst="rect">
            <a:avLst/>
          </a:prstGeom>
          <a:ln>
            <a:solidFill>
              <a:srgbClr val="FFFF00"/>
            </a:solidFill>
          </a:ln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3579223" y="1397726"/>
            <a:ext cx="4219303" cy="588699"/>
          </a:xfrm>
          <a:prstGeom prst="rect">
            <a:avLst/>
          </a:prstGeom>
          <a:solidFill>
            <a:srgbClr val="FFFF00"/>
          </a:solidFill>
        </p:spPr>
        <p:txBody>
          <a:bodyPr vert="horz" lIns="0" tIns="45720" r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Včela s pylovým </a:t>
            </a:r>
            <a:r>
              <a:rPr kumimoji="0" lang="cs-CZ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rouskem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7" name="Obrázek 6" descr="DSCN1360.JP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7937864" y="2599511"/>
            <a:ext cx="3024001" cy="2268000"/>
          </a:xfrm>
          <a:prstGeom prst="rect">
            <a:avLst/>
          </a:prstGeom>
          <a:ln>
            <a:solidFill>
              <a:srgbClr val="FFFF00"/>
            </a:solidFill>
          </a:ln>
        </p:spPr>
      </p:pic>
      <p:pic>
        <p:nvPicPr>
          <p:cNvPr id="8" name="Obrázek 7" descr="DSCN2958.JPG"/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574818" y="2599512"/>
            <a:ext cx="3486620" cy="2230066"/>
          </a:xfrm>
          <a:prstGeom prst="rect">
            <a:avLst/>
          </a:prstGeom>
          <a:ln>
            <a:solidFill>
              <a:srgbClr val="FFFF00"/>
            </a:solidFill>
          </a:ln>
        </p:spPr>
      </p:pic>
      <p:pic>
        <p:nvPicPr>
          <p:cNvPr id="9" name="Obrázek 8" descr="DSCN1100.JPG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4345580" y="2573383"/>
            <a:ext cx="3024000" cy="2268000"/>
          </a:xfrm>
          <a:prstGeom prst="rect">
            <a:avLst/>
          </a:prstGeom>
          <a:ln>
            <a:solidFill>
              <a:srgbClr val="FFFF00"/>
            </a:solidFill>
          </a:ln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3239590" y="1097279"/>
            <a:ext cx="5303518" cy="614825"/>
          </a:xfrm>
          <a:prstGeom prst="rect">
            <a:avLst/>
          </a:prstGeom>
          <a:solidFill>
            <a:srgbClr val="FFFF00"/>
          </a:solidFill>
        </p:spPr>
        <p:txBody>
          <a:bodyPr vert="horz" lIns="0" tIns="45720" rIns="0" bIns="0" anchor="b">
            <a:normAutofit fontScale="92500"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/>
          <a:p>
            <a:pPr marL="0" marR="0" lvl="0" indent="0" algn="ctr" defTabSz="914400" fontAlgn="auto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200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Plástev vytvořená včelami - souš</a:t>
            </a:r>
          </a:p>
        </p:txBody>
      </p:sp>
      <p:pic>
        <p:nvPicPr>
          <p:cNvPr id="7" name="Obrázek 6" descr="DSCN3030.JP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740231" y="2599509"/>
            <a:ext cx="3023999" cy="2268000"/>
          </a:xfrm>
          <a:prstGeom prst="rect">
            <a:avLst/>
          </a:prstGeom>
          <a:ln>
            <a:solidFill>
              <a:srgbClr val="FFFF00"/>
            </a:solidFill>
          </a:ln>
        </p:spPr>
      </p:pic>
      <p:pic>
        <p:nvPicPr>
          <p:cNvPr id="8" name="Obrázek 7" descr="DSCN3054.JP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4280265" y="2560321"/>
            <a:ext cx="3024000" cy="2268000"/>
          </a:xfrm>
          <a:prstGeom prst="rect">
            <a:avLst/>
          </a:prstGeom>
          <a:ln>
            <a:solidFill>
              <a:srgbClr val="FFFF00"/>
            </a:solidFill>
          </a:ln>
        </p:spPr>
      </p:pic>
      <p:pic>
        <p:nvPicPr>
          <p:cNvPr id="9" name="Obrázek 8" descr="DSCN3043.JPG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7781109" y="2599508"/>
            <a:ext cx="3023999" cy="2268000"/>
          </a:xfrm>
          <a:prstGeom prst="rect">
            <a:avLst/>
          </a:prstGeom>
          <a:ln>
            <a:solidFill>
              <a:srgbClr val="FFFF00"/>
            </a:solidFill>
          </a:ln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0265" y="1084215"/>
            <a:ext cx="2891245" cy="553865"/>
          </a:xfrm>
          <a:solidFill>
            <a:srgbClr val="FFFF00"/>
          </a:solidFill>
        </p:spPr>
        <p:txBody>
          <a:bodyPr>
            <a:normAutofit/>
          </a:bodyPr>
          <a:lstStyle/>
          <a:p>
            <a:pPr algn="ctr"/>
            <a:r>
              <a:rPr lang="cs-CZ" sz="3200" dirty="0" smtClean="0"/>
              <a:t>Včely cucají cukr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  <p:pic>
        <p:nvPicPr>
          <p:cNvPr id="7" name="Obrázek 6" descr="DSCN3030.JP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7859489" y="2560321"/>
            <a:ext cx="3023999" cy="2268000"/>
          </a:xfrm>
          <a:prstGeom prst="rect">
            <a:avLst/>
          </a:prstGeom>
          <a:ln>
            <a:solidFill>
              <a:srgbClr val="FFFF00"/>
            </a:solidFill>
          </a:ln>
        </p:spPr>
      </p:pic>
      <p:pic>
        <p:nvPicPr>
          <p:cNvPr id="8" name="Obrázek 7" descr="DSCN3054.JP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4280265" y="2560321"/>
            <a:ext cx="3024000" cy="2268000"/>
          </a:xfrm>
          <a:prstGeom prst="rect">
            <a:avLst/>
          </a:prstGeom>
          <a:ln>
            <a:solidFill>
              <a:srgbClr val="FFFF00"/>
            </a:solidFill>
          </a:ln>
        </p:spPr>
      </p:pic>
      <p:pic>
        <p:nvPicPr>
          <p:cNvPr id="9" name="Obrázek 8" descr="DSCN3043.JPG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805543" y="2547257"/>
            <a:ext cx="3023999" cy="2268000"/>
          </a:xfrm>
          <a:prstGeom prst="rect">
            <a:avLst/>
          </a:prstGeom>
          <a:ln>
            <a:solidFill>
              <a:srgbClr val="FFFF00"/>
            </a:solidFill>
          </a:ln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5072741" y="1254036"/>
            <a:ext cx="1419497" cy="535577"/>
          </a:xfrm>
          <a:prstGeom prst="rect">
            <a:avLst/>
          </a:prstGeom>
          <a:solidFill>
            <a:srgbClr val="FFFF00"/>
          </a:solidFill>
        </p:spPr>
        <p:txBody>
          <a:bodyPr vert="horz" lIns="0" tIns="45720" rIns="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Včelín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7" name="Obrázek 6" descr="DSCN3030.JP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740231" y="2599509"/>
            <a:ext cx="3023999" cy="2268000"/>
          </a:xfrm>
          <a:prstGeom prst="rect">
            <a:avLst/>
          </a:prstGeom>
          <a:ln>
            <a:solidFill>
              <a:srgbClr val="FFFF00"/>
            </a:solidFill>
          </a:ln>
        </p:spPr>
      </p:pic>
      <p:pic>
        <p:nvPicPr>
          <p:cNvPr id="8" name="Obrázek 7" descr="DSCN3054.JP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4280265" y="2560321"/>
            <a:ext cx="3024000" cy="2268000"/>
          </a:xfrm>
          <a:prstGeom prst="rect">
            <a:avLst/>
          </a:prstGeom>
          <a:ln>
            <a:solidFill>
              <a:srgbClr val="FFFF00"/>
            </a:solidFill>
          </a:ln>
        </p:spPr>
      </p:pic>
      <p:pic>
        <p:nvPicPr>
          <p:cNvPr id="9" name="Obrázek 8" descr="DSCN3043.JPG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7781109" y="2599508"/>
            <a:ext cx="3023999" cy="2268000"/>
          </a:xfrm>
          <a:prstGeom prst="rect">
            <a:avLst/>
          </a:prstGeom>
          <a:ln>
            <a:solidFill>
              <a:srgbClr val="FFFF00"/>
            </a:solidFill>
          </a:ln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119155" y="1436914"/>
            <a:ext cx="3026228" cy="575636"/>
          </a:xfrm>
          <a:prstGeom prst="rect">
            <a:avLst/>
          </a:prstGeom>
          <a:solidFill>
            <a:srgbClr val="FFFF00"/>
          </a:solidFill>
        </p:spPr>
        <p:txBody>
          <a:bodyPr vert="horz" lIns="0" tIns="45720" rIns="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Včelařské rukavice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7" name="Obrázek 6" descr="DSCN3036.JP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7848651" y="2735074"/>
            <a:ext cx="3024000" cy="2268000"/>
          </a:xfrm>
          <a:prstGeom prst="rect">
            <a:avLst/>
          </a:prstGeom>
          <a:ln>
            <a:solidFill>
              <a:srgbClr val="FFFF00"/>
            </a:solidFill>
          </a:ln>
        </p:spPr>
      </p:pic>
      <p:pic>
        <p:nvPicPr>
          <p:cNvPr id="8" name="Obrázek 7" descr="DSCN3037.JP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4254139" y="2756263"/>
            <a:ext cx="3024000" cy="2268000"/>
          </a:xfrm>
          <a:prstGeom prst="rect">
            <a:avLst/>
          </a:prstGeom>
          <a:ln>
            <a:solidFill>
              <a:srgbClr val="FFFF00"/>
            </a:solidFill>
          </a:ln>
        </p:spPr>
      </p:pic>
      <p:pic>
        <p:nvPicPr>
          <p:cNvPr id="9" name="Obrázek 8" descr="DSCN3038.JPG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648790" y="2743199"/>
            <a:ext cx="3024000" cy="2268000"/>
          </a:xfrm>
          <a:prstGeom prst="rect">
            <a:avLst/>
          </a:prstGeom>
          <a:ln>
            <a:solidFill>
              <a:srgbClr val="FFFF00"/>
            </a:solidFill>
          </a:ln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075611" y="1436912"/>
            <a:ext cx="3069773" cy="569623"/>
          </a:xfrm>
          <a:solidFill>
            <a:srgbClr val="FFFF00"/>
          </a:solidFill>
        </p:spPr>
        <p:txBody>
          <a:bodyPr>
            <a:normAutofit/>
          </a:bodyPr>
          <a:lstStyle/>
          <a:p>
            <a:pPr algn="ctr"/>
            <a:r>
              <a:rPr lang="cs-CZ" sz="3200" dirty="0" smtClean="0"/>
              <a:t>Včelařský klobouk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  <p:pic>
        <p:nvPicPr>
          <p:cNvPr id="7" name="Obrázek 6" descr="DSCN3036.JP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4097383" y="2704012"/>
            <a:ext cx="3024000" cy="2268000"/>
          </a:xfrm>
          <a:prstGeom prst="rect">
            <a:avLst/>
          </a:prstGeom>
          <a:ln>
            <a:solidFill>
              <a:srgbClr val="FFFF00"/>
            </a:solidFill>
          </a:ln>
        </p:spPr>
      </p:pic>
      <p:pic>
        <p:nvPicPr>
          <p:cNvPr id="8" name="Obrázek 7" descr="DSCN3037.JP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7676608" y="2769326"/>
            <a:ext cx="3024000" cy="2268000"/>
          </a:xfrm>
          <a:prstGeom prst="rect">
            <a:avLst/>
          </a:prstGeom>
          <a:ln>
            <a:solidFill>
              <a:srgbClr val="FFFF00"/>
            </a:solidFill>
          </a:ln>
        </p:spPr>
      </p:pic>
      <p:pic>
        <p:nvPicPr>
          <p:cNvPr id="9" name="Obrázek 8" descr="DSCN3038.JPG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648790" y="2743199"/>
            <a:ext cx="3024000" cy="2268000"/>
          </a:xfrm>
          <a:prstGeom prst="rect">
            <a:avLst/>
          </a:prstGeom>
          <a:ln>
            <a:solidFill>
              <a:srgbClr val="FFFF00"/>
            </a:solidFill>
          </a:ln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14</a:t>
            </a:fld>
            <a:endParaRPr lang="cs-CZ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389121" y="1306285"/>
            <a:ext cx="2616926" cy="558219"/>
          </a:xfrm>
          <a:prstGeom prst="rect">
            <a:avLst/>
          </a:prstGeom>
          <a:solidFill>
            <a:srgbClr val="FFFF00"/>
          </a:solidFill>
        </p:spPr>
        <p:txBody>
          <a:bodyPr vert="horz" lIns="0" tIns="45720" rIns="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Včelařský oblek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7" name="Obrázek 6" descr="DSCN3036.JP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4097383" y="2704012"/>
            <a:ext cx="3024000" cy="2268000"/>
          </a:xfrm>
          <a:prstGeom prst="rect">
            <a:avLst/>
          </a:prstGeom>
          <a:ln>
            <a:solidFill>
              <a:srgbClr val="FFFF00"/>
            </a:solidFill>
          </a:ln>
        </p:spPr>
      </p:pic>
      <p:pic>
        <p:nvPicPr>
          <p:cNvPr id="8" name="Obrázek 7" descr="DSCN3037.JP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7676608" y="2769326"/>
            <a:ext cx="3024000" cy="2268000"/>
          </a:xfrm>
          <a:prstGeom prst="rect">
            <a:avLst/>
          </a:prstGeom>
          <a:ln>
            <a:solidFill>
              <a:srgbClr val="FFFF00"/>
            </a:solidFill>
          </a:ln>
        </p:spPr>
      </p:pic>
      <p:pic>
        <p:nvPicPr>
          <p:cNvPr id="9" name="Obrázek 8" descr="DSCN3038.JPG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648790" y="2743199"/>
            <a:ext cx="3024000" cy="2268000"/>
          </a:xfrm>
          <a:prstGeom prst="rect">
            <a:avLst/>
          </a:prstGeom>
          <a:ln>
            <a:solidFill>
              <a:srgbClr val="FFFF00"/>
            </a:solidFill>
          </a:ln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80710" y="1280159"/>
            <a:ext cx="1859280" cy="553864"/>
          </a:xfrm>
          <a:solidFill>
            <a:srgbClr val="FFFF00"/>
          </a:solidFill>
        </p:spPr>
        <p:txBody>
          <a:bodyPr vert="horz" lIns="0" tIns="45720" rIns="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/>
          <a:p>
            <a:pPr algn="ctr"/>
            <a:r>
              <a:rPr lang="cs-CZ" sz="3200" dirty="0" smtClean="0"/>
              <a:t>Smetáček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15</a:t>
            </a:fld>
            <a:endParaRPr lang="cs-CZ" dirty="0"/>
          </a:p>
        </p:txBody>
      </p:sp>
      <p:pic>
        <p:nvPicPr>
          <p:cNvPr id="7" name="Obrázek 6" descr="DSCN3044.JP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4149634" y="2651760"/>
            <a:ext cx="3024000" cy="2268000"/>
          </a:xfrm>
          <a:prstGeom prst="rect">
            <a:avLst/>
          </a:prstGeom>
          <a:ln>
            <a:solidFill>
              <a:srgbClr val="FFFF00"/>
            </a:solidFill>
          </a:ln>
        </p:spPr>
      </p:pic>
      <p:pic>
        <p:nvPicPr>
          <p:cNvPr id="8" name="Obrázek 7" descr="DSCN3033.JP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609602" y="2651760"/>
            <a:ext cx="3024000" cy="2268000"/>
          </a:xfrm>
          <a:prstGeom prst="rect">
            <a:avLst/>
          </a:prstGeom>
          <a:ln>
            <a:solidFill>
              <a:srgbClr val="FFFF00"/>
            </a:solidFill>
          </a:ln>
        </p:spPr>
      </p:pic>
      <p:pic>
        <p:nvPicPr>
          <p:cNvPr id="9" name="Obrázek 8" descr="DSCN3034.JPG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7741923" y="2625633"/>
            <a:ext cx="3023999" cy="2268000"/>
          </a:xfrm>
          <a:prstGeom prst="rect">
            <a:avLst/>
          </a:prstGeom>
          <a:ln>
            <a:solidFill>
              <a:srgbClr val="FFFF00"/>
            </a:solidFill>
          </a:ln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16</a:t>
            </a:fld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3448596" y="1371600"/>
            <a:ext cx="4454434" cy="601762"/>
          </a:xfrm>
          <a:prstGeom prst="rect">
            <a:avLst/>
          </a:prstGeom>
          <a:solidFill>
            <a:srgbClr val="FFFF00"/>
          </a:solidFill>
        </p:spPr>
        <p:txBody>
          <a:bodyPr vert="horz" lIns="0" tIns="45720" rIns="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dirty="0" err="1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Výchytka</a:t>
            </a:r>
            <a:r>
              <a:rPr lang="cs-CZ" sz="3200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na včelí královnu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7" name="Obrázek 6" descr="DSCN3044.JP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8029302" y="2612571"/>
            <a:ext cx="3024000" cy="2268000"/>
          </a:xfrm>
          <a:prstGeom prst="rect">
            <a:avLst/>
          </a:prstGeom>
          <a:ln>
            <a:solidFill>
              <a:srgbClr val="FFFF00"/>
            </a:solidFill>
          </a:ln>
        </p:spPr>
      </p:pic>
      <p:pic>
        <p:nvPicPr>
          <p:cNvPr id="8" name="Obrázek 7" descr="DSCN3033.JP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609602" y="2651760"/>
            <a:ext cx="3024000" cy="2268000"/>
          </a:xfrm>
          <a:prstGeom prst="rect">
            <a:avLst/>
          </a:prstGeom>
          <a:ln>
            <a:solidFill>
              <a:srgbClr val="FFFF00"/>
            </a:solidFill>
          </a:ln>
        </p:spPr>
      </p:pic>
      <p:pic>
        <p:nvPicPr>
          <p:cNvPr id="9" name="Obrázek 8" descr="DSCN3034.JPG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4410894" y="2599508"/>
            <a:ext cx="3023999" cy="2268000"/>
          </a:xfrm>
          <a:prstGeom prst="rect">
            <a:avLst/>
          </a:prstGeom>
          <a:ln>
            <a:solidFill>
              <a:srgbClr val="FFFF00"/>
            </a:solidFill>
          </a:ln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17</a:t>
            </a:fld>
            <a:endParaRPr lang="cs-CZ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3344092" y="1254035"/>
            <a:ext cx="4702629" cy="558219"/>
          </a:xfrm>
          <a:prstGeom prst="rect">
            <a:avLst/>
          </a:prstGeom>
          <a:solidFill>
            <a:srgbClr val="FFFF00"/>
          </a:solidFill>
        </p:spPr>
        <p:txBody>
          <a:bodyPr vert="horz" lIns="0" tIns="45720" rIns="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Fix na značení včelí královny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7" name="Obrázek 6" descr="DSCN3044.JP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8029302" y="2612571"/>
            <a:ext cx="3024000" cy="2268000"/>
          </a:xfrm>
          <a:prstGeom prst="rect">
            <a:avLst/>
          </a:prstGeom>
          <a:ln>
            <a:solidFill>
              <a:srgbClr val="FFFF00"/>
            </a:solidFill>
          </a:ln>
        </p:spPr>
      </p:pic>
      <p:pic>
        <p:nvPicPr>
          <p:cNvPr id="8" name="Obrázek 7" descr="DSCN3033.JP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609602" y="2651760"/>
            <a:ext cx="3024000" cy="2268000"/>
          </a:xfrm>
          <a:prstGeom prst="rect">
            <a:avLst/>
          </a:prstGeom>
          <a:ln>
            <a:solidFill>
              <a:srgbClr val="FFFF00"/>
            </a:solidFill>
          </a:ln>
        </p:spPr>
      </p:pic>
      <p:pic>
        <p:nvPicPr>
          <p:cNvPr id="9" name="Obrázek 8" descr="DSCN3034.JPG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4410894" y="2599508"/>
            <a:ext cx="3023999" cy="2268000"/>
          </a:xfrm>
          <a:prstGeom prst="rect">
            <a:avLst/>
          </a:prstGeom>
          <a:ln>
            <a:solidFill>
              <a:srgbClr val="FFFF00"/>
            </a:solidFill>
          </a:ln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18</a:t>
            </a:fld>
            <a:endParaRPr lang="cs-CZ" dirty="0"/>
          </a:p>
        </p:txBody>
      </p:sp>
      <p:pic>
        <p:nvPicPr>
          <p:cNvPr id="7" name="Obrázek 6" descr="DSCN3039.JP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>
          <a:xfrm>
            <a:off x="0" y="1894114"/>
            <a:ext cx="2860766" cy="2268000"/>
          </a:xfrm>
          <a:prstGeom prst="rect">
            <a:avLst/>
          </a:prstGeom>
          <a:ln>
            <a:solidFill>
              <a:srgbClr val="FFFF00"/>
            </a:solidFill>
          </a:ln>
        </p:spPr>
      </p:pic>
      <p:pic>
        <p:nvPicPr>
          <p:cNvPr id="8" name="Obrázek 7" descr="DSCN3031.JP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>
          <a:xfrm>
            <a:off x="2899954" y="1907174"/>
            <a:ext cx="2704012" cy="2268000"/>
          </a:xfrm>
          <a:prstGeom prst="rect">
            <a:avLst/>
          </a:prstGeom>
          <a:ln>
            <a:solidFill>
              <a:srgbClr val="FFFF00"/>
            </a:solidFill>
          </a:ln>
        </p:spPr>
      </p:pic>
      <p:pic>
        <p:nvPicPr>
          <p:cNvPr id="9" name="Obrázek 8" descr="DSCN3042.JPG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5677991" y="1920242"/>
            <a:ext cx="3024000" cy="2268000"/>
          </a:xfrm>
          <a:prstGeom prst="rect">
            <a:avLst/>
          </a:prstGeom>
          <a:ln>
            <a:solidFill>
              <a:srgbClr val="FFFF00"/>
            </a:solidFill>
          </a:ln>
        </p:spPr>
      </p:pic>
      <p:pic>
        <p:nvPicPr>
          <p:cNvPr id="10" name="Obrázek 9" descr="DSCN3045.JPG"/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8815303" y="1912115"/>
            <a:ext cx="3024000" cy="2268000"/>
          </a:xfrm>
          <a:prstGeom prst="rect">
            <a:avLst/>
          </a:prstGeom>
          <a:ln>
            <a:solidFill>
              <a:srgbClr val="FFFF00"/>
            </a:solidFill>
          </a:ln>
        </p:spPr>
      </p:pic>
      <p:sp>
        <p:nvSpPr>
          <p:cNvPr id="12" name="Nadpis 1"/>
          <p:cNvSpPr txBox="1">
            <a:spLocks/>
          </p:cNvSpPr>
          <p:nvPr/>
        </p:nvSpPr>
        <p:spPr>
          <a:xfrm>
            <a:off x="3500844" y="1031966"/>
            <a:ext cx="5146767" cy="636596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txBody>
          <a:bodyPr vert="horz" lIns="0" tIns="45720" r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Vidlička na odvíčkování pláství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0" dur="2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19</a:t>
            </a:fld>
            <a:endParaRPr lang="cs-CZ" dirty="0"/>
          </a:p>
        </p:txBody>
      </p:sp>
      <p:pic>
        <p:nvPicPr>
          <p:cNvPr id="7" name="Obrázek 6" descr="DSCN3039.JP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>
          <a:xfrm>
            <a:off x="0" y="1894114"/>
            <a:ext cx="2860766" cy="2268000"/>
          </a:xfrm>
          <a:prstGeom prst="rect">
            <a:avLst/>
          </a:prstGeom>
          <a:ln>
            <a:solidFill>
              <a:srgbClr val="FFFF00"/>
            </a:solidFill>
          </a:ln>
        </p:spPr>
      </p:pic>
      <p:pic>
        <p:nvPicPr>
          <p:cNvPr id="8" name="Obrázek 7" descr="DSCN3031.JP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>
          <a:xfrm>
            <a:off x="2899954" y="1907174"/>
            <a:ext cx="2704012" cy="2268000"/>
          </a:xfrm>
          <a:prstGeom prst="rect">
            <a:avLst/>
          </a:prstGeom>
          <a:ln>
            <a:solidFill>
              <a:srgbClr val="FFFF00"/>
            </a:solidFill>
          </a:ln>
        </p:spPr>
      </p:pic>
      <p:pic>
        <p:nvPicPr>
          <p:cNvPr id="9" name="Obrázek 8" descr="DSCN3042.JPG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5677991" y="1920242"/>
            <a:ext cx="3024000" cy="2268000"/>
          </a:xfrm>
          <a:prstGeom prst="rect">
            <a:avLst/>
          </a:prstGeom>
          <a:ln>
            <a:solidFill>
              <a:srgbClr val="FFFF00"/>
            </a:solidFill>
          </a:ln>
        </p:spPr>
      </p:pic>
      <p:pic>
        <p:nvPicPr>
          <p:cNvPr id="10" name="Obrázek 9" descr="DSCN3045.JPG"/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8815303" y="1912115"/>
            <a:ext cx="3024000" cy="2268000"/>
          </a:xfrm>
          <a:prstGeom prst="rect">
            <a:avLst/>
          </a:prstGeom>
          <a:ln>
            <a:solidFill>
              <a:srgbClr val="FFFF00"/>
            </a:solidFill>
          </a:ln>
        </p:spPr>
      </p:pic>
      <p:sp>
        <p:nvSpPr>
          <p:cNvPr id="11" name="Nadpis 1"/>
          <p:cNvSpPr txBox="1">
            <a:spLocks/>
          </p:cNvSpPr>
          <p:nvPr/>
        </p:nvSpPr>
        <p:spPr>
          <a:xfrm>
            <a:off x="3500846" y="927462"/>
            <a:ext cx="4741816" cy="536447"/>
          </a:xfrm>
          <a:prstGeom prst="rect">
            <a:avLst/>
          </a:prstGeom>
          <a:solidFill>
            <a:srgbClr val="FFFF00"/>
          </a:solidFill>
        </p:spPr>
        <p:txBody>
          <a:bodyPr vert="horz" lIns="0" tIns="45720" rIns="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/>
          <a:p>
            <a:pPr marL="0" marR="0" lvl="0" indent="0" algn="ctr" defTabSz="914400" fontAlgn="auto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200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Medomet na vytáčení medu</a:t>
            </a:r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0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07279" y="1071155"/>
            <a:ext cx="1676402" cy="540801"/>
          </a:xfrm>
          <a:solidFill>
            <a:srgbClr val="FFFF00"/>
          </a:solidFill>
        </p:spPr>
        <p:txBody>
          <a:bodyPr>
            <a:normAutofit/>
          </a:bodyPr>
          <a:lstStyle/>
          <a:p>
            <a:pPr algn="ctr"/>
            <a:r>
              <a:rPr lang="cs-CZ" sz="3200" dirty="0" smtClean="0"/>
              <a:t>Rozpěrák</a:t>
            </a:r>
            <a:endParaRPr lang="cs-CZ" sz="32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20</a:t>
            </a:fld>
            <a:endParaRPr lang="cs-CZ" dirty="0"/>
          </a:p>
        </p:txBody>
      </p:sp>
      <p:pic>
        <p:nvPicPr>
          <p:cNvPr id="7" name="Obrázek 6" descr="DSCN3039.JP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>
          <a:xfrm>
            <a:off x="6008914" y="1959428"/>
            <a:ext cx="2860766" cy="2268000"/>
          </a:xfrm>
          <a:prstGeom prst="rect">
            <a:avLst/>
          </a:prstGeom>
          <a:ln>
            <a:solidFill>
              <a:srgbClr val="FFFF00"/>
            </a:solidFill>
          </a:ln>
        </p:spPr>
      </p:pic>
      <p:pic>
        <p:nvPicPr>
          <p:cNvPr id="8" name="Obrázek 7" descr="DSCN3031.JP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>
          <a:xfrm>
            <a:off x="3148149" y="1959425"/>
            <a:ext cx="2704012" cy="2268000"/>
          </a:xfrm>
          <a:prstGeom prst="rect">
            <a:avLst/>
          </a:prstGeom>
          <a:ln>
            <a:solidFill>
              <a:srgbClr val="FFFF00"/>
            </a:solidFill>
          </a:ln>
        </p:spPr>
      </p:pic>
      <p:pic>
        <p:nvPicPr>
          <p:cNvPr id="9" name="Obrázek 8" descr="DSCN3042.JPG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8969831" y="1959431"/>
            <a:ext cx="3024000" cy="2268000"/>
          </a:xfrm>
          <a:prstGeom prst="rect">
            <a:avLst/>
          </a:prstGeom>
          <a:ln>
            <a:solidFill>
              <a:srgbClr val="FFFF00"/>
            </a:solidFill>
          </a:ln>
        </p:spPr>
      </p:pic>
      <p:pic>
        <p:nvPicPr>
          <p:cNvPr id="10" name="Obrázek 9" descr="DSCN3045.JPG"/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>
          <a:xfrm>
            <a:off x="274320" y="1977429"/>
            <a:ext cx="2749680" cy="2268000"/>
          </a:xfrm>
          <a:prstGeom prst="rect">
            <a:avLst/>
          </a:prstGeom>
          <a:ln>
            <a:solidFill>
              <a:srgbClr val="FFFF00"/>
            </a:solidFill>
          </a:ln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0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21</a:t>
            </a:fld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5368835" y="1188721"/>
            <a:ext cx="1149531" cy="501613"/>
          </a:xfrm>
          <a:prstGeom prst="rect">
            <a:avLst/>
          </a:prstGeom>
          <a:solidFill>
            <a:srgbClr val="FFFF00"/>
          </a:solidFill>
        </p:spPr>
        <p:txBody>
          <a:bodyPr vert="horz" lIns="0" tIns="45720" rIns="0" bIns="0" anchor="b">
            <a:normAutofit lnSpcReduction="10000"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Kuřák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7" name="Obrázek 6" descr="DSCN3039.JP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>
          <a:xfrm>
            <a:off x="0" y="1894114"/>
            <a:ext cx="2860766" cy="2268000"/>
          </a:xfrm>
          <a:prstGeom prst="rect">
            <a:avLst/>
          </a:prstGeom>
          <a:ln>
            <a:solidFill>
              <a:srgbClr val="FFFF00"/>
            </a:solidFill>
          </a:ln>
        </p:spPr>
      </p:pic>
      <p:pic>
        <p:nvPicPr>
          <p:cNvPr id="8" name="Obrázek 7" descr="DSCN3031.JP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>
          <a:xfrm>
            <a:off x="6008914" y="1894111"/>
            <a:ext cx="2704012" cy="2268000"/>
          </a:xfrm>
          <a:prstGeom prst="rect">
            <a:avLst/>
          </a:prstGeom>
          <a:ln>
            <a:solidFill>
              <a:srgbClr val="FFFF00"/>
            </a:solidFill>
          </a:ln>
        </p:spPr>
      </p:pic>
      <p:pic>
        <p:nvPicPr>
          <p:cNvPr id="9" name="Obrázek 8" descr="DSCN3042.JPG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2934791" y="1912114"/>
            <a:ext cx="3024000" cy="2268000"/>
          </a:xfrm>
          <a:prstGeom prst="rect">
            <a:avLst/>
          </a:prstGeom>
          <a:ln>
            <a:solidFill>
              <a:srgbClr val="FFFF00"/>
            </a:solidFill>
          </a:ln>
        </p:spPr>
      </p:pic>
      <p:pic>
        <p:nvPicPr>
          <p:cNvPr id="10" name="Obrázek 9" descr="DSCN3045.JPG"/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8815303" y="1912115"/>
            <a:ext cx="3024000" cy="2268000"/>
          </a:xfrm>
          <a:prstGeom prst="rect">
            <a:avLst/>
          </a:prstGeom>
          <a:ln>
            <a:solidFill>
              <a:srgbClr val="FFFF00"/>
            </a:solidFill>
          </a:ln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0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704088"/>
            <a:ext cx="10972800" cy="680575"/>
          </a:xfrm>
        </p:spPr>
        <p:txBody>
          <a:bodyPr>
            <a:normAutofit/>
          </a:bodyPr>
          <a:lstStyle/>
          <a:p>
            <a:r>
              <a:rPr lang="cs-CZ" sz="3200" dirty="0" smtClean="0"/>
              <a:t>Vysvětlení pojmů: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609600" y="1752600"/>
            <a:ext cx="10972800" cy="4389120"/>
          </a:xfrm>
        </p:spPr>
        <p:txBody>
          <a:bodyPr>
            <a:normAutofit/>
          </a:bodyPr>
          <a:lstStyle/>
          <a:p>
            <a:r>
              <a:rPr lang="cs-CZ" sz="1400" u="sng" dirty="0" smtClean="0"/>
              <a:t>Včelí královna</a:t>
            </a:r>
            <a:r>
              <a:rPr lang="cs-CZ" sz="1400" dirty="0" smtClean="0"/>
              <a:t> – jediná samička ve včelstvu, která klade celý život vajíčka</a:t>
            </a:r>
          </a:p>
          <a:p>
            <a:r>
              <a:rPr lang="cs-CZ" sz="1400" u="sng" dirty="0" smtClean="0"/>
              <a:t>Včelí </a:t>
            </a:r>
            <a:r>
              <a:rPr lang="cs-CZ" sz="1400" u="sng" dirty="0" err="1" smtClean="0"/>
              <a:t>červíci</a:t>
            </a:r>
            <a:r>
              <a:rPr lang="cs-CZ" sz="1400" u="sng" dirty="0" smtClean="0"/>
              <a:t> – miminka </a:t>
            </a:r>
            <a:r>
              <a:rPr lang="cs-CZ" sz="1400" dirty="0" smtClean="0"/>
              <a:t>- </a:t>
            </a:r>
            <a:r>
              <a:rPr lang="cs-CZ" sz="1400" dirty="0" err="1" smtClean="0"/>
              <a:t>červíci</a:t>
            </a:r>
            <a:r>
              <a:rPr lang="cs-CZ" sz="1400" dirty="0" smtClean="0"/>
              <a:t> se líhnou z vajíčka,včely je krmí, potom udělají víčko, pod kterým  </a:t>
            </a:r>
            <a:r>
              <a:rPr lang="cs-CZ" sz="1400" dirty="0" err="1" smtClean="0"/>
              <a:t>červík</a:t>
            </a:r>
            <a:r>
              <a:rPr lang="cs-CZ" sz="1400" dirty="0" smtClean="0"/>
              <a:t> dozraje ve včelu</a:t>
            </a:r>
          </a:p>
          <a:p>
            <a:r>
              <a:rPr lang="cs-CZ" sz="1400" u="sng" dirty="0" smtClean="0"/>
              <a:t>Nektar v plástvi – med </a:t>
            </a:r>
            <a:r>
              <a:rPr lang="cs-CZ" sz="1400" dirty="0" smtClean="0"/>
              <a:t>– nektar z květů včely ukládají do pláství, kde dozrává v med</a:t>
            </a:r>
          </a:p>
          <a:p>
            <a:r>
              <a:rPr lang="cs-CZ" sz="1400" u="sng" dirty="0" smtClean="0"/>
              <a:t>Panenský vosk </a:t>
            </a:r>
            <a:r>
              <a:rPr lang="cs-CZ" sz="1400" dirty="0" smtClean="0"/>
              <a:t>– z voskových šupinek, které se tvoří včelám v zadečku, </a:t>
            </a:r>
            <a:r>
              <a:rPr lang="cs-CZ" sz="1400" dirty="0" err="1" smtClean="0"/>
              <a:t>yytvářejí</a:t>
            </a:r>
            <a:r>
              <a:rPr lang="cs-CZ" sz="1400" dirty="0" smtClean="0"/>
              <a:t> plástve, které jsou bílé barvy</a:t>
            </a:r>
          </a:p>
          <a:p>
            <a:r>
              <a:rPr lang="cs-CZ" sz="1400" u="sng" dirty="0" smtClean="0"/>
              <a:t>Med ve sklenici </a:t>
            </a:r>
            <a:r>
              <a:rPr lang="cs-CZ" sz="1400" dirty="0" smtClean="0"/>
              <a:t>– po vytočení včelař stočí med do sklenic</a:t>
            </a:r>
          </a:p>
          <a:p>
            <a:r>
              <a:rPr lang="cs-CZ" sz="1400" u="sng" dirty="0" smtClean="0"/>
              <a:t>Včela s pylovým </a:t>
            </a:r>
            <a:r>
              <a:rPr lang="cs-CZ" sz="1400" u="sng" dirty="0" err="1" smtClean="0"/>
              <a:t>rouskem</a:t>
            </a:r>
            <a:r>
              <a:rPr lang="cs-CZ" sz="1400" u="sng" dirty="0" smtClean="0"/>
              <a:t> </a:t>
            </a:r>
            <a:r>
              <a:rPr lang="cs-CZ" sz="1400" dirty="0" smtClean="0"/>
              <a:t>– včela sbírá pyl z květů a ukládá si ho na zadní nožičky – vytváří pylové </a:t>
            </a:r>
            <a:r>
              <a:rPr lang="cs-CZ" sz="1400" dirty="0" err="1" smtClean="0"/>
              <a:t>rousky</a:t>
            </a:r>
            <a:r>
              <a:rPr lang="cs-CZ" sz="1400" dirty="0" smtClean="0"/>
              <a:t>. Potom ho uloží  plástvi v úlu</a:t>
            </a:r>
          </a:p>
          <a:p>
            <a:r>
              <a:rPr lang="cs-CZ" sz="1400" u="sng" dirty="0" smtClean="0"/>
              <a:t>Včelín</a:t>
            </a:r>
            <a:r>
              <a:rPr lang="cs-CZ" sz="1400" dirty="0" smtClean="0"/>
              <a:t> – domeček pro včely, kde jsou umístěny jednotlivé úly</a:t>
            </a:r>
          </a:p>
          <a:p>
            <a:r>
              <a:rPr lang="cs-CZ" sz="1400" u="sng" dirty="0" smtClean="0"/>
              <a:t>Včely cucají cukr </a:t>
            </a:r>
            <a:r>
              <a:rPr lang="cs-CZ" sz="1400" dirty="0" smtClean="0"/>
              <a:t>– pokud včely najdou zdroj potravy, může to být i kapka cukru, nejen nektar z květů, velmi rychle ho najdou a odnášejí do úlu</a:t>
            </a:r>
          </a:p>
          <a:p>
            <a:r>
              <a:rPr lang="cs-CZ" sz="1400" u="sng" dirty="0" smtClean="0"/>
              <a:t>Plástev vytvořená včelami – souš </a:t>
            </a:r>
            <a:r>
              <a:rPr lang="cs-CZ" sz="1400" dirty="0" smtClean="0"/>
              <a:t>– včely si samy z vosku, který se jim tvoří v zadečku, vytvoří plástev, které se říká souš. Do ní pak ukládají nektar z květů, vosk, nebo do nich klade včelí královna vajíčka</a:t>
            </a:r>
          </a:p>
          <a:p>
            <a:r>
              <a:rPr lang="cs-CZ" sz="1400" u="sng" dirty="0" smtClean="0"/>
              <a:t>Včelařské rukavice </a:t>
            </a:r>
            <a:r>
              <a:rPr lang="cs-CZ" sz="1400" dirty="0" smtClean="0"/>
              <a:t>– </a:t>
            </a:r>
            <a:r>
              <a:rPr lang="cs-CZ" sz="1400" dirty="0" err="1" smtClean="0"/>
              <a:t>rukavice</a:t>
            </a:r>
            <a:r>
              <a:rPr lang="cs-CZ" sz="1400" dirty="0" smtClean="0"/>
              <a:t>, které používá včelař při své práci a které ho chrání před včelím žihadlem</a:t>
            </a:r>
          </a:p>
          <a:p>
            <a:r>
              <a:rPr lang="cs-CZ" sz="1400" u="sng" dirty="0" smtClean="0"/>
              <a:t>Včelařský klobouk </a:t>
            </a:r>
            <a:r>
              <a:rPr lang="cs-CZ" sz="1400" dirty="0" smtClean="0"/>
              <a:t>– </a:t>
            </a:r>
            <a:r>
              <a:rPr lang="cs-CZ" sz="1400" dirty="0" err="1" smtClean="0"/>
              <a:t>klobouk</a:t>
            </a:r>
            <a:r>
              <a:rPr lang="cs-CZ" sz="1400" dirty="0" smtClean="0"/>
              <a:t> si včelař nasazuje na hlavu, také ho chrání před včelím žihadlem</a:t>
            </a:r>
          </a:p>
          <a:p>
            <a:r>
              <a:rPr lang="cs-CZ" sz="1400" u="sng" dirty="0" smtClean="0"/>
              <a:t>Včelařský oblek </a:t>
            </a:r>
            <a:r>
              <a:rPr lang="cs-CZ" sz="1400" dirty="0" smtClean="0"/>
              <a:t>– někteří včelaři používají celý včelařský oblek</a:t>
            </a:r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22</a:t>
            </a:fld>
            <a:endParaRPr lang="cs-CZ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Vysvětlení pojmů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u="sng" dirty="0" smtClean="0"/>
              <a:t>Rozpěrák</a:t>
            </a:r>
            <a:r>
              <a:rPr lang="cs-CZ" sz="1400" dirty="0" smtClean="0"/>
              <a:t> – používá včelař při vytahování rámků z úlu</a:t>
            </a:r>
          </a:p>
          <a:p>
            <a:r>
              <a:rPr lang="cs-CZ" sz="1400" u="sng" dirty="0" smtClean="0"/>
              <a:t>Smetáček </a:t>
            </a:r>
            <a:r>
              <a:rPr lang="cs-CZ" sz="1400" dirty="0" smtClean="0"/>
              <a:t>– používá včelař na smetání včel z rámků</a:t>
            </a:r>
          </a:p>
          <a:p>
            <a:r>
              <a:rPr lang="cs-CZ" sz="1400" u="sng" dirty="0" smtClean="0"/>
              <a:t>Fix na značení </a:t>
            </a:r>
            <a:r>
              <a:rPr lang="cs-CZ" sz="1400" u="sng" dirty="0" smtClean="0"/>
              <a:t>včelích </a:t>
            </a:r>
            <a:r>
              <a:rPr lang="cs-CZ" sz="1400" u="sng" dirty="0" smtClean="0"/>
              <a:t>královen </a:t>
            </a:r>
            <a:r>
              <a:rPr lang="cs-CZ" sz="1400" dirty="0" smtClean="0"/>
              <a:t>– včelí královny se označují barevně na hrudníku podle roku vylíhnutí. Barvy bílá, žlutá, červená, zelená a modrá se stále opakují</a:t>
            </a:r>
          </a:p>
          <a:p>
            <a:r>
              <a:rPr lang="cs-CZ" sz="1400" u="sng" dirty="0" err="1" smtClean="0"/>
              <a:t>Výchytka</a:t>
            </a:r>
            <a:r>
              <a:rPr lang="cs-CZ" sz="1400" u="sng" dirty="0" smtClean="0"/>
              <a:t> na včelí k</a:t>
            </a:r>
            <a:r>
              <a:rPr lang="cs-CZ" sz="1400" dirty="0" smtClean="0"/>
              <a:t>rálovnu – do této </a:t>
            </a:r>
            <a:r>
              <a:rPr lang="cs-CZ" sz="1400" dirty="0" err="1" smtClean="0"/>
              <a:t>výchytky</a:t>
            </a:r>
            <a:r>
              <a:rPr lang="cs-CZ" sz="1400" dirty="0" smtClean="0"/>
              <a:t> se včelí královna chytne z úlu a označí se barvou na hrudníku</a:t>
            </a:r>
          </a:p>
          <a:p>
            <a:r>
              <a:rPr lang="cs-CZ" sz="1400" u="sng" dirty="0" smtClean="0"/>
              <a:t>Vidlička na odvíčkování pláství </a:t>
            </a:r>
            <a:r>
              <a:rPr lang="cs-CZ" sz="1400" dirty="0" smtClean="0"/>
              <a:t>– před medobraním se touto vidličkou odstraní víčka na plástvi – odkryje se zralý med, aby mohl vytéct</a:t>
            </a:r>
          </a:p>
          <a:p>
            <a:r>
              <a:rPr lang="cs-CZ" sz="1400" u="sng" dirty="0" smtClean="0"/>
              <a:t>Medomet</a:t>
            </a:r>
            <a:r>
              <a:rPr lang="cs-CZ" sz="1400" dirty="0" smtClean="0"/>
              <a:t> – po vložení odvíčkovaných pláství s medem se medomet roztočí a med vyteče odstředivou silou z pláství ven</a:t>
            </a:r>
          </a:p>
          <a:p>
            <a:r>
              <a:rPr lang="cs-CZ" sz="1400" u="sng" dirty="0" smtClean="0"/>
              <a:t>Kuřák</a:t>
            </a:r>
            <a:r>
              <a:rPr lang="cs-CZ" sz="1400" dirty="0" smtClean="0"/>
              <a:t> – v kuřáku se vytváří dým, který zažene včely do úlu a neobtěžuje včelaře</a:t>
            </a:r>
          </a:p>
          <a:p>
            <a:endParaRPr lang="cs-CZ" sz="1400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23</a:t>
            </a:fld>
            <a:endParaRPr lang="cs-CZ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8200" y="657097"/>
            <a:ext cx="10515600" cy="1033593"/>
          </a:xfrm>
        </p:spPr>
        <p:txBody>
          <a:bodyPr>
            <a:normAutofit/>
          </a:bodyPr>
          <a:lstStyle/>
          <a:p>
            <a:r>
              <a:rPr lang="cs-CZ" b="1" dirty="0"/>
              <a:t>Prvky </a:t>
            </a:r>
            <a:r>
              <a:rPr lang="cs-CZ" b="1" dirty="0" smtClean="0"/>
              <a:t>polytechnické </a:t>
            </a:r>
            <a:r>
              <a:rPr lang="cs-CZ" b="1" dirty="0"/>
              <a:t>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1690690"/>
            <a:ext cx="10515600" cy="3362195"/>
          </a:xfrm>
        </p:spPr>
        <p:txBody>
          <a:bodyPr>
            <a:normAutofit/>
          </a:bodyPr>
          <a:lstStyle/>
          <a:p>
            <a:pPr marL="45720" indent="0"/>
            <a:r>
              <a:rPr lang="cs-CZ" dirty="0" smtClean="0"/>
              <a:t>  Vzdělávací oblast: Dítě a svět</a:t>
            </a:r>
          </a:p>
          <a:p>
            <a:pPr marL="45720" indent="0"/>
            <a:r>
              <a:rPr lang="cs-CZ" dirty="0" smtClean="0"/>
              <a:t>  Integrovaný blok: Příroda kolem nás</a:t>
            </a:r>
          </a:p>
          <a:p>
            <a:pPr marL="45720" indent="0"/>
            <a:r>
              <a:rPr lang="cs-CZ" dirty="0" smtClean="0"/>
              <a:t>  Téma: U včelaře</a:t>
            </a:r>
          </a:p>
          <a:p>
            <a:pPr marL="45720" indent="0"/>
            <a:r>
              <a:rPr lang="cs-CZ" dirty="0" smtClean="0"/>
              <a:t>  Konkretizované výstupy: určit, co je na obrázku – naučit se     pojmenovat obrázky</a:t>
            </a:r>
          </a:p>
          <a:p>
            <a:pPr marL="45720" indent="0"/>
            <a:endParaRPr lang="cs-CZ" dirty="0" smtClean="0"/>
          </a:p>
          <a:p>
            <a:pPr marL="45720" indent="0"/>
            <a:endParaRPr lang="cs-CZ" dirty="0"/>
          </a:p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24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METODICKÝ POSTUP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09600" y="1935480"/>
            <a:ext cx="10972800" cy="1852749"/>
          </a:xfrm>
        </p:spPr>
        <p:txBody>
          <a:bodyPr/>
          <a:lstStyle/>
          <a:p>
            <a:r>
              <a:rPr lang="cs-CZ" dirty="0" smtClean="0"/>
              <a:t>Obrazový materiál navazuje na exkurzi u včelaře</a:t>
            </a:r>
          </a:p>
          <a:p>
            <a:r>
              <a:rPr lang="cs-CZ" dirty="0" smtClean="0"/>
              <a:t>Vyučující přečte dětem nadpis a děti kliknutím na obrázek určují správný. Pokud není určení správné, obrázek odletí. 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3618983"/>
      </p:ext>
    </p:extLst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Materiály, pomůcky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09600" y="1935480"/>
            <a:ext cx="10972800" cy="650966"/>
          </a:xfrm>
        </p:spPr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</a:t>
            </a:r>
            <a:r>
              <a:rPr lang="cs-CZ" dirty="0" smtClean="0"/>
              <a:t>PC</a:t>
            </a:r>
            <a:endParaRPr lang="cs-CZ" b="1" dirty="0"/>
          </a:p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26</a:t>
            </a:fld>
            <a:endParaRPr lang="cs-CZ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670560" y="2828980"/>
            <a:ext cx="10972800" cy="1983652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b="1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Fotografie – archiv autorky</a:t>
            </a:r>
          </a:p>
          <a:p>
            <a:pPr lvl="0">
              <a:spcBef>
                <a:spcPct val="0"/>
              </a:spcBef>
              <a:defRPr/>
            </a:pPr>
            <a:r>
              <a:rPr kumimoji="0" lang="cs-CZ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  <a:hlinkClick r:id="rId2"/>
              </a:rPr>
              <a:t>www.pixabay.com</a:t>
            </a:r>
            <a:r>
              <a:rPr kumimoji="0" lang="cs-CZ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:</a:t>
            </a:r>
          </a:p>
          <a:p>
            <a:pPr lvl="0">
              <a:spcBef>
                <a:spcPct val="0"/>
              </a:spcBef>
              <a:defRPr/>
            </a:pPr>
            <a:r>
              <a:rPr kumimoji="0" lang="cs-CZ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lang="cs-CZ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- </a:t>
            </a:r>
            <a:r>
              <a:rPr lang="cs-CZ" b="1" dirty="0">
                <a:solidFill>
                  <a:schemeClr val="tx2"/>
                </a:solidFill>
                <a:latin typeface="+mj-lt"/>
                <a:ea typeface="+mj-ea"/>
                <a:cs typeface="+mj-cs"/>
                <a:hlinkClick r:id="rId3"/>
              </a:rPr>
              <a:t>http://pixabay.com/cs/v%C4%8Dela-med-zv%C3%AD%C5%99e-hmyz-%C5%BElut%C3%A1-nektar-469560</a:t>
            </a:r>
            <a:r>
              <a:rPr lang="cs-CZ" b="1" dirty="0" smtClean="0">
                <a:solidFill>
                  <a:schemeClr val="tx2"/>
                </a:solidFill>
                <a:latin typeface="+mj-lt"/>
                <a:ea typeface="+mj-ea"/>
                <a:cs typeface="+mj-cs"/>
                <a:hlinkClick r:id="rId3"/>
              </a:rPr>
              <a:t>/</a:t>
            </a:r>
            <a:endParaRPr lang="cs-CZ" b="1" dirty="0" smtClean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  <a:p>
            <a:pPr lvl="0">
              <a:spcBef>
                <a:spcPct val="0"/>
              </a:spcBef>
              <a:defRPr/>
            </a:pPr>
            <a:r>
              <a:rPr lang="cs-CZ" dirty="0">
                <a:solidFill>
                  <a:schemeClr val="tx2"/>
                </a:solidFill>
                <a:latin typeface="+mj-lt"/>
                <a:ea typeface="+mj-ea"/>
                <a:cs typeface="+mj-cs"/>
                <a:hlinkClick r:id="rId4"/>
              </a:rPr>
              <a:t>http://pixabay.com/cs/v%C4%8Dela%C5%99-podregistr-kontrola-682943</a:t>
            </a:r>
            <a:r>
              <a:rPr lang="cs-CZ" dirty="0" smtClean="0">
                <a:solidFill>
                  <a:schemeClr val="tx2"/>
                </a:solidFill>
                <a:latin typeface="+mj-lt"/>
                <a:ea typeface="+mj-ea"/>
                <a:cs typeface="+mj-cs"/>
                <a:hlinkClick r:id="rId4"/>
              </a:rPr>
              <a:t>/</a:t>
            </a:r>
            <a:endParaRPr lang="cs-CZ" dirty="0" smtClean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  <a:p>
            <a:pPr lvl="0">
              <a:spcBef>
                <a:spcPct val="0"/>
              </a:spcBef>
              <a:defRPr/>
            </a:pPr>
            <a:endParaRPr kumimoji="0" lang="cs-CZ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27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2" y="1118397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Směrovat 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návyků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12" name="Nadpis 1"/>
          <p:cNvSpPr txBox="1">
            <a:spLocks/>
          </p:cNvSpPr>
          <p:nvPr/>
        </p:nvSpPr>
        <p:spPr>
          <a:xfrm>
            <a:off x="701040" y="479861"/>
            <a:ext cx="9509760" cy="1088136"/>
          </a:xfrm>
          <a:prstGeom prst="rect">
            <a:avLst/>
          </a:prstGeom>
        </p:spPr>
        <p:txBody>
          <a:bodyPr>
            <a:normAutofit fontScale="450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lang="cs-CZ" sz="6700" b="1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Cíle polytechnické výchovy</a:t>
            </a:r>
            <a:br>
              <a:rPr lang="cs-CZ" sz="6700" b="1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endParaRPr lang="cs-CZ" sz="6700" b="1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0</TotalTime>
  <Words>607</Words>
  <Application>Microsoft Office PowerPoint</Application>
  <PresentationFormat>Vlastní</PresentationFormat>
  <Paragraphs>98</Paragraphs>
  <Slides>27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28" baseType="lpstr">
      <vt:lpstr>Tok</vt:lpstr>
      <vt:lpstr>      Na návštěvě u včelaře</vt:lpstr>
      <vt:lpstr>Snímek 2</vt:lpstr>
      <vt:lpstr>Snímek 3</vt:lpstr>
      <vt:lpstr>Snímek 4</vt:lpstr>
      <vt:lpstr>Snímek 5</vt:lpstr>
      <vt:lpstr>Med ve sklenici</vt:lpstr>
      <vt:lpstr>Snímek 7</vt:lpstr>
      <vt:lpstr>Snímek 8</vt:lpstr>
      <vt:lpstr>Snímek 9</vt:lpstr>
      <vt:lpstr>Včely cucají cukr</vt:lpstr>
      <vt:lpstr>Snímek 11</vt:lpstr>
      <vt:lpstr>Snímek 12</vt:lpstr>
      <vt:lpstr>Včelařský klobouk</vt:lpstr>
      <vt:lpstr>Snímek 14</vt:lpstr>
      <vt:lpstr>Smetáček</vt:lpstr>
      <vt:lpstr>Snímek 16</vt:lpstr>
      <vt:lpstr>Snímek 17</vt:lpstr>
      <vt:lpstr>Snímek 18</vt:lpstr>
      <vt:lpstr>Snímek 19</vt:lpstr>
      <vt:lpstr>Rozpěrák</vt:lpstr>
      <vt:lpstr>Snímek 21</vt:lpstr>
      <vt:lpstr>Vysvětlení pojmů:</vt:lpstr>
      <vt:lpstr>Vysvětlení pojmů</vt:lpstr>
      <vt:lpstr>Prvky polytechnické výchovy</vt:lpstr>
      <vt:lpstr>METODICKÝ POSTUP</vt:lpstr>
      <vt:lpstr>Materiály, pomůcky</vt:lpstr>
      <vt:lpstr>Snímek 27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2015-05-04T13:07:14Z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