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comments/comment8.xml" ContentType="application/vnd.openxmlformats-officedocument.presentationml.comment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comments/comment5.xml" ContentType="application/vnd.openxmlformats-officedocument.presentationml.comments+xml"/>
  <Override PartName="/ppt/comments/comment6.xml" ContentType="application/vnd.openxmlformats-officedocument.presentationml.comments+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comments/comment3.xml" ContentType="application/vnd.openxmlformats-officedocument.presentationml.comments+xml"/>
  <Override PartName="/ppt/comments/comment4.xml" ContentType="application/vnd.openxmlformats-officedocument.presentationml.comment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comments/comment9.xml" ContentType="application/vnd.openxmlformats-officedocument.presentationml.comments+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comments/comment7.xml" ContentType="application/vnd.openxmlformats-officedocument.presentationml.comment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20"/>
  </p:notesMasterIdLst>
  <p:handoutMasterIdLst>
    <p:handoutMasterId r:id="rId21"/>
  </p:handoutMasterIdLst>
  <p:sldIdLst>
    <p:sldId id="272" r:id="rId3"/>
    <p:sldId id="282" r:id="rId4"/>
    <p:sldId id="285" r:id="rId5"/>
    <p:sldId id="292" r:id="rId6"/>
    <p:sldId id="291" r:id="rId7"/>
    <p:sldId id="290" r:id="rId8"/>
    <p:sldId id="289" r:id="rId9"/>
    <p:sldId id="288" r:id="rId10"/>
    <p:sldId id="287" r:id="rId11"/>
    <p:sldId id="286" r:id="rId12"/>
    <p:sldId id="275" r:id="rId13"/>
    <p:sldId id="276" r:id="rId14"/>
    <p:sldId id="277" r:id="rId15"/>
    <p:sldId id="278" r:id="rId16"/>
    <p:sldId id="279" r:id="rId17"/>
    <p:sldId id="280" r:id="rId18"/>
    <p:sldId id="28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FFF"/>
    <a:srgbClr val="FEF8E4"/>
    <a:srgbClr val="FDFEE6"/>
    <a:srgbClr val="FDFEE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353" autoAdjust="0"/>
    <p:restoredTop sz="90657" autoAdjust="0"/>
  </p:normalViewPr>
  <p:slideViewPr>
    <p:cSldViewPr snapToGrid="0">
      <p:cViewPr varScale="1">
        <p:scale>
          <a:sx n="86" d="100"/>
          <a:sy n="86" d="100"/>
        </p:scale>
        <p:origin x="-84" y="-168"/>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4.5.2015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4.5.2015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Mravenec byl na procházce v lese a začalo pršet. Uviděl hříbek a schoval se pod něj.</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2</a:t>
            </a:fld>
            <a:endParaRPr lang="cs-CZ" dirty="0"/>
          </a:p>
        </p:txBody>
      </p:sp>
    </p:spTree>
    <p:extLst>
      <p:ext uri="{BB962C8B-B14F-4D97-AF65-F5344CB8AC3E}">
        <p14:creationId xmlns:p14="http://schemas.microsoft.com/office/powerpoint/2010/main" xmlns="" val="1941253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Pršelo. K hříbku přišel mokrý motýl. Domluvili se, že motýl s mravencem budou pod hříbkem </a:t>
            </a:r>
            <a:r>
              <a:rPr lang="cs-CZ" dirty="0" smtClean="0"/>
              <a:t>čekat, </a:t>
            </a:r>
            <a:r>
              <a:rPr lang="cs-CZ" dirty="0" smtClean="0"/>
              <a:t>až přestane pršet.</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3</a:t>
            </a:fld>
            <a:endParaRPr lang="cs-CZ" dirty="0"/>
          </a:p>
        </p:txBody>
      </p:sp>
    </p:spTree>
    <p:extLst>
      <p:ext uri="{BB962C8B-B14F-4D97-AF65-F5344CB8AC3E}">
        <p14:creationId xmlns:p14="http://schemas.microsoft.com/office/powerpoint/2010/main" xmlns="" val="1879501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Myška běží okolo a prosí: „Schovejte mě prosím k sobě.“ Tak se sesedli a byli pod hříbkem tři. Pršelo a </a:t>
            </a:r>
            <a:r>
              <a:rPr lang="cs-CZ" dirty="0" smtClean="0"/>
              <a:t>pršelo</a:t>
            </a:r>
            <a:r>
              <a:rPr lang="cs-CZ" dirty="0" smtClean="0"/>
              <a:t>!</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4</a:t>
            </a:fld>
            <a:endParaRPr lang="cs-CZ" dirty="0"/>
          </a:p>
        </p:txBody>
      </p:sp>
    </p:spTree>
    <p:extLst>
      <p:ext uri="{BB962C8B-B14F-4D97-AF65-F5344CB8AC3E}">
        <p14:creationId xmlns:p14="http://schemas.microsoft.com/office/powerpoint/2010/main" xmlns="" val="3183199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Malý</a:t>
            </a:r>
            <a:r>
              <a:rPr lang="cs-CZ" baseline="0" dirty="0" smtClean="0"/>
              <a:t> zmoklý vrabec naříká: „Jsem mokrý, pusťte mě k vám.“ Přitulil se a byli tam čtyři.</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5</a:t>
            </a:fld>
            <a:endParaRPr lang="cs-CZ" dirty="0"/>
          </a:p>
        </p:txBody>
      </p:sp>
    </p:spTree>
    <p:extLst>
      <p:ext uri="{BB962C8B-B14F-4D97-AF65-F5344CB8AC3E}">
        <p14:creationId xmlns:p14="http://schemas.microsoft.com/office/powerpoint/2010/main" xmlns="" val="3998800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„Pomoc!</a:t>
            </a:r>
            <a:r>
              <a:rPr lang="cs-CZ" baseline="0" dirty="0" smtClean="0"/>
              <a:t> Pomoc! Pomoc! Honí mě liška. Schovejte </a:t>
            </a:r>
            <a:r>
              <a:rPr lang="cs-CZ" baseline="0" dirty="0" smtClean="0"/>
              <a:t>mě, </a:t>
            </a:r>
            <a:r>
              <a:rPr lang="cs-CZ" baseline="0" dirty="0" smtClean="0"/>
              <a:t>prosím</a:t>
            </a:r>
            <a:r>
              <a:rPr lang="cs-CZ" baseline="0" dirty="0" smtClean="0"/>
              <a:t>.“ </a:t>
            </a:r>
            <a:r>
              <a:rPr lang="cs-CZ" baseline="0" dirty="0" smtClean="0"/>
              <a:t>Udýchaný zajíc sotva popadá dech. Přimáčkli se k sobě ještě trochu víc a udělali místečko i pro zajíce.</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6</a:t>
            </a:fld>
            <a:endParaRPr lang="cs-CZ" dirty="0"/>
          </a:p>
        </p:txBody>
      </p:sp>
    </p:spTree>
    <p:extLst>
      <p:ext uri="{BB962C8B-B14F-4D97-AF65-F5344CB8AC3E}">
        <p14:creationId xmlns:p14="http://schemas.microsoft.com/office/powerpoint/2010/main" xmlns="" val="883156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Když přiběhla liška, hned se ptala:</a:t>
            </a:r>
            <a:r>
              <a:rPr lang="cs-CZ" baseline="0" dirty="0" smtClean="0"/>
              <a:t> „Neběžel tady zajíc</a:t>
            </a:r>
            <a:r>
              <a:rPr lang="cs-CZ" baseline="0" dirty="0" smtClean="0"/>
              <a:t>?“ „Neběžel!“ </a:t>
            </a:r>
            <a:r>
              <a:rPr lang="cs-CZ" baseline="0" dirty="0" smtClean="0"/>
              <a:t>Odpověděla zvířátka schovaná pod hříbkem. Liška došla až k </a:t>
            </a:r>
            <a:r>
              <a:rPr lang="cs-CZ" baseline="0" dirty="0" err="1" smtClean="0"/>
              <a:t>k</a:t>
            </a:r>
            <a:r>
              <a:rPr lang="cs-CZ" baseline="0" dirty="0" smtClean="0"/>
              <a:t> </a:t>
            </a:r>
            <a:r>
              <a:rPr lang="cs-CZ" baseline="0" dirty="0" smtClean="0"/>
              <a:t>hříbku </a:t>
            </a:r>
            <a:r>
              <a:rPr lang="cs-CZ" baseline="0" dirty="0" smtClean="0"/>
              <a:t>a čichala, ale po chvíli mávla ocasem a šla pryč.</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7</a:t>
            </a:fld>
            <a:endParaRPr lang="cs-CZ" dirty="0"/>
          </a:p>
        </p:txBody>
      </p:sp>
    </p:spTree>
    <p:extLst>
      <p:ext uri="{BB962C8B-B14F-4D97-AF65-F5344CB8AC3E}">
        <p14:creationId xmlns:p14="http://schemas.microsoft.com/office/powerpoint/2010/main" xmlns="" val="451362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V </a:t>
            </a:r>
            <a:r>
              <a:rPr lang="cs-CZ" dirty="0" smtClean="0"/>
              <a:t>tu</a:t>
            </a:r>
            <a:r>
              <a:rPr lang="cs-CZ" baseline="0" dirty="0" smtClean="0"/>
              <a:t> </a:t>
            </a:r>
            <a:r>
              <a:rPr lang="cs-CZ" baseline="0" dirty="0" smtClean="0"/>
              <a:t>chvíli přestalo pršet, ukázalo se sluníčko a všichni se radovali a vylezli z pod hříbku.</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8</a:t>
            </a:fld>
            <a:endParaRPr lang="cs-CZ" dirty="0"/>
          </a:p>
        </p:txBody>
      </p:sp>
    </p:spTree>
    <p:extLst>
      <p:ext uri="{BB962C8B-B14F-4D97-AF65-F5344CB8AC3E}">
        <p14:creationId xmlns:p14="http://schemas.microsoft.com/office/powerpoint/2010/main" xmlns="" val="1702557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„To je divné. Nejdřív jsem se sám málem nevešel pod hříbek a najednou nás tady je pět</a:t>
            </a:r>
            <a:r>
              <a:rPr lang="cs-CZ" dirty="0" smtClean="0"/>
              <a:t>?</a:t>
            </a:r>
            <a:r>
              <a:rPr lang="cs-CZ" baseline="0" dirty="0" smtClean="0"/>
              <a:t>“ </a:t>
            </a:r>
            <a:r>
              <a:rPr lang="cs-CZ" baseline="0" dirty="0" smtClean="0"/>
              <a:t>Všichni se podívali na hříbek a pochopili…  Proč se nejdřív malý mravenec  sám sotva vešel pod klobouk a najednou je tam místa pro </a:t>
            </a:r>
            <a:r>
              <a:rPr lang="cs-CZ" baseline="0" dirty="0" smtClean="0"/>
              <a:t>pět? </a:t>
            </a:r>
            <a:r>
              <a:rPr lang="cs-CZ" baseline="0" dirty="0" smtClean="0"/>
              <a:t>Už to </a:t>
            </a:r>
            <a:r>
              <a:rPr lang="cs-CZ" baseline="0" dirty="0" smtClean="0"/>
              <a:t>víte?</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9</a:t>
            </a:fld>
            <a:endParaRPr lang="cs-CZ" dirty="0"/>
          </a:p>
        </p:txBody>
      </p:sp>
    </p:spTree>
    <p:extLst>
      <p:ext uri="{BB962C8B-B14F-4D97-AF65-F5344CB8AC3E}">
        <p14:creationId xmlns:p14="http://schemas.microsoft.com/office/powerpoint/2010/main" xmlns="" val="3281141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„Cha –cha – </a:t>
            </a:r>
            <a:r>
              <a:rPr lang="cs-CZ" dirty="0" err="1" smtClean="0"/>
              <a:t>cha</a:t>
            </a:r>
            <a:r>
              <a:rPr lang="cs-CZ" dirty="0" smtClean="0"/>
              <a:t>“, </a:t>
            </a:r>
            <a:r>
              <a:rPr lang="cs-CZ" dirty="0" smtClean="0"/>
              <a:t>smála se žába. „To je legrace, kvá, </a:t>
            </a:r>
            <a:r>
              <a:rPr lang="cs-CZ" dirty="0" err="1" smtClean="0"/>
              <a:t>kvá</a:t>
            </a:r>
            <a:r>
              <a:rPr lang="cs-CZ" dirty="0" smtClean="0"/>
              <a:t>,</a:t>
            </a:r>
            <a:r>
              <a:rPr lang="cs-CZ" dirty="0" err="1" smtClean="0"/>
              <a:t>kvá</a:t>
            </a:r>
            <a:r>
              <a:rPr lang="cs-CZ" dirty="0" smtClean="0"/>
              <a:t> hříbek přece</a:t>
            </a:r>
            <a:r>
              <a:rPr lang="cs-CZ" dirty="0" smtClean="0"/>
              <a:t>…“  </a:t>
            </a:r>
            <a:r>
              <a:rPr lang="cs-CZ" dirty="0" smtClean="0"/>
              <a:t>neodpověděla a odskákala.</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10</a:t>
            </a:fld>
            <a:endParaRPr lang="cs-CZ" dirty="0"/>
          </a:p>
        </p:txBody>
      </p:sp>
    </p:spTree>
    <p:extLst>
      <p:ext uri="{BB962C8B-B14F-4D97-AF65-F5344CB8AC3E}">
        <p14:creationId xmlns:p14="http://schemas.microsoft.com/office/powerpoint/2010/main" xmlns="" val="25897731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comments" Target="../comments/comment1.xml"/><Relationship Id="rId5" Type="http://schemas.openxmlformats.org/officeDocument/2006/relationships/image" Target="../media/image5.jpe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comments" Target="../comments/comment2.xml"/><Relationship Id="rId5" Type="http://schemas.openxmlformats.org/officeDocument/2006/relationships/image" Target="../media/image7.jpe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comments" Target="../comments/comment3.xml"/><Relationship Id="rId5" Type="http://schemas.openxmlformats.org/officeDocument/2006/relationships/image" Target="../media/image9.jpeg"/><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comments" Target="../comments/comment4.xml"/><Relationship Id="rId5" Type="http://schemas.openxmlformats.org/officeDocument/2006/relationships/image" Target="../media/image11.jpeg"/><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comments" Target="../comments/comment5.xml"/><Relationship Id="rId5" Type="http://schemas.openxmlformats.org/officeDocument/2006/relationships/image" Target="../media/image13.jpeg"/><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comments" Target="../comments/comment6.xml"/><Relationship Id="rId5" Type="http://schemas.microsoft.com/office/2007/relationships/hdphoto" Target="../media/hdphoto6.wdp"/><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comments" Target="../comments/comment7.xml"/><Relationship Id="rId5" Type="http://schemas.microsoft.com/office/2007/relationships/hdphoto" Target="../media/hdphoto7.wdp"/><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comments" Target="../comments/comment8.xml"/><Relationship Id="rId5" Type="http://schemas.microsoft.com/office/2007/relationships/hdphoto" Target="../media/hdphoto8.wdp"/><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comments" Target="../comments/comment9.xml"/><Relationship Id="rId3" Type="http://schemas.openxmlformats.org/officeDocument/2006/relationships/image" Target="../media/image19.png"/><Relationship Id="rId7" Type="http://schemas.openxmlformats.org/officeDocument/2006/relationships/image" Target="../media/image21.png"/><Relationship Id="rId12" Type="http://schemas.microsoft.com/office/2007/relationships/hdphoto" Target="../media/hdphoto3.wdp"/><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microsoft.com/office/2007/relationships/hdphoto" Target="../media/hdphoto1.wdp"/><Relationship Id="rId11" Type="http://schemas.openxmlformats.org/officeDocument/2006/relationships/image" Target="../media/image23.png"/><Relationship Id="rId5" Type="http://schemas.openxmlformats.org/officeDocument/2006/relationships/image" Target="../media/image20.png"/><Relationship Id="rId10" Type="http://schemas.microsoft.com/office/2007/relationships/hdphoto" Target="../media/hdphoto5.wdp"/><Relationship Id="rId4" Type="http://schemas.microsoft.com/office/2007/relationships/hdphoto" Target="../media/hdphoto8.wdp"/><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smtClean="0">
                <a:solidFill>
                  <a:srgbClr val="624D38">
                    <a:lumMod val="75000"/>
                  </a:srgbClr>
                </a:solidFill>
                <a:latin typeface="Century Gothic"/>
              </a:rPr>
              <a:t>Hříbeček - pohádka</a:t>
            </a:r>
            <a:br>
              <a:rPr lang="cs-CZ" sz="3600" dirty="0" smtClean="0">
                <a:solidFill>
                  <a:srgbClr val="624D38">
                    <a:lumMod val="75000"/>
                  </a:srgbClr>
                </a:solidFill>
                <a:latin typeface="Century Gothic"/>
              </a:rPr>
            </a:b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Jazyk a </a:t>
            </a:r>
            <a:r>
              <a:rPr lang="cs-CZ" dirty="0" err="1" smtClean="0"/>
              <a:t>ŘeČ</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 name="Obrázek 8"/>
          <p:cNvPicPr>
            <a:picLocks noChangeAspect="1"/>
          </p:cNvPicPr>
          <p:nvPr/>
        </p:nvPicPr>
        <p:blipFill>
          <a:blip r:embed="rId3" cstate="email">
            <a:extLst>
              <a:ext uri="{BEBA8EAE-BF5A-486C-A8C5-ECC9F3942E4B}">
                <a14:imgProps xmlns:a14="http://schemas.microsoft.com/office/drawing/2010/main" xmlns="">
                  <a14:imgLayer r:embed="rId4">
                    <a14:imgEffect>
                      <a14:backgroundRemoval t="4964" b="99529" l="10000" r="93824">
                        <a14:foregroundMark x1="22824" y1="62901" x2="32353" y2="68164"/>
                        <a14:foregroundMark x1="92235" y1="50706" x2="88118" y2="53145"/>
                        <a14:foregroundMark x1="88118" y1="53145" x2="88118" y2="53145"/>
                        <a14:foregroundMark x1="43176" y1="17287" x2="45294" y2="9371"/>
                        <a14:foregroundMark x1="45529" y1="9371" x2="47588" y2="8815"/>
                      </a14:backgroundRemoval>
                    </a14:imgEffect>
                  </a14:imgLayer>
                </a14:imgProps>
              </a:ext>
              <a:ext uri="{28A0092B-C50C-407E-A947-70E740481C1C}">
                <a14:useLocalDpi xmlns:a14="http://schemas.microsoft.com/office/drawing/2010/main" xmlns=""/>
              </a:ext>
            </a:extLst>
          </a:blip>
          <a:stretch>
            <a:fillRect/>
          </a:stretch>
        </p:blipFill>
        <p:spPr>
          <a:xfrm>
            <a:off x="-197620" y="-167425"/>
            <a:ext cx="4988703" cy="6858000"/>
          </a:xfrm>
          <a:prstGeom prst="rect">
            <a:avLst/>
          </a:prstGeom>
        </p:spPr>
      </p:pic>
      <p:pic>
        <p:nvPicPr>
          <p:cNvPr id="13" name="Obrázek 12"/>
          <p:cNvPicPr>
            <a:picLocks noChangeAspect="1"/>
          </p:cNvPicPr>
          <p:nvPr/>
        </p:nvPicPr>
        <p:blipFill>
          <a:blip r:embed="rId5" cstate="email">
            <a:extLst>
              <a:ext uri="{28A0092B-C50C-407E-A947-70E740481C1C}">
                <a14:useLocalDpi xmlns:a14="http://schemas.microsoft.com/office/drawing/2010/main" xmlns=""/>
              </a:ext>
            </a:extLst>
          </a:blip>
          <a:stretch>
            <a:fillRect/>
          </a:stretch>
        </p:blipFill>
        <p:spPr>
          <a:xfrm>
            <a:off x="5950425" y="0"/>
            <a:ext cx="6241576" cy="6858000"/>
          </a:xfrm>
          <a:prstGeom prst="rect">
            <a:avLst/>
          </a:prstGeom>
        </p:spPr>
      </p:pic>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Obrázek 6"/>
          <p:cNvPicPr>
            <a:picLocks noChangeAspect="1"/>
          </p:cNvPicPr>
          <p:nvPr/>
        </p:nvPicPr>
        <p:blipFill>
          <a:blip r:embed="rId3" cstate="print">
            <a:extLst>
              <a:ext uri="{BEBA8EAE-BF5A-486C-A8C5-ECC9F3942E4B}">
                <a14:imgProps xmlns:a14="http://schemas.microsoft.com/office/drawing/2010/main" xmlns="">
                  <a14:imgLayer r:embed="rId4">
                    <a14:imgEffect>
                      <a14:backgroundRemoval t="9970" b="89987" l="10000" r="98235">
                        <a14:foregroundMark x1="29294" y1="18314" x2="29294" y2="18314"/>
                        <a14:foregroundMark x1="28471" y1="56911" x2="31765" y2="61104"/>
                        <a14:foregroundMark x1="36706" y1="61874" x2="41588" y2="64484"/>
                        <a14:foregroundMark x1="33706" y1="35601" x2="33706" y2="35601"/>
                        <a14:foregroundMark x1="34471" y1="37227" x2="36706" y2="40394"/>
                      </a14:backgroundRemoval>
                    </a14:imgEffect>
                  </a14:imgLayer>
                </a14:imgProps>
              </a:ext>
              <a:ext uri="{28A0092B-C50C-407E-A947-70E740481C1C}">
                <a14:useLocalDpi xmlns:a14="http://schemas.microsoft.com/office/drawing/2010/main" xmlns="" val="0"/>
              </a:ext>
            </a:extLst>
          </a:blip>
          <a:stretch>
            <a:fillRect/>
          </a:stretch>
        </p:blipFill>
        <p:spPr>
          <a:xfrm>
            <a:off x="6740633" y="0"/>
            <a:ext cx="4988703" cy="6858000"/>
          </a:xfrm>
          <a:prstGeom prst="rect">
            <a:avLst/>
          </a:prstGeom>
        </p:spPr>
      </p:pic>
      <p:pic>
        <p:nvPicPr>
          <p:cNvPr id="10" name="Obrázek 9"/>
          <p:cNvPicPr>
            <a:picLocks noChangeAspect="1"/>
          </p:cNvPicPr>
          <p:nvPr/>
        </p:nvPicPr>
        <p:blipFill>
          <a:blip r:embed="rId5" cstate="email">
            <a:extLst>
              <a:ext uri="{28A0092B-C50C-407E-A947-70E740481C1C}">
                <a14:useLocalDpi xmlns:a14="http://schemas.microsoft.com/office/drawing/2010/main" xmlns=""/>
              </a:ext>
            </a:extLst>
          </a:blip>
          <a:stretch>
            <a:fillRect/>
          </a:stretch>
        </p:blipFill>
        <p:spPr>
          <a:xfrm>
            <a:off x="0" y="-109182"/>
            <a:ext cx="6387152" cy="6967182"/>
          </a:xfrm>
          <a:prstGeom prst="rect">
            <a:avLst/>
          </a:prstGeom>
        </p:spPr>
      </p:pic>
    </p:spTree>
    <p:extLst>
      <p:ext uri="{BB962C8B-B14F-4D97-AF65-F5344CB8AC3E}">
        <p14:creationId xmlns:p14="http://schemas.microsoft.com/office/powerpoint/2010/main" xmlns="" val="407135404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3" cstate="email">
            <a:extLst>
              <a:ext uri="{BEBA8EAE-BF5A-486C-A8C5-ECC9F3942E4B}">
                <a14:imgProps xmlns:a14="http://schemas.microsoft.com/office/drawing/2010/main" xmlns="">
                  <a14:imgLayer r:embed="rId4">
                    <a14:imgEffect>
                      <a14:backgroundRemoval t="2739" b="96620" l="17235" r="96353">
                        <a14:foregroundMark x1="50941" y1="46983" x2="59941" y2="67651"/>
                        <a14:foregroundMark x1="57471" y1="41806" x2="67059" y2="55541"/>
                        <a14:foregroundMark x1="66765" y1="54129" x2="73059" y2="58708"/>
                        <a14:foregroundMark x1="73059" y1="58708" x2="78529" y2="77022"/>
                        <a14:foregroundMark x1="80471" y1="77407" x2="80471" y2="77407"/>
                        <a14:foregroundMark x1="93882" y1="77407" x2="78294" y2="77193"/>
                        <a14:foregroundMark x1="93588" y1="78006" x2="94118" y2="80616"/>
                        <a14:foregroundMark x1="25471" y1="57125" x2="30412" y2="60676"/>
                        <a14:foregroundMark x1="63765" y1="43988" x2="76353" y2="43004"/>
                        <a14:foregroundMark x1="79118" y1="53530" x2="83471" y2="53744"/>
                        <a14:foregroundMark x1="46824" y1="50963" x2="38353" y2="59307"/>
                        <a14:foregroundMark x1="21353" y1="32221" x2="25176" y2="36200"/>
                        <a14:foregroundMark x1="24941" y1="32435" x2="24941" y2="35601"/>
                        <a14:foregroundMark x1="18647" y1="36799" x2="20294" y2="37997"/>
                        <a14:foregroundMark x1="23529" y1="45357" x2="23529" y2="45357"/>
                        <a14:foregroundMark x1="26000" y1="40009" x2="23529" y2="43389"/>
                        <a14:foregroundMark x1="20824" y1="42790" x2="20824" y2="42790"/>
                        <a14:foregroundMark x1="27118" y1="44758" x2="27118" y2="44758"/>
                        <a14:foregroundMark x1="51471" y1="46769" x2="61059" y2="49337"/>
                        <a14:backgroundMark x1="25765" y1="32820" x2="25765" y2="32820"/>
                        <a14:backgroundMark x1="23294" y1="42405" x2="23294" y2="42405"/>
                      </a14:backgroundRemoval>
                    </a14:imgEffect>
                  </a14:imgLayer>
                </a14:imgProps>
              </a:ext>
              <a:ext uri="{28A0092B-C50C-407E-A947-70E740481C1C}">
                <a14:useLocalDpi xmlns:a14="http://schemas.microsoft.com/office/drawing/2010/main" xmlns=""/>
              </a:ext>
            </a:extLst>
          </a:blip>
          <a:stretch>
            <a:fillRect/>
          </a:stretch>
        </p:blipFill>
        <p:spPr>
          <a:xfrm>
            <a:off x="-178782" y="0"/>
            <a:ext cx="4988703" cy="6858000"/>
          </a:xfrm>
          <a:prstGeom prst="rect">
            <a:avLst/>
          </a:prstGeom>
        </p:spPr>
      </p:pic>
      <p:pic>
        <p:nvPicPr>
          <p:cNvPr id="5" name="Obrázek 4"/>
          <p:cNvPicPr>
            <a:picLocks noChangeAspect="1"/>
          </p:cNvPicPr>
          <p:nvPr/>
        </p:nvPicPr>
        <p:blipFill rotWithShape="1">
          <a:blip r:embed="rId5" cstate="email">
            <a:extLst>
              <a:ext uri="{28A0092B-C50C-407E-A947-70E740481C1C}">
                <a14:useLocalDpi xmlns:a14="http://schemas.microsoft.com/office/drawing/2010/main" xmlns=""/>
              </a:ext>
            </a:extLst>
          </a:blip>
          <a:srcRect/>
          <a:stretch/>
        </p:blipFill>
        <p:spPr>
          <a:xfrm>
            <a:off x="5991367" y="0"/>
            <a:ext cx="6200633" cy="6858000"/>
          </a:xfrm>
          <a:prstGeom prst="rect">
            <a:avLst/>
          </a:prstGeom>
        </p:spPr>
      </p:pic>
    </p:spTree>
    <p:extLst>
      <p:ext uri="{BB962C8B-B14F-4D97-AF65-F5344CB8AC3E}">
        <p14:creationId xmlns:p14="http://schemas.microsoft.com/office/powerpoint/2010/main" xmlns="" val="125992871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3" cstate="email">
            <a:extLst>
              <a:ext uri="{BEBA8EAE-BF5A-486C-A8C5-ECC9F3942E4B}">
                <a14:imgProps xmlns:a14="http://schemas.microsoft.com/office/drawing/2010/main" xmlns="">
                  <a14:imgLayer r:embed="rId4">
                    <a14:imgEffect>
                      <a14:backgroundRemoval t="9970" b="89987" l="10000" r="94941">
                        <a14:foregroundMark x1="32588" y1="39196" x2="29000" y2="42405"/>
                        <a14:foregroundMark x1="66765" y1="34018" x2="79118" y2="31451"/>
                        <a14:foregroundMark x1="73353" y1="35815" x2="81000" y2="34831"/>
                        <a14:foregroundMark x1="75529" y1="48567" x2="91412" y2="47967"/>
                        <a14:foregroundMark x1="78294" y1="51733" x2="90059" y2="52118"/>
                        <a14:foregroundMark x1="78529" y1="54514" x2="91412" y2="54129"/>
                        <a14:foregroundMark x1="86471" y1="59093" x2="86471" y2="59093"/>
                        <a14:foregroundMark x1="91941" y1="59692" x2="85941" y2="59093"/>
                      </a14:backgroundRemoval>
                    </a14:imgEffect>
                  </a14:imgLayer>
                </a14:imgProps>
              </a:ext>
              <a:ext uri="{28A0092B-C50C-407E-A947-70E740481C1C}">
                <a14:useLocalDpi xmlns:a14="http://schemas.microsoft.com/office/drawing/2010/main" xmlns=""/>
              </a:ext>
            </a:extLst>
          </a:blip>
          <a:stretch>
            <a:fillRect/>
          </a:stretch>
        </p:blipFill>
        <p:spPr>
          <a:xfrm>
            <a:off x="6899030" y="0"/>
            <a:ext cx="4988703" cy="6858000"/>
          </a:xfrm>
          <a:prstGeom prst="rect">
            <a:avLst/>
          </a:prstGeom>
        </p:spPr>
      </p:pic>
      <p:pic>
        <p:nvPicPr>
          <p:cNvPr id="5" name="Obrázek 4"/>
          <p:cNvPicPr>
            <a:picLocks noChangeAspect="1"/>
          </p:cNvPicPr>
          <p:nvPr/>
        </p:nvPicPr>
        <p:blipFill>
          <a:blip r:embed="rId5" cstate="email">
            <a:extLst>
              <a:ext uri="{28A0092B-C50C-407E-A947-70E740481C1C}">
                <a14:useLocalDpi xmlns:a14="http://schemas.microsoft.com/office/drawing/2010/main" xmlns=""/>
              </a:ext>
            </a:extLst>
          </a:blip>
          <a:stretch>
            <a:fillRect/>
          </a:stretch>
        </p:blipFill>
        <p:spPr>
          <a:xfrm>
            <a:off x="0" y="0"/>
            <a:ext cx="6428096" cy="6858000"/>
          </a:xfrm>
          <a:prstGeom prst="rect">
            <a:avLst/>
          </a:prstGeom>
        </p:spPr>
      </p:pic>
    </p:spTree>
    <p:extLst>
      <p:ext uri="{BB962C8B-B14F-4D97-AF65-F5344CB8AC3E}">
        <p14:creationId xmlns:p14="http://schemas.microsoft.com/office/powerpoint/2010/main" xmlns="" val="169020474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3" cstate="email">
            <a:extLst>
              <a:ext uri="{BEBA8EAE-BF5A-486C-A8C5-ECC9F3942E4B}">
                <a14:imgProps xmlns:a14="http://schemas.microsoft.com/office/drawing/2010/main" xmlns="">
                  <a14:imgLayer r:embed="rId4">
                    <a14:imgEffect>
                      <a14:backgroundRemoval t="9927" b="99101" l="10000" r="97412">
                        <a14:foregroundMark x1="16176" y1="67480" x2="33118" y2="63885"/>
                        <a14:foregroundMark x1="76882" y1="51348" x2="76882" y2="51348"/>
                        <a14:foregroundMark x1="77176" y1="50963" x2="91941" y2="44972"/>
                        <a14:foregroundMark x1="91941" y1="42191" x2="89235" y2="44972"/>
                        <a14:foregroundMark x1="73882" y1="64869" x2="67059" y2="70047"/>
                        <a14:foregroundMark x1="77471" y1="53145" x2="88118" y2="46983"/>
                      </a14:backgroundRemoval>
                    </a14:imgEffect>
                  </a14:imgLayer>
                </a14:imgProps>
              </a:ext>
              <a:ext uri="{28A0092B-C50C-407E-A947-70E740481C1C}">
                <a14:useLocalDpi xmlns:a14="http://schemas.microsoft.com/office/drawing/2010/main" xmlns=""/>
              </a:ext>
            </a:extLst>
          </a:blip>
          <a:stretch>
            <a:fillRect/>
          </a:stretch>
        </p:blipFill>
        <p:spPr>
          <a:xfrm>
            <a:off x="-151486" y="0"/>
            <a:ext cx="4988703" cy="6858000"/>
          </a:xfrm>
          <a:prstGeom prst="rect">
            <a:avLst/>
          </a:prstGeom>
        </p:spPr>
      </p:pic>
      <p:pic>
        <p:nvPicPr>
          <p:cNvPr id="5" name="Obrázek 4"/>
          <p:cNvPicPr>
            <a:picLocks noChangeAspect="1"/>
          </p:cNvPicPr>
          <p:nvPr/>
        </p:nvPicPr>
        <p:blipFill rotWithShape="1">
          <a:blip r:embed="rId5" cstate="email">
            <a:extLst>
              <a:ext uri="{28A0092B-C50C-407E-A947-70E740481C1C}">
                <a14:useLocalDpi xmlns:a14="http://schemas.microsoft.com/office/drawing/2010/main" xmlns=""/>
              </a:ext>
            </a:extLst>
          </a:blip>
          <a:srcRect/>
          <a:stretch/>
        </p:blipFill>
        <p:spPr>
          <a:xfrm>
            <a:off x="5813946" y="0"/>
            <a:ext cx="6378054" cy="6858000"/>
          </a:xfrm>
          <a:prstGeom prst="rect">
            <a:avLst/>
          </a:prstGeom>
        </p:spPr>
      </p:pic>
    </p:spTree>
    <p:extLst>
      <p:ext uri="{BB962C8B-B14F-4D97-AF65-F5344CB8AC3E}">
        <p14:creationId xmlns:p14="http://schemas.microsoft.com/office/powerpoint/2010/main" xmlns="" val="22075448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3" cstate="email">
            <a:extLst>
              <a:ext uri="{28A0092B-C50C-407E-A947-70E740481C1C}">
                <a14:useLocalDpi xmlns:a14="http://schemas.microsoft.com/office/drawing/2010/main" xmlns=""/>
              </a:ext>
            </a:extLst>
          </a:blip>
          <a:srcRect/>
          <a:stretch/>
        </p:blipFill>
        <p:spPr>
          <a:xfrm>
            <a:off x="0" y="0"/>
            <a:ext cx="6393591" cy="6857999"/>
          </a:xfrm>
          <a:prstGeom prst="rect">
            <a:avLst/>
          </a:prstGeom>
        </p:spPr>
      </p:pic>
      <p:pic>
        <p:nvPicPr>
          <p:cNvPr id="5" name="Obrázek 4"/>
          <p:cNvPicPr>
            <a:picLocks noChangeAspect="1"/>
          </p:cNvPicPr>
          <p:nvPr/>
        </p:nvPicPr>
        <p:blipFill>
          <a:blip r:embed="rId4" cstate="email">
            <a:extLst>
              <a:ext uri="{BEBA8EAE-BF5A-486C-A8C5-ECC9F3942E4B}">
                <a14:imgProps xmlns:a14="http://schemas.microsoft.com/office/drawing/2010/main" xmlns="">
                  <a14:imgLayer r:embed="rId5">
                    <a14:imgEffect>
                      <a14:backgroundRemoval t="0" b="89902" l="4000" r="93706">
                        <a14:foregroundMark x1="80294" y1="67437" x2="71824" y2="42961"/>
                        <a14:foregroundMark x1="68235" y1="74027" x2="75118" y2="72229"/>
                      </a14:backgroundRemoval>
                    </a14:imgEffect>
                  </a14:imgLayer>
                </a14:imgProps>
              </a:ext>
              <a:ext uri="{28A0092B-C50C-407E-A947-70E740481C1C}">
                <a14:useLocalDpi xmlns:a14="http://schemas.microsoft.com/office/drawing/2010/main" xmlns=""/>
              </a:ext>
            </a:extLst>
          </a:blip>
          <a:stretch>
            <a:fillRect/>
          </a:stretch>
        </p:blipFill>
        <p:spPr>
          <a:xfrm rot="5400000">
            <a:off x="6549567" y="211320"/>
            <a:ext cx="4988703" cy="6858000"/>
          </a:xfrm>
          <a:prstGeom prst="rect">
            <a:avLst/>
          </a:prstGeom>
        </p:spPr>
      </p:pic>
    </p:spTree>
    <p:extLst>
      <p:ext uri="{BB962C8B-B14F-4D97-AF65-F5344CB8AC3E}">
        <p14:creationId xmlns:p14="http://schemas.microsoft.com/office/powerpoint/2010/main" xmlns="" val="185757150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3" cstate="email">
            <a:extLst>
              <a:ext uri="{28A0092B-C50C-407E-A947-70E740481C1C}">
                <a14:useLocalDpi xmlns:a14="http://schemas.microsoft.com/office/drawing/2010/main" xmlns=""/>
              </a:ext>
            </a:extLst>
          </a:blip>
          <a:srcRect/>
          <a:stretch/>
        </p:blipFill>
        <p:spPr>
          <a:xfrm flipV="1">
            <a:off x="6168788" y="0"/>
            <a:ext cx="6023212" cy="6858000"/>
          </a:xfrm>
          <a:prstGeom prst="rect">
            <a:avLst/>
          </a:prstGeom>
        </p:spPr>
      </p:pic>
      <p:pic>
        <p:nvPicPr>
          <p:cNvPr id="5" name="Obrázek 4"/>
          <p:cNvPicPr>
            <a:picLocks noChangeAspect="1"/>
          </p:cNvPicPr>
          <p:nvPr/>
        </p:nvPicPr>
        <p:blipFill>
          <a:blip r:embed="rId4" cstate="email">
            <a:extLst>
              <a:ext uri="{BEBA8EAE-BF5A-486C-A8C5-ECC9F3942E4B}">
                <a14:imgProps xmlns:a14="http://schemas.microsoft.com/office/drawing/2010/main" xmlns="">
                  <a14:imgLayer r:embed="rId5">
                    <a14:imgEffect>
                      <a14:backgroundRemoval t="9970" b="89987" l="3000" r="90000"/>
                    </a14:imgEffect>
                  </a14:imgLayer>
                </a14:imgProps>
              </a:ext>
              <a:ext uri="{28A0092B-C50C-407E-A947-70E740481C1C}">
                <a14:useLocalDpi xmlns:a14="http://schemas.microsoft.com/office/drawing/2010/main" xmlns=""/>
              </a:ext>
            </a:extLst>
          </a:blip>
          <a:stretch>
            <a:fillRect/>
          </a:stretch>
        </p:blipFill>
        <p:spPr>
          <a:xfrm>
            <a:off x="0" y="0"/>
            <a:ext cx="5923128" cy="6858000"/>
          </a:xfrm>
          <a:prstGeom prst="rect">
            <a:avLst/>
          </a:prstGeom>
        </p:spPr>
      </p:pic>
    </p:spTree>
    <p:extLst>
      <p:ext uri="{BB962C8B-B14F-4D97-AF65-F5344CB8AC3E}">
        <p14:creationId xmlns:p14="http://schemas.microsoft.com/office/powerpoint/2010/main" xmlns="" val="223530519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3" cstate="email">
            <a:extLst>
              <a:ext uri="{28A0092B-C50C-407E-A947-70E740481C1C}">
                <a14:useLocalDpi xmlns:a14="http://schemas.microsoft.com/office/drawing/2010/main" xmlns=""/>
              </a:ext>
            </a:extLst>
          </a:blip>
          <a:srcRect/>
          <a:stretch/>
        </p:blipFill>
        <p:spPr>
          <a:xfrm>
            <a:off x="-1" y="0"/>
            <a:ext cx="5800299" cy="6858000"/>
          </a:xfrm>
          <a:prstGeom prst="rect">
            <a:avLst/>
          </a:prstGeom>
        </p:spPr>
      </p:pic>
      <p:pic>
        <p:nvPicPr>
          <p:cNvPr id="5" name="Obrázek 4"/>
          <p:cNvPicPr>
            <a:picLocks noChangeAspect="1"/>
          </p:cNvPicPr>
          <p:nvPr/>
        </p:nvPicPr>
        <p:blipFill>
          <a:blip r:embed="rId4" cstate="email">
            <a:extLst>
              <a:ext uri="{BEBA8EAE-BF5A-486C-A8C5-ECC9F3942E4B}">
                <a14:imgProps xmlns:a14="http://schemas.microsoft.com/office/drawing/2010/main" xmlns="">
                  <a14:imgLayer r:embed="rId5">
                    <a14:imgEffect>
                      <a14:backgroundRemoval t="9884" b="97090" l="3294" r="97824">
                        <a14:foregroundMark x1="30118" y1="72657" x2="56647" y2="59307"/>
                        <a14:foregroundMark x1="48471" y1="60291" x2="48471" y2="60291"/>
                        <a14:foregroundMark x1="76353" y1="74240" x2="64059" y2="58708"/>
                        <a14:foregroundMark x1="15588" y1="94309" x2="15588" y2="94309"/>
                        <a14:foregroundMark x1="35882" y1="72657" x2="25176" y2="85366"/>
                        <a14:foregroundMark x1="62647" y1="47754" x2="89765" y2="45571"/>
                        <a14:foregroundMark x1="92235" y1="41378" x2="91647" y2="50364"/>
                        <a14:foregroundMark x1="17824" y1="53530" x2="38059" y2="49936"/>
                        <a14:foregroundMark x1="20000" y1="57510" x2="23000" y2="53915"/>
                        <a14:foregroundMark x1="6882" y1="54343" x2="8765" y2="62088"/>
                        <a14:foregroundMark x1="8765" y1="58494" x2="24118" y2="53145"/>
                        <a14:foregroundMark x1="46000" y1="19084" x2="46000" y2="19084"/>
                        <a14:foregroundMark x1="49000" y1="33633" x2="49000" y2="33633"/>
                        <a14:foregroundMark x1="50647" y1="20881" x2="41588" y2="36799"/>
                        <a14:foregroundMark x1="64882" y1="18699" x2="64882" y2="18699"/>
                        <a14:foregroundMark x1="62647" y1="18314" x2="62647" y2="18314"/>
                        <a14:foregroundMark x1="58000" y1="30638" x2="65706" y2="18699"/>
                        <a14:foregroundMark x1="95235" y1="70261" x2="95235" y2="70261"/>
                      </a14:backgroundRemoval>
                    </a14:imgEffect>
                    <a14:imgEffect>
                      <a14:brightnessContrast bright="-20000" contrast="40000"/>
                    </a14:imgEffect>
                  </a14:imgLayer>
                </a14:imgProps>
              </a:ext>
              <a:ext uri="{28A0092B-C50C-407E-A947-70E740481C1C}">
                <a14:useLocalDpi xmlns:a14="http://schemas.microsoft.com/office/drawing/2010/main" xmlns=""/>
              </a:ext>
            </a:extLst>
          </a:blip>
          <a:stretch>
            <a:fillRect/>
          </a:stretch>
        </p:blipFill>
        <p:spPr>
          <a:xfrm>
            <a:off x="6460088" y="0"/>
            <a:ext cx="5116847" cy="7034160"/>
          </a:xfrm>
          <a:prstGeom prst="rect">
            <a:avLst/>
          </a:prstGeom>
        </p:spPr>
      </p:pic>
    </p:spTree>
    <p:extLst>
      <p:ext uri="{BB962C8B-B14F-4D97-AF65-F5344CB8AC3E}">
        <p14:creationId xmlns:p14="http://schemas.microsoft.com/office/powerpoint/2010/main" xmlns="" val="76448074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8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3" cstate="email">
            <a:extLst>
              <a:ext uri="{BEBA8EAE-BF5A-486C-A8C5-ECC9F3942E4B}">
                <a14:imgProps xmlns:a14="http://schemas.microsoft.com/office/drawing/2010/main" xmlns="">
                  <a14:imgLayer r:embed="rId4">
                    <a14:imgEffect>
                      <a14:backgroundRemoval t="9884" b="97090" l="3294" r="97824">
                        <a14:foregroundMark x1="30118" y1="72657" x2="56647" y2="59307"/>
                        <a14:foregroundMark x1="48471" y1="60291" x2="48471" y2="60291"/>
                        <a14:foregroundMark x1="76353" y1="74240" x2="64059" y2="58708"/>
                        <a14:foregroundMark x1="15588" y1="94309" x2="15588" y2="94309"/>
                        <a14:foregroundMark x1="35882" y1="72657" x2="25176" y2="85366"/>
                        <a14:foregroundMark x1="62647" y1="47754" x2="89765" y2="45571"/>
                        <a14:foregroundMark x1="92235" y1="41378" x2="91647" y2="50364"/>
                        <a14:foregroundMark x1="17824" y1="53530" x2="38059" y2="49936"/>
                        <a14:foregroundMark x1="20000" y1="57510" x2="23000" y2="53915"/>
                        <a14:foregroundMark x1="6882" y1="54343" x2="8765" y2="62088"/>
                        <a14:foregroundMark x1="8765" y1="58494" x2="24118" y2="53145"/>
                        <a14:foregroundMark x1="46000" y1="19084" x2="46000" y2="19084"/>
                        <a14:foregroundMark x1="49000" y1="33633" x2="49000" y2="33633"/>
                        <a14:foregroundMark x1="50647" y1="20881" x2="41588" y2="36799"/>
                        <a14:foregroundMark x1="64882" y1="18699" x2="64882" y2="18699"/>
                        <a14:foregroundMark x1="62647" y1="18314" x2="62647" y2="18314"/>
                        <a14:foregroundMark x1="58000" y1="30638" x2="65706" y2="18699"/>
                        <a14:foregroundMark x1="95235" y1="70261" x2="95235" y2="70261"/>
                      </a14:backgroundRemoval>
                    </a14:imgEffect>
                    <a14:imgEffect>
                      <a14:brightnessContrast bright="-20000" contrast="40000"/>
                    </a14:imgEffect>
                  </a14:imgLayer>
                </a14:imgProps>
              </a:ext>
              <a:ext uri="{28A0092B-C50C-407E-A947-70E740481C1C}">
                <a14:useLocalDpi xmlns:a14="http://schemas.microsoft.com/office/drawing/2010/main" xmlns=""/>
              </a:ext>
            </a:extLst>
          </a:blip>
          <a:stretch>
            <a:fillRect/>
          </a:stretch>
        </p:blipFill>
        <p:spPr>
          <a:xfrm>
            <a:off x="470936" y="-176160"/>
            <a:ext cx="5116847" cy="7034160"/>
          </a:xfrm>
          <a:prstGeom prst="rect">
            <a:avLst/>
          </a:prstGeom>
        </p:spPr>
      </p:pic>
      <p:pic>
        <p:nvPicPr>
          <p:cNvPr id="5" name="Obrázek 4"/>
          <p:cNvPicPr>
            <a:picLocks noChangeAspect="1"/>
          </p:cNvPicPr>
          <p:nvPr/>
        </p:nvPicPr>
        <p:blipFill>
          <a:blip r:embed="rId5" cstate="email">
            <a:extLst>
              <a:ext uri="{BEBA8EAE-BF5A-486C-A8C5-ECC9F3942E4B}">
                <a14:imgProps xmlns:a14="http://schemas.microsoft.com/office/drawing/2010/main" xmlns="">
                  <a14:imgLayer r:embed="rId6">
                    <a14:imgEffect>
                      <a14:backgroundRemoval t="4964" b="99529" l="10000" r="93824">
                        <a14:foregroundMark x1="22824" y1="62901" x2="32353" y2="68164"/>
                        <a14:foregroundMark x1="92235" y1="50706" x2="88118" y2="53145"/>
                        <a14:foregroundMark x1="88118" y1="53145" x2="88118" y2="53145"/>
                        <a14:foregroundMark x1="43176" y1="17287" x2="45294" y2="9371"/>
                        <a14:foregroundMark x1="45529" y1="9371" x2="47588" y2="8815"/>
                      </a14:backgroundRemoval>
                    </a14:imgEffect>
                  </a14:imgLayer>
                </a14:imgProps>
              </a:ext>
              <a:ext uri="{28A0092B-C50C-407E-A947-70E740481C1C}">
                <a14:useLocalDpi xmlns:a14="http://schemas.microsoft.com/office/drawing/2010/main" xmlns=""/>
              </a:ext>
            </a:extLst>
          </a:blip>
          <a:stretch>
            <a:fillRect/>
          </a:stretch>
        </p:blipFill>
        <p:spPr>
          <a:xfrm>
            <a:off x="9377046" y="-176160"/>
            <a:ext cx="2648199" cy="3640495"/>
          </a:xfrm>
          <a:prstGeom prst="rect">
            <a:avLst/>
          </a:prstGeom>
        </p:spPr>
      </p:pic>
      <p:pic>
        <p:nvPicPr>
          <p:cNvPr id="6" name="Obrázek 5"/>
          <p:cNvPicPr>
            <a:picLocks noChangeAspect="1"/>
          </p:cNvPicPr>
          <p:nvPr/>
        </p:nvPicPr>
        <p:blipFill>
          <a:blip r:embed="rId7" cstate="email">
            <a:extLst>
              <a:ext uri="{BEBA8EAE-BF5A-486C-A8C5-ECC9F3942E4B}">
                <a14:imgProps xmlns:a14="http://schemas.microsoft.com/office/drawing/2010/main" xmlns="">
                  <a14:imgLayer r:embed="rId8">
                    <a14:imgEffect>
                      <a14:backgroundRemoval t="9970" b="89987" l="10000" r="98235">
                        <a14:foregroundMark x1="29294" y1="18314" x2="29294" y2="18314"/>
                        <a14:foregroundMark x1="28471" y1="56911" x2="31765" y2="61104"/>
                        <a14:foregroundMark x1="36706" y1="61874" x2="41588" y2="64484"/>
                        <a14:foregroundMark x1="33706" y1="35601" x2="33706" y2="35601"/>
                        <a14:foregroundMark x1="34471" y1="37227" x2="36706" y2="40394"/>
                      </a14:backgroundRemoval>
                    </a14:imgEffect>
                  </a14:imgLayer>
                </a14:imgProps>
              </a:ext>
              <a:ext uri="{28A0092B-C50C-407E-A947-70E740481C1C}">
                <a14:useLocalDpi xmlns:a14="http://schemas.microsoft.com/office/drawing/2010/main" xmlns=""/>
              </a:ext>
            </a:extLst>
          </a:blip>
          <a:stretch>
            <a:fillRect/>
          </a:stretch>
        </p:blipFill>
        <p:spPr>
          <a:xfrm>
            <a:off x="9377046" y="3233707"/>
            <a:ext cx="2636413" cy="3624293"/>
          </a:xfrm>
          <a:prstGeom prst="rect">
            <a:avLst/>
          </a:prstGeom>
        </p:spPr>
      </p:pic>
      <p:pic>
        <p:nvPicPr>
          <p:cNvPr id="7" name="Obrázek 6"/>
          <p:cNvPicPr>
            <a:picLocks noChangeAspect="1"/>
          </p:cNvPicPr>
          <p:nvPr/>
        </p:nvPicPr>
        <p:blipFill>
          <a:blip r:embed="rId9" cstate="email">
            <a:extLst>
              <a:ext uri="{BEBA8EAE-BF5A-486C-A8C5-ECC9F3942E4B}">
                <a14:imgProps xmlns:a14="http://schemas.microsoft.com/office/drawing/2010/main" xmlns="">
                  <a14:imgLayer r:embed="rId10">
                    <a14:imgEffect>
                      <a14:backgroundRemoval t="9927" b="99101" l="10000" r="97412">
                        <a14:foregroundMark x1="16176" y1="67480" x2="33118" y2="63885"/>
                        <a14:foregroundMark x1="76882" y1="51348" x2="76882" y2="51348"/>
                        <a14:foregroundMark x1="77176" y1="50963" x2="91941" y2="44972"/>
                        <a14:foregroundMark x1="91941" y1="42191" x2="89235" y2="44972"/>
                        <a14:foregroundMark x1="73882" y1="64869" x2="67059" y2="70047"/>
                        <a14:foregroundMark x1="77471" y1="53145" x2="88118" y2="46983"/>
                      </a14:backgroundRemoval>
                    </a14:imgEffect>
                  </a14:imgLayer>
                </a14:imgProps>
              </a:ext>
              <a:ext uri="{28A0092B-C50C-407E-A947-70E740481C1C}">
                <a14:useLocalDpi xmlns:a14="http://schemas.microsoft.com/office/drawing/2010/main" xmlns=""/>
              </a:ext>
            </a:extLst>
          </a:blip>
          <a:stretch>
            <a:fillRect/>
          </a:stretch>
        </p:blipFill>
        <p:spPr>
          <a:xfrm>
            <a:off x="6992883" y="854853"/>
            <a:ext cx="2000445" cy="2750024"/>
          </a:xfrm>
          <a:prstGeom prst="rect">
            <a:avLst/>
          </a:prstGeom>
        </p:spPr>
      </p:pic>
      <p:pic>
        <p:nvPicPr>
          <p:cNvPr id="8" name="Obrázek 7"/>
          <p:cNvPicPr>
            <a:picLocks noChangeAspect="1"/>
          </p:cNvPicPr>
          <p:nvPr/>
        </p:nvPicPr>
        <p:blipFill>
          <a:blip r:embed="rId11" cstate="email">
            <a:extLst>
              <a:ext uri="{BEBA8EAE-BF5A-486C-A8C5-ECC9F3942E4B}">
                <a14:imgProps xmlns:a14="http://schemas.microsoft.com/office/drawing/2010/main" xmlns="">
                  <a14:imgLayer r:embed="rId12">
                    <a14:imgEffect>
                      <a14:backgroundRemoval t="2739" b="96620" l="17235" r="96353">
                        <a14:foregroundMark x1="50941" y1="46983" x2="59941" y2="67651"/>
                        <a14:foregroundMark x1="57471" y1="41806" x2="67059" y2="55541"/>
                        <a14:foregroundMark x1="66765" y1="54129" x2="73059" y2="58708"/>
                        <a14:foregroundMark x1="73059" y1="58708" x2="78529" y2="77022"/>
                        <a14:foregroundMark x1="80471" y1="77407" x2="80471" y2="77407"/>
                        <a14:foregroundMark x1="93882" y1="77407" x2="78294" y2="77193"/>
                        <a14:foregroundMark x1="93588" y1="78006" x2="94118" y2="80616"/>
                        <a14:foregroundMark x1="25471" y1="57125" x2="30412" y2="60676"/>
                        <a14:foregroundMark x1="63765" y1="43988" x2="76353" y2="43004"/>
                        <a14:foregroundMark x1="79118" y1="53530" x2="83471" y2="53744"/>
                        <a14:foregroundMark x1="46824" y1="50963" x2="38353" y2="59307"/>
                        <a14:foregroundMark x1="21353" y1="32221" x2="25176" y2="36200"/>
                        <a14:foregroundMark x1="24941" y1="32435" x2="24941" y2="35601"/>
                        <a14:foregroundMark x1="18647" y1="36799" x2="20294" y2="37997"/>
                        <a14:foregroundMark x1="23529" y1="45357" x2="23529" y2="45357"/>
                        <a14:foregroundMark x1="26000" y1="40009" x2="23529" y2="43389"/>
                        <a14:foregroundMark x1="20824" y1="42790" x2="20824" y2="42790"/>
                        <a14:foregroundMark x1="27118" y1="44758" x2="27118" y2="44758"/>
                        <a14:foregroundMark x1="51471" y1="46769" x2="61059" y2="49337"/>
                        <a14:backgroundMark x1="25765" y1="32820" x2="25765" y2="32820"/>
                        <a14:backgroundMark x1="23294" y1="42405" x2="23294" y2="42405"/>
                      </a14:backgroundRemoval>
                    </a14:imgEffect>
                  </a14:imgLayer>
                </a14:imgProps>
              </a:ext>
              <a:ext uri="{28A0092B-C50C-407E-A947-70E740481C1C}">
                <a14:useLocalDpi xmlns:a14="http://schemas.microsoft.com/office/drawing/2010/main" xmlns=""/>
              </a:ext>
            </a:extLst>
          </a:blip>
          <a:stretch>
            <a:fillRect/>
          </a:stretch>
        </p:blipFill>
        <p:spPr>
          <a:xfrm flipH="1">
            <a:off x="6068509" y="3700852"/>
            <a:ext cx="2121312" cy="2916180"/>
          </a:xfrm>
          <a:prstGeom prst="rect">
            <a:avLst/>
          </a:prstGeom>
        </p:spPr>
      </p:pic>
    </p:spTree>
    <p:extLst>
      <p:ext uri="{BB962C8B-B14F-4D97-AF65-F5344CB8AC3E}">
        <p14:creationId xmlns:p14="http://schemas.microsoft.com/office/powerpoint/2010/main" xmlns="" val="422507706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pPr marL="45720" indent="0">
              <a:buNone/>
            </a:pPr>
            <a:r>
              <a:rPr lang="cs-CZ" dirty="0" smtClean="0"/>
              <a:t>Vlastní ilustrace</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vnímání</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a:t>Popis</a:t>
            </a:r>
          </a:p>
          <a:p>
            <a:r>
              <a:rPr lang="cs-CZ" dirty="0" smtClean="0"/>
              <a:t>Děti poslouchají příběh a snaží se zapamatovat si posloupnost děje.</a:t>
            </a:r>
          </a:p>
          <a:p>
            <a:r>
              <a:rPr lang="cs-CZ" b="1" dirty="0" smtClean="0"/>
              <a:t>Očekávání </a:t>
            </a:r>
            <a:r>
              <a:rPr lang="cs-CZ" b="1" dirty="0"/>
              <a:t>a cíle</a:t>
            </a:r>
          </a:p>
          <a:p>
            <a:r>
              <a:rPr lang="cs-CZ" dirty="0" smtClean="0"/>
              <a:t>Porozumění slyšenému</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12</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13</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fontScale="92500" lnSpcReduction="20000"/>
          </a:bodyPr>
          <a:lstStyle/>
          <a:p>
            <a:r>
              <a:rPr lang="cs-CZ" dirty="0" smtClean="0"/>
              <a:t>Na snímku 2 – 10 je graficky znázorněna pohádka „O hříbku“. Je zde vždy znázorněna hlavní dějová postava a na kliknutí se objeví související obrázek. Na desátém snímku mají děti za úkol přijít na záhadu, jak je možné, že se pod malý hříbek vešlo tolik zvířátek. Druhým úkolem pro děti je najít chybějící zvířátko, které se v příběhu objevilo.</a:t>
            </a:r>
          </a:p>
          <a:p>
            <a:r>
              <a:rPr lang="cs-CZ" dirty="0" smtClean="0"/>
              <a:t>Příběh děti sami následně převypráví za pomoci obrazové dokumentace.</a:t>
            </a:r>
          </a:p>
          <a:p>
            <a:r>
              <a:rPr lang="cs-CZ" dirty="0" smtClean="0"/>
              <a:t>Příběh je také s dětmi dramatizován a poukazuje na pomoc, spolupráci a kamarádství.</a:t>
            </a:r>
          </a:p>
          <a:p>
            <a:r>
              <a:rPr lang="cs-CZ" dirty="0" smtClean="0"/>
              <a:t>K materiálu jsou také černobílé PL k vybarvení.</a:t>
            </a:r>
          </a:p>
          <a:p>
            <a:r>
              <a:rPr lang="cs-CZ" dirty="0" smtClean="0"/>
              <a:t>Kromě příběhu si vyprávíme i o houbách, na který vhodně navazuje DUM s názvem „Poznej houbu“</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14</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pPr>
              <a:buFont typeface="Wingdings" panose="05000000000000000000" pitchFamily="2" charset="2"/>
              <a:buChar char="Ø"/>
            </a:pPr>
            <a:r>
              <a:rPr lang="cs-CZ" dirty="0" smtClean="0"/>
              <a:t>Obrázky hlavních hrdinů jsou vytištěny, </a:t>
            </a:r>
            <a:r>
              <a:rPr lang="cs-CZ" dirty="0" err="1" smtClean="0"/>
              <a:t>zalaminovány</a:t>
            </a:r>
            <a:r>
              <a:rPr lang="cs-CZ" dirty="0" smtClean="0"/>
              <a:t>. </a:t>
            </a:r>
            <a:r>
              <a:rPr lang="cs-CZ" dirty="0" smtClean="0"/>
              <a:t>Děti je vystřihují a připevňují na tabulku.</a:t>
            </a:r>
          </a:p>
          <a:p>
            <a:pPr>
              <a:buFont typeface="Wingdings" panose="05000000000000000000" pitchFamily="2" charset="2"/>
              <a:buChar char="Ø"/>
            </a:pPr>
            <a:r>
              <a:rPr lang="cs-CZ" dirty="0" smtClean="0"/>
              <a:t>Učí se prostorové pojmy – nad, pod, </a:t>
            </a:r>
            <a:r>
              <a:rPr lang="cs-CZ" dirty="0" smtClean="0"/>
              <a:t>před, za</a:t>
            </a:r>
            <a:r>
              <a:rPr lang="cs-CZ" dirty="0" smtClean="0"/>
              <a:t>, vlevo, vpravo</a:t>
            </a:r>
          </a:p>
          <a:p>
            <a:pPr>
              <a:buFont typeface="Wingdings" panose="05000000000000000000" pitchFamily="2" charset="2"/>
              <a:buChar char="Ø"/>
            </a:pPr>
            <a:r>
              <a:rPr lang="cs-CZ" dirty="0" smtClean="0"/>
              <a:t>Je možno přidat i </a:t>
            </a:r>
            <a:r>
              <a:rPr lang="cs-CZ" dirty="0" err="1" smtClean="0"/>
              <a:t>předmatematické</a:t>
            </a:r>
            <a:r>
              <a:rPr lang="cs-CZ" dirty="0" smtClean="0"/>
              <a:t> dovednosti.</a:t>
            </a:r>
          </a:p>
          <a:p>
            <a:pPr>
              <a:buFont typeface="Wingdings" panose="05000000000000000000" pitchFamily="2" charset="2"/>
              <a:buChar char="Ø"/>
            </a:pPr>
            <a:r>
              <a:rPr lang="cs-CZ" dirty="0" smtClean="0"/>
              <a:t>S dětmi tvoříme zvířátka jako loutky</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15</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lnSpcReduction="10000"/>
          </a:bodyPr>
          <a:lstStyle/>
          <a:p>
            <a:r>
              <a:rPr lang="cs-CZ" dirty="0"/>
              <a:t>Správně vyslovovat, ovládat dech, tempo i intonaci </a:t>
            </a:r>
            <a:r>
              <a:rPr lang="cs-CZ" dirty="0" smtClean="0"/>
              <a:t>řeči</a:t>
            </a:r>
          </a:p>
          <a:p>
            <a:r>
              <a:rPr lang="cs-CZ" dirty="0"/>
              <a:t>Porozumět slyšenému </a:t>
            </a:r>
          </a:p>
          <a:p>
            <a:r>
              <a:rPr lang="cs-CZ" dirty="0"/>
              <a:t>Sledovat a vyprávět příběh, </a:t>
            </a:r>
            <a:r>
              <a:rPr lang="cs-CZ" dirty="0" smtClean="0"/>
              <a:t>pohádku</a:t>
            </a:r>
          </a:p>
          <a:p>
            <a:r>
              <a:rPr lang="cs-CZ" dirty="0"/>
              <a:t>Spontánně vyprávět zážitky ze sledování nebo poslechu </a:t>
            </a:r>
            <a:r>
              <a:rPr lang="cs-CZ" dirty="0" smtClean="0"/>
              <a:t>pohádky</a:t>
            </a:r>
          </a:p>
          <a:p>
            <a:r>
              <a:rPr lang="cs-CZ" dirty="0"/>
              <a:t>Používat jednoduchá </a:t>
            </a:r>
            <a:r>
              <a:rPr lang="cs-CZ" dirty="0" smtClean="0"/>
              <a:t>souvětí</a:t>
            </a:r>
          </a:p>
          <a:p>
            <a:r>
              <a:rPr lang="cs-CZ" dirty="0"/>
              <a:t>Sledovat a zachytit hlavní myšlenku příběhu, vyslechnutý příběh převyprávět samostatně, věcně </a:t>
            </a:r>
            <a:r>
              <a:rPr lang="cs-CZ" dirty="0" smtClean="0"/>
              <a:t>správně</a:t>
            </a:r>
          </a:p>
          <a:p>
            <a:r>
              <a:rPr lang="cs-CZ"/>
              <a:t>Z</a:t>
            </a:r>
            <a:r>
              <a:rPr lang="cs-CZ" smtClean="0"/>
              <a:t>áměrně </a:t>
            </a:r>
            <a:r>
              <a:rPr lang="cs-CZ" dirty="0"/>
              <a:t>si zapamatovat a vybavit</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16</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17</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668</Words>
  <Application>Microsoft Office PowerPoint</Application>
  <PresentationFormat>Vlastní</PresentationFormat>
  <Paragraphs>77</Paragraphs>
  <Slides>17</Slides>
  <Notes>10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Sheer Green 16x9</vt:lpstr>
      <vt:lpstr>Hříbeček - pohádka </vt:lpstr>
      <vt:lpstr>Snímek 2</vt:lpstr>
      <vt:lpstr>Snímek 3</vt:lpstr>
      <vt:lpstr>Snímek 4</vt:lpstr>
      <vt:lpstr>Snímek 5</vt:lpstr>
      <vt:lpstr>Snímek 6</vt:lpstr>
      <vt:lpstr>Snímek 7</vt:lpstr>
      <vt:lpstr>Snímek 8</vt:lpstr>
      <vt:lpstr>Snímek 9</vt:lpstr>
      <vt:lpstr>Snímek 10</vt:lpstr>
      <vt:lpstr>Použité odkazy</vt:lpstr>
      <vt:lpstr>Metodický pokyn Integrovaný blok: vnímání</vt:lpstr>
      <vt:lpstr>Studijní materiály </vt:lpstr>
      <vt:lpstr>   Práce s interaktivním výukovým materiálem </vt:lpstr>
      <vt:lpstr>Práce s didaktickým kufříkem KUMUČ </vt:lpstr>
      <vt:lpstr>Prvky polytechnické výchovy</vt:lpstr>
      <vt:lpstr>Snímek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2015-05-04T12:48:44Z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