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omments/comment8.xml" ContentType="application/vnd.openxmlformats-officedocument.presentationml.comment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s/comment6.xml" ContentType="application/vnd.openxmlformats-officedocument.presentationml.comments+xml"/>
  <Override PartName="/ppt/comments/comment13.xml" ContentType="application/vnd.openxmlformats-officedocument.presentationml.comments+xml"/>
  <Override PartName="/ppt/comments/comment15.xml" ContentType="application/vnd.openxmlformats-officedocument.presentationml.comment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11.xml" ContentType="application/vnd.openxmlformats-officedocument.presentationml.comments+xml"/>
  <Override PartName="/ppt/comments/comment12.xml" ContentType="application/vnd.openxmlformats-officedocument.presentationml.comment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10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omments/comment9.xml" ContentType="application/vnd.openxmlformats-officedocument.presentationml.comment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comments/comment7.xml" ContentType="application/vnd.openxmlformats-officedocument.presentationml.comments+xml"/>
  <Override PartName="/ppt/comments/comment16.xml" ContentType="application/vnd.openxmlformats-officedocument.presentationml.comment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comments/comment5.xml" ContentType="application/vnd.openxmlformats-officedocument.presentationml.comments+xml"/>
  <Override PartName="/ppt/comments/comment14.xml" ContentType="application/vnd.openxmlformats-officedocument.presentationml.comment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27"/>
  </p:notesMasterIdLst>
  <p:handoutMasterIdLst>
    <p:handoutMasterId r:id="rId28"/>
  </p:handoutMasterIdLst>
  <p:sldIdLst>
    <p:sldId id="272" r:id="rId3"/>
    <p:sldId id="282" r:id="rId4"/>
    <p:sldId id="284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294" r:id="rId14"/>
    <p:sldId id="293" r:id="rId15"/>
    <p:sldId id="295" r:id="rId16"/>
    <p:sldId id="296" r:id="rId17"/>
    <p:sldId id="297" r:id="rId18"/>
    <p:sldId id="298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9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4"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EFAE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44" autoAdjust="0"/>
    <p:restoredTop sz="94918" autoAdjust="0"/>
  </p:normalViewPr>
  <p:slideViewPr>
    <p:cSldViewPr snapToGrid="0">
      <p:cViewPr>
        <p:scale>
          <a:sx n="80" d="100"/>
          <a:sy n="80" d="100"/>
        </p:scale>
        <p:origin x="30" y="-50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2934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3">
    <p:pos x="7680" y="-46"/>
    <p:text/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4">
    <p:pos x="7680" y="-46"/>
    <p:text/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5">
    <p:pos x="7680" y="-46"/>
    <p:text/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6">
    <p:pos x="7680" y="-46"/>
    <p:text/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7">
    <p:pos x="7680" y="-46"/>
    <p:text/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8">
    <p:pos x="7680" y="-46"/>
    <p:text/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9">
    <p:pos x="7680" y="-46"/>
    <p:text/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0">
    <p:pos x="7680" y="-46"/>
    <p:text/>
  </p:cm>
</p:cmLst>
</file>

<file path=ppt/comments/comment1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1">
    <p:pos x="7680" y="-46"/>
    <p:text/>
  </p:cm>
</p:cmLst>
</file>

<file path=ppt/comments/comment1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5">
    <p:pos x="7680" y="-46"/>
    <p:text/>
  </p:cm>
</p:cmLst>
</file>

<file path=ppt/comments/comment1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4">
    <p:pos x="7680" y="-46"/>
    <p:text/>
  </p:cm>
</p:cmLst>
</file>

<file path=ppt/comments/comment1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6">
    <p:pos x="7680" y="-46"/>
    <p:text/>
  </p:cm>
</p:cmLst>
</file>

<file path=ppt/comments/comment1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7">
    <p:pos x="7680" y="-46"/>
    <p:text/>
  </p:cm>
</p:cmLst>
</file>

<file path=ppt/comments/comment1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8">
    <p:pos x="7680" y="-46"/>
    <p:text/>
  </p:cm>
</p:cmLst>
</file>

<file path=ppt/comments/comment1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9">
    <p:pos x="7680" y="-46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4.5.2015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4.5.2015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5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7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9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1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3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5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Řemesla v písmenkách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47652" y="2768192"/>
            <a:ext cx="9601200" cy="914400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Jazyk </a:t>
            </a:r>
            <a:r>
              <a:rPr lang="cs-CZ" smtClean="0"/>
              <a:t>a řeč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 descr="Botanicus hrnčířství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8675" y="404041"/>
            <a:ext cx="8128000" cy="5422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 descr="obrázky00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88703" cy="6858000"/>
          </a:xfrm>
          <a:prstGeom prst="rect">
            <a:avLst/>
          </a:prstGeom>
        </p:spPr>
      </p:pic>
      <p:pic>
        <p:nvPicPr>
          <p:cNvPr id="6" name="Obrázek 5" descr="obrázky00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29573" y="0"/>
            <a:ext cx="4988703" cy="6858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355771" y="352697"/>
            <a:ext cx="14107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O</a:t>
            </a:r>
            <a:endParaRPr lang="cs-CZ" sz="6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33703" y="1737359"/>
            <a:ext cx="914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M</a:t>
            </a:r>
            <a:endParaRPr lang="cs-CZ" sz="6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669281" y="4885509"/>
            <a:ext cx="9797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H</a:t>
            </a:r>
            <a:endParaRPr lang="cs-CZ" sz="6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865223" y="2677886"/>
            <a:ext cx="8621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V</a:t>
            </a:r>
            <a:endParaRPr lang="cs-CZ" sz="6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159829" y="3775166"/>
            <a:ext cx="10189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D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xmlns="" val="3087577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 descr="Botanicus výroba mýd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2000" y="723900"/>
            <a:ext cx="8128000" cy="54102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4336869" y="5264331"/>
            <a:ext cx="5094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O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 descr="obrázky0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88703" cy="6858000"/>
          </a:xfrm>
          <a:prstGeom prst="rect">
            <a:avLst/>
          </a:prstGeom>
        </p:spPr>
      </p:pic>
      <p:pic>
        <p:nvPicPr>
          <p:cNvPr id="9" name="Obrázek 8" descr="obrázky00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74908" y="0"/>
            <a:ext cx="4988703" cy="685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5394960" y="600892"/>
            <a:ext cx="12409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M</a:t>
            </a:r>
            <a:endParaRPr lang="cs-CZ" sz="6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015446" y="1900646"/>
            <a:ext cx="62709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B</a:t>
            </a:r>
            <a:endParaRPr lang="cs-CZ" sz="6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496934" y="3273238"/>
            <a:ext cx="71045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H</a:t>
            </a:r>
            <a:endParaRPr lang="cs-CZ" sz="6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826034" y="4833257"/>
            <a:ext cx="58541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S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 descr="Botanicus výroba papíru-l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000" y="806450"/>
            <a:ext cx="7874000" cy="524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329646" y="600892"/>
            <a:ext cx="12409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K</a:t>
            </a:r>
            <a:endParaRPr lang="cs-CZ" sz="6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630091" y="1789611"/>
            <a:ext cx="63991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P</a:t>
            </a:r>
            <a:endParaRPr lang="cs-CZ" sz="6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359824" y="3294691"/>
            <a:ext cx="54053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L</a:t>
            </a:r>
            <a:endParaRPr lang="cs-CZ" sz="6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826034" y="4833257"/>
            <a:ext cx="58541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S</a:t>
            </a:r>
            <a:endParaRPr lang="cs-CZ" sz="6000" b="1" dirty="0"/>
          </a:p>
        </p:txBody>
      </p:sp>
      <p:pic>
        <p:nvPicPr>
          <p:cNvPr id="14" name="Obrázek 13" descr="obrázky00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74908" y="0"/>
            <a:ext cx="4988703" cy="6858000"/>
          </a:xfrm>
          <a:prstGeom prst="rect">
            <a:avLst/>
          </a:prstGeom>
        </p:spPr>
      </p:pic>
      <p:pic>
        <p:nvPicPr>
          <p:cNvPr id="15" name="Obrázek 14" descr="obrázky00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9887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 descr="Botanicus košíkář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2000" y="723900"/>
            <a:ext cx="8128000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950050" y="576385"/>
            <a:ext cx="12409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K</a:t>
            </a:r>
            <a:endParaRPr lang="cs-CZ" sz="6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630091" y="1789611"/>
            <a:ext cx="63991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P</a:t>
            </a:r>
            <a:endParaRPr lang="cs-CZ" sz="6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372724" y="3265714"/>
            <a:ext cx="72327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V</a:t>
            </a:r>
            <a:endParaRPr lang="cs-CZ" sz="6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826034" y="4833257"/>
            <a:ext cx="8306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O</a:t>
            </a:r>
            <a:endParaRPr lang="cs-CZ" sz="6000" b="1" dirty="0"/>
          </a:p>
        </p:txBody>
      </p:sp>
      <p:pic>
        <p:nvPicPr>
          <p:cNvPr id="16" name="Obrázek 15" descr="obrázky00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88703" cy="6858000"/>
          </a:xfrm>
          <a:prstGeom prst="rect">
            <a:avLst/>
          </a:prstGeom>
        </p:spPr>
      </p:pic>
      <p:pic>
        <p:nvPicPr>
          <p:cNvPr id="17" name="Obrázek 16" descr="obrázky00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3297" y="0"/>
            <a:ext cx="49887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 descr="Botanicus kovár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2000" y="723900"/>
            <a:ext cx="8128000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394960" y="600892"/>
            <a:ext cx="12409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K</a:t>
            </a:r>
            <a:endParaRPr lang="cs-CZ" sz="6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630091" y="1789611"/>
            <a:ext cx="63991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P</a:t>
            </a:r>
            <a:endParaRPr lang="cs-CZ" sz="6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852160" y="3200400"/>
            <a:ext cx="80983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C</a:t>
            </a:r>
            <a:endParaRPr lang="cs-CZ" sz="6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826034" y="4833257"/>
            <a:ext cx="65114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Ř</a:t>
            </a:r>
            <a:endParaRPr lang="cs-CZ" sz="6000" b="1" dirty="0"/>
          </a:p>
        </p:txBody>
      </p:sp>
      <p:pic>
        <p:nvPicPr>
          <p:cNvPr id="14" name="Obrázek 13" descr="obrázky00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88703" cy="6858000"/>
          </a:xfrm>
          <a:prstGeom prst="rect">
            <a:avLst/>
          </a:prstGeom>
        </p:spPr>
      </p:pic>
      <p:pic>
        <p:nvPicPr>
          <p:cNvPr id="15" name="Obrázek 14" descr="obrázky0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3297" y="0"/>
            <a:ext cx="49887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314" name="Picture 2" descr="Výroba svíče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16183" y="1397727"/>
            <a:ext cx="7262948" cy="42323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6112949" y="378822"/>
            <a:ext cx="12409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S</a:t>
            </a:r>
            <a:endParaRPr lang="cs-CZ" sz="6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630091" y="1789611"/>
            <a:ext cx="85311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O</a:t>
            </a:r>
            <a:endParaRPr lang="cs-CZ" sz="6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403228" y="3429000"/>
            <a:ext cx="2090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V</a:t>
            </a:r>
            <a:endParaRPr lang="cs-CZ" sz="6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826034" y="4833257"/>
            <a:ext cx="7537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N</a:t>
            </a:r>
            <a:endParaRPr lang="cs-CZ" sz="6000" b="1" dirty="0"/>
          </a:p>
        </p:txBody>
      </p:sp>
      <p:pic>
        <p:nvPicPr>
          <p:cNvPr id="16" name="Obrázek 15" descr="obrázky00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88703" cy="6858000"/>
          </a:xfrm>
          <a:prstGeom prst="rect">
            <a:avLst/>
          </a:prstGeom>
        </p:spPr>
      </p:pic>
      <p:pic>
        <p:nvPicPr>
          <p:cNvPr id="17" name="Obrázek 16" descr="obrázky00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3297" y="0"/>
            <a:ext cx="49887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Botanicus tkalcovský sta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2000" y="717550"/>
            <a:ext cx="8128000" cy="542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355772" y="574766"/>
            <a:ext cx="12409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L</a:t>
            </a:r>
            <a:endParaRPr lang="cs-CZ" sz="6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630091" y="1789611"/>
            <a:ext cx="51167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T</a:t>
            </a:r>
            <a:endParaRPr lang="cs-CZ" sz="6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852160" y="3200400"/>
            <a:ext cx="58541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S</a:t>
            </a:r>
            <a:endParaRPr lang="cs-CZ" sz="6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826034" y="4833257"/>
            <a:ext cx="66236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K</a:t>
            </a:r>
            <a:endParaRPr lang="cs-CZ" sz="6000" b="1" dirty="0"/>
          </a:p>
        </p:txBody>
      </p:sp>
      <p:pic>
        <p:nvPicPr>
          <p:cNvPr id="14" name="Obrázek 13" descr="obrázky00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88703" cy="6858000"/>
          </a:xfrm>
          <a:prstGeom prst="rect">
            <a:avLst/>
          </a:prstGeom>
        </p:spPr>
      </p:pic>
      <p:pic>
        <p:nvPicPr>
          <p:cNvPr id="15" name="Obrázek 14" descr="obrázky0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3297" y="0"/>
            <a:ext cx="49887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 descr="Botanicus drátenictví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2000" y="717550"/>
            <a:ext cx="8128000" cy="542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394960" y="600892"/>
            <a:ext cx="12409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H</a:t>
            </a:r>
            <a:endParaRPr lang="cs-CZ" sz="6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630091" y="1789611"/>
            <a:ext cx="72327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D</a:t>
            </a:r>
            <a:endParaRPr lang="cs-CZ" sz="6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852160" y="3200400"/>
            <a:ext cx="7841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Č</a:t>
            </a:r>
            <a:endParaRPr lang="cs-CZ" sz="6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826034" y="4833257"/>
            <a:ext cx="68800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U</a:t>
            </a:r>
            <a:endParaRPr lang="cs-CZ" sz="6000" b="1" dirty="0"/>
          </a:p>
        </p:txBody>
      </p:sp>
      <p:pic>
        <p:nvPicPr>
          <p:cNvPr id="16" name="Obrázek 15" descr="obrázky00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88703" cy="6858000"/>
          </a:xfrm>
          <a:prstGeom prst="rect">
            <a:avLst/>
          </a:prstGeom>
        </p:spPr>
      </p:pic>
      <p:pic>
        <p:nvPicPr>
          <p:cNvPr id="17" name="Obrázek 16" descr="obrázky00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3297" y="0"/>
            <a:ext cx="49887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vnímání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se seznamují s tradičními dobovými řemesly, zároveň vyhledávají na obrázcích předměty, které jsou shodné s nabídnutými písmenky na snímku.</a:t>
            </a:r>
          </a:p>
          <a:p>
            <a:r>
              <a:rPr lang="cs-CZ" b="1" dirty="0" smtClean="0"/>
              <a:t>Očekávání </a:t>
            </a:r>
            <a:r>
              <a:rPr lang="cs-CZ" b="1" dirty="0"/>
              <a:t>a cíle</a:t>
            </a:r>
          </a:p>
          <a:p>
            <a:r>
              <a:rPr lang="cs-CZ" dirty="0" smtClean="0"/>
              <a:t>Podpora soustředění a samostatného jednání, rozvoj jazykové dovednosti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/>
              <a:t>Děti se seznamují s tradičními dobovými řemesly, zároveň vyhledávají na obrázcích předměty, které jsou shodné s nabídnutými písmenky na snímku.</a:t>
            </a:r>
          </a:p>
          <a:p>
            <a:r>
              <a:rPr lang="cs-CZ" dirty="0" smtClean="0"/>
              <a:t>Nalezené předměty </a:t>
            </a:r>
            <a:r>
              <a:rPr lang="cs-CZ" dirty="0" smtClean="0"/>
              <a:t>(objekty) </a:t>
            </a:r>
            <a:r>
              <a:rPr lang="cs-CZ" dirty="0" smtClean="0"/>
              <a:t>děti kroužkují </a:t>
            </a:r>
            <a:r>
              <a:rPr lang="cs-CZ" dirty="0" smtClean="0"/>
              <a:t>(zatrhávají) </a:t>
            </a:r>
            <a:r>
              <a:rPr lang="cs-CZ" dirty="0" smtClean="0"/>
              <a:t>pomocí elektronického pera, které je součástí programu PowerPoint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Děti na pojmenovávají </a:t>
            </a:r>
            <a:r>
              <a:rPr lang="cs-CZ" dirty="0" smtClean="0"/>
              <a:t>vše, </a:t>
            </a:r>
            <a:r>
              <a:rPr lang="cs-CZ" dirty="0" smtClean="0"/>
              <a:t>co na obrázku </a:t>
            </a:r>
            <a:r>
              <a:rPr lang="cs-CZ" dirty="0" smtClean="0"/>
              <a:t>vidí, </a:t>
            </a:r>
            <a:r>
              <a:rPr lang="cs-CZ" dirty="0" smtClean="0"/>
              <a:t>a první hlásky připínají na magnetickou tabulku.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Správně vyslovovat, ovládat dech, tempo i intonaci řeči</a:t>
            </a:r>
          </a:p>
          <a:p>
            <a:r>
              <a:rPr lang="cs-CZ" dirty="0"/>
              <a:t>Pojmenovat většinu toho, čím je obklopeno</a:t>
            </a:r>
          </a:p>
          <a:p>
            <a:r>
              <a:rPr lang="cs-CZ" dirty="0"/>
              <a:t>Vyslovovat všechny hlásky správně a mluvit zřetelně, gramaticky správně, v přiměřeném tempu, ovládat sílu a intonaci hlasu</a:t>
            </a:r>
          </a:p>
          <a:p>
            <a:r>
              <a:rPr lang="cs-CZ" dirty="0"/>
              <a:t>Dodržovat pravidla konverzace a společenského kontaktu – řečovou </a:t>
            </a:r>
            <a:r>
              <a:rPr lang="cs-CZ" dirty="0" smtClean="0"/>
              <a:t>kázeň</a:t>
            </a:r>
          </a:p>
          <a:p>
            <a:r>
              <a:rPr lang="cs-CZ" dirty="0"/>
              <a:t>Používat jednoduchá souvětí, vyjádřit myšlenku, nápad, mínění, popsat situaci, událost, vyjádřit svoje pocity, prožitky </a:t>
            </a:r>
          </a:p>
          <a:p>
            <a:r>
              <a:rPr lang="cs-CZ" dirty="0"/>
              <a:t>Vyčlenit hlásku na počátku a na konci slova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24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328</Words>
  <Application>Microsoft Office PowerPoint</Application>
  <PresentationFormat>Vlastní</PresentationFormat>
  <Paragraphs>86</Paragraphs>
  <Slides>24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Sheer Green 16x9</vt:lpstr>
      <vt:lpstr>Řemesla v písmenkách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Použité odkazy</vt:lpstr>
      <vt:lpstr>Metodický pokyn Integrovaný blok: vnímání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2015-05-04T12:26:14Z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