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5" r:id="rId4"/>
    <p:sldId id="284" r:id="rId5"/>
    <p:sldId id="286" r:id="rId6"/>
    <p:sldId id="287" r:id="rId7"/>
    <p:sldId id="275" r:id="rId8"/>
    <p:sldId id="277" r:id="rId9"/>
    <p:sldId id="276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5"/>
            <p14:sldId id="284"/>
            <p14:sldId id="286"/>
            <p14:sldId id="287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5.5.2015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5.5.2015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11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Relationship Id="rId9" Type="http://schemas.openxmlformats.org/officeDocument/2006/relationships/image" Target="../media/image3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Hmyzí hotel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Kde kdo bydlí?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91" t="12358" r="41849" b="10412"/>
          <a:stretch/>
        </p:blipFill>
        <p:spPr>
          <a:xfrm>
            <a:off x="-5578" y="1841529"/>
            <a:ext cx="2167946" cy="26912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Poznáte mě?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952" r="33714" b="17520"/>
          <a:stretch/>
        </p:blipFill>
        <p:spPr>
          <a:xfrm>
            <a:off x="9789361" y="1775361"/>
            <a:ext cx="2123037" cy="241150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35" t="5656" r="8439" b="5416"/>
          <a:stretch/>
        </p:blipFill>
        <p:spPr>
          <a:xfrm>
            <a:off x="433211" y="4824934"/>
            <a:ext cx="2526346" cy="177674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22" t="20961" r="19354" b="36417"/>
          <a:stretch/>
        </p:blipFill>
        <p:spPr>
          <a:xfrm>
            <a:off x="3436848" y="4332648"/>
            <a:ext cx="2520236" cy="201176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374" t="742" r="27378" b="2002"/>
          <a:stretch/>
        </p:blipFill>
        <p:spPr>
          <a:xfrm>
            <a:off x="6204308" y="2431216"/>
            <a:ext cx="2781301" cy="197129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2" descr="Fly, Macro, Nature, Insect, Animal, Close, Insect Macro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573" t="197" r="25990" b="26377"/>
          <a:stretch/>
        </p:blipFill>
        <p:spPr bwMode="auto">
          <a:xfrm rot="5400000">
            <a:off x="6390780" y="4970657"/>
            <a:ext cx="1760657" cy="21336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Ants, Bugs, Insects, Three, Triple, Brown, Nature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573" t="28706" r="12241" b="12000"/>
          <a:stretch/>
        </p:blipFill>
        <p:spPr bwMode="auto">
          <a:xfrm>
            <a:off x="1126213" y="299710"/>
            <a:ext cx="2969094" cy="187992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Grasshopper, Insect, Grasshoppers, Meadow, Close, Macro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135" t="19499" r="19739" b="3063"/>
          <a:stretch/>
        </p:blipFill>
        <p:spPr bwMode="auto">
          <a:xfrm>
            <a:off x="8985609" y="4505276"/>
            <a:ext cx="2805264" cy="209640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" t="-386" r="-6080" b="12019"/>
          <a:stretch/>
        </p:blipFill>
        <p:spPr>
          <a:xfrm rot="355015">
            <a:off x="3410906" y="1878090"/>
            <a:ext cx="1897068" cy="236307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0" name="Picture 2" descr="Insects, Bee, Apis, Mellifera, Hymenoptera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116" t="5639" r="7447"/>
          <a:stretch/>
        </p:blipFill>
        <p:spPr bwMode="auto">
          <a:xfrm>
            <a:off x="7857713" y="320357"/>
            <a:ext cx="2673127" cy="17335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33902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Poznáte mě?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176" t="6005" r="11310" b="12585"/>
          <a:stretch/>
        </p:blipFill>
        <p:spPr>
          <a:xfrm>
            <a:off x="9694258" y="4469910"/>
            <a:ext cx="1925379" cy="161717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282" t="23048" r="34630" b="23188"/>
          <a:stretch/>
        </p:blipFill>
        <p:spPr>
          <a:xfrm>
            <a:off x="7345923" y="4087870"/>
            <a:ext cx="1956074" cy="23812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817" t="-103" r="13377" b="5381"/>
          <a:stretch/>
        </p:blipFill>
        <p:spPr>
          <a:xfrm>
            <a:off x="5595210" y="1791476"/>
            <a:ext cx="2247900" cy="239037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8" descr="Centipede, Centipedes, Millipedes, Arthropod, Legs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65" t="3201" r="11657" b="585"/>
          <a:stretch/>
        </p:blipFill>
        <p:spPr bwMode="auto">
          <a:xfrm>
            <a:off x="2103921" y="374143"/>
            <a:ext cx="2458999" cy="18253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tag Beetle, Beetle, Insect, Bu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269" r="9740"/>
          <a:stretch/>
        </p:blipFill>
        <p:spPr bwMode="auto">
          <a:xfrm>
            <a:off x="4365951" y="4402673"/>
            <a:ext cx="2587711" cy="179706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eetle, Insect, Nature, Animal, Stag, Wildlife, Antenna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48" t="12072" r="9427" b="11779"/>
          <a:stretch/>
        </p:blipFill>
        <p:spPr bwMode="auto">
          <a:xfrm>
            <a:off x="7980090" y="399178"/>
            <a:ext cx="2550750" cy="177532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Dragonfly, Insect, Finnish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83" t="8415" r="12854" b="12711"/>
          <a:stretch/>
        </p:blipFill>
        <p:spPr bwMode="auto">
          <a:xfrm>
            <a:off x="1061355" y="4647785"/>
            <a:ext cx="2982606" cy="186274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&amp;Ccaron;melák, Strom, P&amp;rcaron;íroda, K&amp;rcaron;ídla, Volnost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73" t="10903" r="9114" b="3264"/>
          <a:stretch/>
        </p:blipFill>
        <p:spPr bwMode="auto">
          <a:xfrm>
            <a:off x="2834320" y="2565798"/>
            <a:ext cx="2225990" cy="17303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Butterfly, Dovetail, Papilio Machaon, Nature, Insect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48" t="12156" r="13177" b="13124"/>
          <a:stretch/>
        </p:blipFill>
        <p:spPr bwMode="auto">
          <a:xfrm>
            <a:off x="8875400" y="2385161"/>
            <a:ext cx="2476849" cy="173795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Spider, Web, Crusader, Insect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135" t="16444" r="21615" b="11649"/>
          <a:stretch/>
        </p:blipFill>
        <p:spPr bwMode="auto">
          <a:xfrm rot="10800000">
            <a:off x="377905" y="1634124"/>
            <a:ext cx="1818697" cy="238426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26105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8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0" name="Picture 26" descr="Rice Field, Green, Grass, Nature, Plant, Natura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2359" y="2898538"/>
            <a:ext cx="2828925" cy="1878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Nest, Wasps, Bees, Hive, Round, Gray, Detail, Openi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6766" y="3991047"/>
            <a:ext cx="2830189" cy="2122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Beehive, Bees, Beehives, Historicall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89920" y="1417655"/>
            <a:ext cx="3187522" cy="2121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Forest Ant Hill, Huge Hill, Wood Ants, Ants, Formic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1895" y="401628"/>
            <a:ext cx="2828925" cy="2121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32" name="Picture 8" descr="True Wasp, Vespinae, Subfamily Of Vespidae Stub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143" y="3697713"/>
            <a:ext cx="1940031" cy="129133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376" t="18480" r="33125" b="29021"/>
          <a:stretch/>
        </p:blipFill>
        <p:spPr>
          <a:xfrm>
            <a:off x="593361" y="5052368"/>
            <a:ext cx="1900803" cy="127413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6" name="Picture 12" descr="Grasshopper, Brown, Italian Locust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43" t="11822" r="15312" b="10433"/>
          <a:stretch/>
        </p:blipFill>
        <p:spPr bwMode="auto">
          <a:xfrm rot="16200000">
            <a:off x="853040" y="1839071"/>
            <a:ext cx="1457381" cy="194317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Bee, Macro, Flower, Insect, Plant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04" t="14554" r="14554" b="6104"/>
          <a:stretch/>
        </p:blipFill>
        <p:spPr bwMode="auto">
          <a:xfrm>
            <a:off x="593361" y="568431"/>
            <a:ext cx="1966533" cy="130897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40667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7.40741E-7 L 0.68164 0.1856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076" y="9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22222E-6 L 0.27187 0.1611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594" y="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3.33333E-6 L 0.55039 0.1180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513" y="5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037E-7 L 0.40469 -0.6229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34" y="-31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87133" y="2636714"/>
            <a:ext cx="3646901" cy="335059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16658" y="644710"/>
            <a:ext cx="2842755" cy="379034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631" r="6579"/>
          <a:stretch/>
        </p:blipFill>
        <p:spPr>
          <a:xfrm>
            <a:off x="632153" y="630232"/>
            <a:ext cx="3575979" cy="277453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153" y="3911826"/>
            <a:ext cx="1572823" cy="207547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96" r="17656"/>
          <a:stretch/>
        </p:blipFill>
        <p:spPr>
          <a:xfrm>
            <a:off x="3254972" y="3911826"/>
            <a:ext cx="933966" cy="2075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35715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dirty="0"/>
          </a:p>
          <a:p>
            <a:pPr lvl="0"/>
            <a:r>
              <a:rPr lang="cs-CZ" dirty="0"/>
              <a:t>Prezentace </a:t>
            </a:r>
            <a:r>
              <a:rPr lang="cs-CZ" dirty="0" smtClean="0"/>
              <a:t>„Hmyzí hotel„ </a:t>
            </a:r>
            <a:r>
              <a:rPr lang="cs-CZ" dirty="0"/>
              <a:t>v </a:t>
            </a:r>
            <a:r>
              <a:rPr lang="cs-CZ" dirty="0" smtClean="0"/>
              <a:t>PowerPointu</a:t>
            </a:r>
          </a:p>
          <a:p>
            <a:r>
              <a:rPr lang="cs-CZ" dirty="0" smtClean="0"/>
              <a:t>Kostra hmyzího hotelu, přírodniny </a:t>
            </a:r>
            <a:r>
              <a:rPr lang="cs-CZ" dirty="0" smtClean="0"/>
              <a:t>(sláma</a:t>
            </a:r>
            <a:r>
              <a:rPr lang="cs-CZ" dirty="0" smtClean="0"/>
              <a:t>, dřívka, předvrtaná polínka, předvrtaná cihla - připravené na zahradě školy 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Prezentace v PowerPointu obsahující </a:t>
            </a:r>
            <a:r>
              <a:rPr lang="cs-CZ" dirty="0" smtClean="0"/>
              <a:t>4 listy </a:t>
            </a:r>
            <a:r>
              <a:rPr lang="cs-CZ" dirty="0"/>
              <a:t>s jednoduchým interaktivním úkolem </a:t>
            </a:r>
            <a:r>
              <a:rPr lang="cs-CZ" dirty="0" smtClean="0"/>
              <a:t>(všechny s animací). První dva seznamují děti s různými druhy hmyzu, se kterým se mohou setkat. Na prvním snímku </a:t>
            </a:r>
            <a:r>
              <a:rPr lang="cs-CZ" dirty="0"/>
              <a:t>to jsou: </a:t>
            </a:r>
            <a:r>
              <a:rPr lang="cs-CZ" dirty="0" smtClean="0"/>
              <a:t>mravenci</a:t>
            </a:r>
            <a:r>
              <a:rPr lang="cs-CZ" dirty="0"/>
              <a:t>, tesařík, vosa, škvor, beruška </a:t>
            </a:r>
            <a:r>
              <a:rPr lang="cs-CZ" dirty="0" smtClean="0"/>
              <a:t>sedmitečná, </a:t>
            </a:r>
            <a:r>
              <a:rPr lang="cs-CZ" dirty="0"/>
              <a:t>včela, bělásek, ploštice, moucha, luční </a:t>
            </a:r>
            <a:r>
              <a:rPr lang="cs-CZ" dirty="0" smtClean="0"/>
              <a:t>koník. Na druhém snímku to jsou: stonožka, křižák</a:t>
            </a:r>
            <a:r>
              <a:rPr lang="cs-CZ" dirty="0"/>
              <a:t>, </a:t>
            </a:r>
            <a:r>
              <a:rPr lang="cs-CZ" dirty="0" smtClean="0"/>
              <a:t>čmelák, vážka</a:t>
            </a:r>
            <a:r>
              <a:rPr lang="cs-CZ" dirty="0"/>
              <a:t>, hlemýžď, roháč, mandelinka </a:t>
            </a:r>
            <a:r>
              <a:rPr lang="cs-CZ" dirty="0" smtClean="0"/>
              <a:t>bramborová, </a:t>
            </a:r>
            <a:r>
              <a:rPr lang="cs-CZ" dirty="0"/>
              <a:t>nosorožík, </a:t>
            </a:r>
            <a:r>
              <a:rPr lang="cs-CZ" dirty="0" smtClean="0"/>
              <a:t>otakárek a moucha vosička.</a:t>
            </a:r>
          </a:p>
          <a:p>
            <a:r>
              <a:rPr lang="cs-CZ" dirty="0" smtClean="0"/>
              <a:t>Na prezentaci navazuje pracovní činnost – výroba „hmyzího hotelu“. Obrázky pro inspiraci jsou na snímku č.5</a:t>
            </a:r>
            <a:endParaRPr lang="cs-CZ" dirty="0"/>
          </a:p>
          <a:p>
            <a:pPr marL="45720" indent="0">
              <a:buNone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Seznámit děti s různými druhy hmyzu</a:t>
            </a:r>
          </a:p>
          <a:p>
            <a:r>
              <a:rPr lang="cs-CZ" dirty="0" smtClean="0"/>
              <a:t>Výroba hmyzího hotelu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1.snímek: představení hmyzu – postupně přilétají obrázky</a:t>
            </a:r>
          </a:p>
          <a:p>
            <a:r>
              <a:rPr lang="cs-CZ" dirty="0" smtClean="0"/>
              <a:t>2.snímek: představení hmyzu - po dotyku obrázek zmizí </a:t>
            </a:r>
          </a:p>
          <a:p>
            <a:r>
              <a:rPr lang="cs-CZ" dirty="0" smtClean="0"/>
              <a:t>3.snímek: po dotyku obrázek hmyzu  putuje k domečku a zmizí</a:t>
            </a:r>
          </a:p>
          <a:p>
            <a:r>
              <a:rPr lang="cs-CZ" dirty="0" smtClean="0"/>
              <a:t>4.snímek: ukázka hmyzích domečků, rotace obrázků</a:t>
            </a:r>
          </a:p>
          <a:p>
            <a:endParaRPr lang="cs-CZ" dirty="0"/>
          </a:p>
          <a:p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Práce s didaktickým kufříkem </a:t>
            </a:r>
            <a:r>
              <a:rPr lang="cs-CZ" sz="3200" b="1" dirty="0" smtClean="0"/>
              <a:t>KUMUČ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3782" y="1648691"/>
            <a:ext cx="9991898" cy="3771147"/>
          </a:xfrm>
        </p:spPr>
        <p:txBody>
          <a:bodyPr>
            <a:normAutofit/>
          </a:bodyPr>
          <a:lstStyle/>
          <a:p>
            <a:r>
              <a:rPr lang="cs-CZ" b="1" u="sng" dirty="0"/>
              <a:t>Následná pracovní činnost</a:t>
            </a:r>
          </a:p>
          <a:p>
            <a:r>
              <a:rPr lang="cs-CZ" dirty="0" smtClean="0"/>
              <a:t>Na zahradě školy připravena kostra hmyzího domečku</a:t>
            </a:r>
          </a:p>
          <a:p>
            <a:r>
              <a:rPr lang="cs-CZ" dirty="0" smtClean="0"/>
              <a:t>Děti na zahradě posbírají předem přichystané( na různých místech)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přírodniny a společně vkládají do domečku, přírodní materiál pojmenovávají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Vzdělávací oblast: </a:t>
            </a:r>
            <a:r>
              <a:rPr lang="cs-CZ" dirty="0"/>
              <a:t>Dítě a </a:t>
            </a:r>
            <a:r>
              <a:rPr lang="cs-CZ" dirty="0" smtClean="0"/>
              <a:t>svět</a:t>
            </a:r>
            <a:endParaRPr lang="cs-CZ" dirty="0"/>
          </a:p>
          <a:p>
            <a:r>
              <a:rPr lang="cs-CZ" b="1" dirty="0"/>
              <a:t>Podoblast: </a:t>
            </a:r>
            <a:r>
              <a:rPr lang="cs-CZ" dirty="0" smtClean="0"/>
              <a:t>poznatky, sociální informovanost</a:t>
            </a:r>
            <a:endParaRPr lang="cs-CZ" b="1" dirty="0" smtClean="0"/>
          </a:p>
          <a:p>
            <a:r>
              <a:rPr lang="cs-CZ" b="1" dirty="0" smtClean="0"/>
              <a:t>Dosažené konkretizované </a:t>
            </a:r>
            <a:r>
              <a:rPr lang="cs-CZ" b="1" dirty="0"/>
              <a:t>výstupy </a:t>
            </a:r>
            <a:r>
              <a:rPr lang="cs-CZ" dirty="0"/>
              <a:t>– </a:t>
            </a:r>
            <a:r>
              <a:rPr lang="cs-CZ" dirty="0" smtClean="0"/>
              <a:t>mít poznatky o rozmanitostech přírody – hmyzu, prostorové vytváření  s využíváním přírodních materiálů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367</Words>
  <Application>Microsoft Office PowerPoint</Application>
  <PresentationFormat>Vlastní</PresentationFormat>
  <Paragraphs>55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Hmyzí hotel</vt:lpstr>
      <vt:lpstr>Poznáte mě?</vt:lpstr>
      <vt:lpstr>Poznáte mě?</vt:lpstr>
      <vt:lpstr>Snímek 4</vt:lpstr>
      <vt:lpstr>Snímek 5</vt:lpstr>
      <vt:lpstr>Použitý zdroj obrázků</vt:lpstr>
      <vt:lpstr>Materiály, pomůcky a technické vybavení</vt:lpstr>
      <vt:lpstr>Metodický postup</vt:lpstr>
      <vt:lpstr>Práce s interaktivním výukovým materiálem</vt:lpstr>
      <vt:lpstr>Práce s didaktickým kufříkem KUMUČ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2015-05-05T14:53:02Z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