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2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75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FFFF"/>
    <a:srgbClr val="99FFCC"/>
    <a:srgbClr val="FEF6EC"/>
    <a:srgbClr val="FEF4E6"/>
    <a:srgbClr val="FEECD2"/>
    <a:srgbClr val="FEE7C6"/>
    <a:srgbClr val="FFFFFF"/>
  </p:clrMru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50" d="100"/>
          <a:sy n="50" d="100"/>
        </p:scale>
        <p:origin x="-858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4-12-22T12:56:01.123" idx="1">
    <p:pos x="7680" y="-46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2F4201E-898A-49D7-9ECE-AC751D1D293F}" type="datetimeFigureOut">
              <a:rPr lang="cs-CZ"/>
              <a:pPr>
                <a:defRPr/>
              </a:pPr>
              <a:t>5.5.2015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01F958F-76E2-4A41-82E7-69915848F50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EDD73B0-BB06-4C4C-B1EE-DFC204643471}" type="datetimeFigureOut">
              <a:rPr lang="cs-CZ"/>
              <a:pPr>
                <a:defRPr/>
              </a:pPr>
              <a:t>5.5.2015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DBDE9C1-B8AA-4384-9300-5255902BF95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433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FF5E054-1FAE-4817-A0C4-6DFC4901ECE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4"/>
          <p:cNvGrpSpPr>
            <a:grpSpLocks/>
          </p:cNvGrpSpPr>
          <p:nvPr/>
        </p:nvGrpSpPr>
        <p:grpSpPr bwMode="auto">
          <a:xfrm>
            <a:off x="0" y="0"/>
            <a:ext cx="12188825" cy="712788"/>
            <a:chOff x="0" y="0"/>
            <a:chExt cx="12188825" cy="713232"/>
          </a:xfrm>
        </p:grpSpPr>
        <p:sp>
          <p:nvSpPr>
            <p:cNvPr id="5" name="Obdélník 6"/>
            <p:cNvSpPr/>
            <p:nvPr/>
          </p:nvSpPr>
          <p:spPr>
            <a:xfrm flipV="1">
              <a:off x="0" y="73070"/>
              <a:ext cx="12188825" cy="64016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9"/>
            <p:cNvSpPr/>
            <p:nvPr/>
          </p:nvSpPr>
          <p:spPr>
            <a:xfrm flipV="1">
              <a:off x="0" y="0"/>
              <a:ext cx="12188825" cy="201739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0" y="0"/>
            <a:ext cx="712788" cy="6858000"/>
            <a:chOff x="0" y="0"/>
            <a:chExt cx="713232" cy="6858000"/>
          </a:xfrm>
        </p:grpSpPr>
        <p:sp>
          <p:nvSpPr>
            <p:cNvPr id="8" name="Obdélník 11"/>
            <p:cNvSpPr/>
            <p:nvPr/>
          </p:nvSpPr>
          <p:spPr>
            <a:xfrm flipH="1">
              <a:off x="73070" y="0"/>
              <a:ext cx="640162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12"/>
            <p:cNvSpPr/>
            <p:nvPr/>
          </p:nvSpPr>
          <p:spPr>
            <a:xfrm flipH="1">
              <a:off x="0" y="0"/>
              <a:ext cx="203327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0" name="Skupina 13"/>
          <p:cNvGrpSpPr>
            <a:grpSpLocks/>
          </p:cNvGrpSpPr>
          <p:nvPr/>
        </p:nvGrpSpPr>
        <p:grpSpPr bwMode="auto">
          <a:xfrm>
            <a:off x="11476038" y="0"/>
            <a:ext cx="747712" cy="6858000"/>
            <a:chOff x="11476762" y="0"/>
            <a:chExt cx="746886" cy="6858000"/>
          </a:xfrm>
        </p:grpSpPr>
        <p:sp>
          <p:nvSpPr>
            <p:cNvPr id="11" name="Obdélník 14"/>
            <p:cNvSpPr/>
            <p:nvPr/>
          </p:nvSpPr>
          <p:spPr>
            <a:xfrm flipH="1">
              <a:off x="11476762" y="0"/>
              <a:ext cx="640641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2" name="Obdélník 15"/>
            <p:cNvSpPr/>
            <p:nvPr/>
          </p:nvSpPr>
          <p:spPr>
            <a:xfrm flipH="1">
              <a:off x="12020672" y="0"/>
              <a:ext cx="202976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3" name="Skupina 16"/>
          <p:cNvGrpSpPr>
            <a:grpSpLocks/>
          </p:cNvGrpSpPr>
          <p:nvPr/>
        </p:nvGrpSpPr>
        <p:grpSpPr bwMode="auto">
          <a:xfrm flipV="1">
            <a:off x="0" y="6145213"/>
            <a:ext cx="12188825" cy="712787"/>
            <a:chOff x="0" y="0"/>
            <a:chExt cx="12188825" cy="713232"/>
          </a:xfrm>
        </p:grpSpPr>
        <p:sp>
          <p:nvSpPr>
            <p:cNvPr id="14" name="Obdélník 17"/>
            <p:cNvSpPr/>
            <p:nvPr/>
          </p:nvSpPr>
          <p:spPr>
            <a:xfrm flipV="1">
              <a:off x="0" y="73071"/>
              <a:ext cx="12188825" cy="640161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5" name="Obdélník 18"/>
            <p:cNvSpPr/>
            <p:nvPr/>
          </p:nvSpPr>
          <p:spPr>
            <a:xfrm flipV="1">
              <a:off x="0" y="0"/>
              <a:ext cx="12188825" cy="20173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6" name="Obrázek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ázek 20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79963" y="3633788"/>
            <a:ext cx="26289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2803525" y="6291263"/>
            <a:ext cx="7159625" cy="238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51AA1-B7E6-42B5-9EE7-F02ABECDE8A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5" name="Obdélník 8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17463" y="0"/>
            <a:ext cx="12188825" cy="549275"/>
            <a:chOff x="0" y="0"/>
            <a:chExt cx="12188825" cy="713232"/>
          </a:xfrm>
        </p:grpSpPr>
        <p:sp>
          <p:nvSpPr>
            <p:cNvPr id="8" name="Obdélník 11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0" name="Obrázek 1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4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97425" y="3587750"/>
            <a:ext cx="2627313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52C24-D99E-48B8-824E-649C092701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0D5EF-FA09-4EEC-8CE2-0454F934D51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A7F48-2796-4B5E-B51A-4930DCBE71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D630E-8B5E-4305-B4AD-FC0D91FA096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5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658E5-C16C-414A-81BA-F24088C0E3F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12188825" cy="549275"/>
            <a:chOff x="0" y="0"/>
            <a:chExt cx="12188825" cy="713232"/>
          </a:xfrm>
        </p:grpSpPr>
        <p:sp>
          <p:nvSpPr>
            <p:cNvPr id="6" name="Obdélník 8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C41F0-20D8-412D-894E-2EAA20AE631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7772400" cy="549275"/>
            <a:chOff x="0" y="0"/>
            <a:chExt cx="12188825" cy="713232"/>
          </a:xfrm>
        </p:grpSpPr>
        <p:sp>
          <p:nvSpPr>
            <p:cNvPr id="6" name="Obdélník 8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8" name="Skupina 10"/>
          <p:cNvGrpSpPr>
            <a:grpSpLocks/>
          </p:cNvGrpSpPr>
          <p:nvPr/>
        </p:nvGrpSpPr>
        <p:grpSpPr bwMode="auto">
          <a:xfrm flipV="1">
            <a:off x="0" y="6308725"/>
            <a:ext cx="7772400" cy="549275"/>
            <a:chOff x="0" y="0"/>
            <a:chExt cx="12188825" cy="713232"/>
          </a:xfrm>
        </p:grpSpPr>
        <p:sp>
          <p:nvSpPr>
            <p:cNvPr id="9" name="Obdélník 11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1" name="Skupina 13"/>
          <p:cNvGrpSpPr>
            <a:grpSpLocks/>
          </p:cNvGrpSpPr>
          <p:nvPr/>
        </p:nvGrpSpPr>
        <p:grpSpPr bwMode="auto">
          <a:xfrm rot="5400000" flipV="1">
            <a:off x="-3154362" y="3154362"/>
            <a:ext cx="6858000" cy="549275"/>
            <a:chOff x="0" y="0"/>
            <a:chExt cx="12188825" cy="713232"/>
          </a:xfrm>
        </p:grpSpPr>
        <p:sp>
          <p:nvSpPr>
            <p:cNvPr id="12" name="Obdélník 14"/>
            <p:cNvSpPr/>
            <p:nvPr/>
          </p:nvSpPr>
          <p:spPr>
            <a:xfrm flipV="1">
              <a:off x="1" y="57718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3" name="Obdélník 1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4" name="Skupina 16"/>
          <p:cNvGrpSpPr>
            <a:grpSpLocks/>
          </p:cNvGrpSpPr>
          <p:nvPr/>
        </p:nvGrpSpPr>
        <p:grpSpPr bwMode="auto">
          <a:xfrm rot="-5400000" flipH="1" flipV="1">
            <a:off x="4068763" y="3154362"/>
            <a:ext cx="6858000" cy="549275"/>
            <a:chOff x="0" y="0"/>
            <a:chExt cx="12188825" cy="713232"/>
          </a:xfrm>
        </p:grpSpPr>
        <p:sp>
          <p:nvSpPr>
            <p:cNvPr id="15" name="Obdélník 17"/>
            <p:cNvSpPr/>
            <p:nvPr/>
          </p:nvSpPr>
          <p:spPr>
            <a:xfrm flipV="1">
              <a:off x="1" y="59780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6" name="Obdélník 18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7" name="Obrázek 1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366838" y="5207000"/>
            <a:ext cx="5038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ázek 20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613" y="6388100"/>
            <a:ext cx="7159625" cy="236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D978D-A99F-4158-B40A-216DEC36EE9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341438" y="438150"/>
            <a:ext cx="9509125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341438" y="1673225"/>
            <a:ext cx="950912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13" y="6391275"/>
            <a:ext cx="960437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438" y="6391275"/>
            <a:ext cx="7159625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275"/>
            <a:ext cx="639763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5A7BCC-490D-4D92-A669-8947F54EBE9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32" name="Obrázek 6"/>
          <p:cNvPicPr>
            <a:picLocks noChangeAspect="1"/>
          </p:cNvPicPr>
          <p:nvPr userDrawn="1"/>
        </p:nvPicPr>
        <p:blipFill>
          <a:blip r:embed="rId11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Obrázek 10"/>
          <p:cNvPicPr>
            <a:picLocks noChangeAspect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7" r:id="rId2"/>
    <p:sldLayoutId id="2147483659" r:id="rId3"/>
    <p:sldLayoutId id="2147483656" r:id="rId4"/>
    <p:sldLayoutId id="2147483655" r:id="rId5"/>
    <p:sldLayoutId id="2147483654" r:id="rId6"/>
    <p:sldLayoutId id="2147483660" r:id="rId7"/>
    <p:sldLayoutId id="2147483661" r:id="rId8"/>
    <p:sldLayoutId id="2147483662" r:id="rId9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9pPr>
    </p:titleStyle>
    <p:bodyStyle>
      <a:lvl1pPr marL="273050" indent="-228600" algn="l" rtl="0" fontAlgn="base">
        <a:lnSpc>
          <a:spcPct val="90000"/>
        </a:lnSpc>
        <a:spcBef>
          <a:spcPts val="1800"/>
        </a:spcBef>
        <a:spcAft>
          <a:spcPct val="0"/>
        </a:spcAft>
        <a:buSzPct val="80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fontAlgn="base">
        <a:lnSpc>
          <a:spcPct val="90000"/>
        </a:lnSpc>
        <a:spcBef>
          <a:spcPts val="1000"/>
        </a:spcBef>
        <a:spcAft>
          <a:spcPct val="0"/>
        </a:spcAft>
        <a:buSzPct val="8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71588" y="874713"/>
            <a:ext cx="9601200" cy="1905000"/>
          </a:xfrm>
        </p:spPr>
        <p:txBody>
          <a:bodyPr rtlCol="0"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u="sng" dirty="0" smtClean="0">
                <a:solidFill>
                  <a:srgbClr val="624D38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BRUSLENÍ</a:t>
            </a:r>
            <a:endParaRPr lang="cs-CZ" b="1" u="sng" dirty="0">
              <a:solidFill>
                <a:srgbClr val="624D38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900"/>
            <a:ext cx="9601200" cy="914400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mtClean="0"/>
              <a:t>Vnímání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44038" y="0"/>
            <a:ext cx="2747962" cy="1454150"/>
          </a:xfrm>
          <a:prstGeom prst="rect">
            <a:avLst/>
          </a:prstGeom>
          <a:solidFill>
            <a:srgbClr val="FEF6E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 l="3706" t="3546" r="2409" b="14003"/>
          <a:stretch>
            <a:fillRect/>
          </a:stretch>
        </p:blipFill>
        <p:spPr bwMode="auto">
          <a:xfrm>
            <a:off x="2381250" y="2982913"/>
            <a:ext cx="6851650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2750" y="4370388"/>
            <a:ext cx="1423988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09075" y="568325"/>
            <a:ext cx="2370138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/>
          <a:srcRect l="12195" t="18015" r="10786" b="6633"/>
          <a:stretch>
            <a:fillRect/>
          </a:stretch>
        </p:blipFill>
        <p:spPr bwMode="auto">
          <a:xfrm>
            <a:off x="5081588" y="650875"/>
            <a:ext cx="3135312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/>
          <a:srcRect l="4445" r="3793" b="16895"/>
          <a:stretch>
            <a:fillRect/>
          </a:stretch>
        </p:blipFill>
        <p:spPr bwMode="auto">
          <a:xfrm>
            <a:off x="715963" y="685800"/>
            <a:ext cx="2414587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/>
          <a:srcRect l="10059" t="9097" r="13905" b="9163"/>
          <a:stretch>
            <a:fillRect/>
          </a:stretch>
        </p:blipFill>
        <p:spPr bwMode="auto">
          <a:xfrm>
            <a:off x="9478963" y="3835400"/>
            <a:ext cx="2220912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ovéPole 11"/>
          <p:cNvSpPr txBox="1">
            <a:spLocks noChangeArrowheads="1"/>
          </p:cNvSpPr>
          <p:nvPr/>
        </p:nvSpPr>
        <p:spPr bwMode="auto">
          <a:xfrm>
            <a:off x="3327400" y="2970213"/>
            <a:ext cx="3765550" cy="646112"/>
          </a:xfrm>
          <a:prstGeom prst="rect">
            <a:avLst/>
          </a:prstGeom>
          <a:solidFill>
            <a:srgbClr val="CCFFFF"/>
          </a:solidFill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entury Gothic" pitchFamily="34" charset="0"/>
              </a:rPr>
              <a:t>KRASOBRUSLENÍ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6E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938" y="908050"/>
            <a:ext cx="3300412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rcRect l="10463" t="11215" r="15387" b="23114"/>
          <a:stretch>
            <a:fillRect/>
          </a:stretch>
        </p:blipFill>
        <p:spPr bwMode="auto">
          <a:xfrm>
            <a:off x="9248775" y="1836738"/>
            <a:ext cx="2533650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rcRect l="3490" t="35797" r="7855" b="10654"/>
          <a:stretch>
            <a:fillRect/>
          </a:stretch>
        </p:blipFill>
        <p:spPr bwMode="auto">
          <a:xfrm rot="4802953" flipH="1">
            <a:off x="4889500" y="2886075"/>
            <a:ext cx="266382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/>
          <a:srcRect l="13017" t="10136" r="13905" b="11118"/>
          <a:stretch>
            <a:fillRect/>
          </a:stretch>
        </p:blipFill>
        <p:spPr bwMode="auto">
          <a:xfrm>
            <a:off x="6357938" y="4597400"/>
            <a:ext cx="1839912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/>
          <a:srcRect l="18297" t="13142" r="4710" b="12405"/>
          <a:stretch>
            <a:fillRect/>
          </a:stretch>
        </p:blipFill>
        <p:spPr bwMode="auto">
          <a:xfrm>
            <a:off x="7277100" y="492125"/>
            <a:ext cx="160972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3" name="TextovéPole 10"/>
          <p:cNvSpPr txBox="1">
            <a:spLocks noChangeArrowheads="1"/>
          </p:cNvSpPr>
          <p:nvPr/>
        </p:nvSpPr>
        <p:spPr bwMode="auto">
          <a:xfrm>
            <a:off x="2419350" y="492125"/>
            <a:ext cx="3254375" cy="646113"/>
          </a:xfrm>
          <a:prstGeom prst="rect">
            <a:avLst/>
          </a:prstGeom>
          <a:solidFill>
            <a:srgbClr val="CCFFFF"/>
          </a:solidFill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latin typeface="Century Gothic" pitchFamily="34" charset="0"/>
              </a:rPr>
              <a:t>LEDNÍ HOKEJ</a:t>
            </a:r>
          </a:p>
        </p:txBody>
      </p:sp>
      <p:sp>
        <p:nvSpPr>
          <p:cNvPr id="12" name="Plechovka 11"/>
          <p:cNvSpPr/>
          <p:nvPr/>
        </p:nvSpPr>
        <p:spPr>
          <a:xfrm>
            <a:off x="7942263" y="4041775"/>
            <a:ext cx="511175" cy="223838"/>
          </a:xfrm>
          <a:prstGeom prst="can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7"/>
          <a:srcRect l="6786" t="13731" r="10152"/>
          <a:stretch>
            <a:fillRect/>
          </a:stretch>
        </p:blipFill>
        <p:spPr bwMode="auto">
          <a:xfrm>
            <a:off x="9105900" y="4340225"/>
            <a:ext cx="17526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3.7037E-7 L 0.16993 0.11343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3.7037E-6 L 0.19036 -0.08334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18" y="-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741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5AADE6E-BBDC-4A3D-ACD3-8045CAF125B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636125" y="0"/>
            <a:ext cx="2555875" cy="1077913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68388" y="5240338"/>
            <a:ext cx="7324725" cy="144303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33563"/>
            <a:ext cx="5238750" cy="402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rcRect l="13905" t="10136" r="13017" b="11118"/>
          <a:stretch>
            <a:fillRect/>
          </a:stretch>
        </p:blipFill>
        <p:spPr bwMode="auto">
          <a:xfrm>
            <a:off x="6592888" y="496888"/>
            <a:ext cx="184150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/>
          <a:srcRect l="11798" t="14336" r="28670" b="9814"/>
          <a:stretch>
            <a:fillRect/>
          </a:stretch>
        </p:blipFill>
        <p:spPr bwMode="auto">
          <a:xfrm>
            <a:off x="9888538" y="3930650"/>
            <a:ext cx="1581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/>
          <a:srcRect l="9290" t="5290" r="12939" b="15656"/>
          <a:stretch>
            <a:fillRect/>
          </a:stretch>
        </p:blipFill>
        <p:spPr bwMode="auto">
          <a:xfrm>
            <a:off x="7426325" y="3165475"/>
            <a:ext cx="1874838" cy="20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TextovéPole 6"/>
          <p:cNvSpPr txBox="1">
            <a:spLocks noChangeArrowheads="1"/>
          </p:cNvSpPr>
          <p:nvPr/>
        </p:nvSpPr>
        <p:spPr bwMode="auto">
          <a:xfrm>
            <a:off x="1312863" y="539750"/>
            <a:ext cx="4278312" cy="646113"/>
          </a:xfrm>
          <a:prstGeom prst="rect">
            <a:avLst/>
          </a:prstGeom>
          <a:solidFill>
            <a:srgbClr val="CCFFFF"/>
          </a:solidFill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latin typeface="Century Gothic" pitchFamily="34" charset="0"/>
              </a:rPr>
              <a:t>RYCHLOBRUSLENÍ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6"/>
          <a:srcRect l="32520" t="73253" r="43985" b="7822"/>
          <a:stretch>
            <a:fillRect/>
          </a:stretch>
        </p:blipFill>
        <p:spPr bwMode="auto">
          <a:xfrm>
            <a:off x="9418638" y="1425575"/>
            <a:ext cx="2520950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22222E-6 L -0.62695 0.4312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54" y="2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8434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6E83D03-CC39-4C85-9DD7-1FB790A0566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636125" y="82550"/>
            <a:ext cx="2403475" cy="995363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95375" y="5240338"/>
            <a:ext cx="7297738" cy="135413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8437" name="Obrázek 6"/>
          <p:cNvPicPr>
            <a:picLocks noChangeAspect="1"/>
          </p:cNvPicPr>
          <p:nvPr/>
        </p:nvPicPr>
        <p:blipFill>
          <a:blip r:embed="rId2"/>
          <a:srcRect r="24133" b="26677"/>
          <a:stretch>
            <a:fillRect/>
          </a:stretch>
        </p:blipFill>
        <p:spPr bwMode="auto">
          <a:xfrm>
            <a:off x="576263" y="1077913"/>
            <a:ext cx="3092450" cy="521493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8438" name="TextovéPole 7"/>
          <p:cNvSpPr txBox="1">
            <a:spLocks noChangeArrowheads="1"/>
          </p:cNvSpPr>
          <p:nvPr/>
        </p:nvSpPr>
        <p:spPr bwMode="auto">
          <a:xfrm>
            <a:off x="6542088" y="1347788"/>
            <a:ext cx="3609975" cy="10160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6000" b="1">
                <a:latin typeface="Century Gothic" pitchFamily="34" charset="0"/>
              </a:rPr>
              <a:t>KALHOTY</a:t>
            </a:r>
          </a:p>
        </p:txBody>
      </p:sp>
      <p:sp>
        <p:nvSpPr>
          <p:cNvPr id="10" name="Ovál 9"/>
          <p:cNvSpPr/>
          <p:nvPr/>
        </p:nvSpPr>
        <p:spPr>
          <a:xfrm>
            <a:off x="5438775" y="4184650"/>
            <a:ext cx="962025" cy="892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299075" y="4114800"/>
            <a:ext cx="5815013" cy="10318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608888" y="4184650"/>
            <a:ext cx="960437" cy="892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6542088" y="4184650"/>
            <a:ext cx="960437" cy="892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Výbuch 1 13"/>
          <p:cNvSpPr/>
          <p:nvPr/>
        </p:nvSpPr>
        <p:spPr>
          <a:xfrm>
            <a:off x="9132888" y="4308475"/>
            <a:ext cx="655637" cy="7620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buch 1 14"/>
          <p:cNvSpPr/>
          <p:nvPr/>
        </p:nvSpPr>
        <p:spPr>
          <a:xfrm>
            <a:off x="10090150" y="4337050"/>
            <a:ext cx="698500" cy="66833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6542088" y="4179888"/>
            <a:ext cx="960437" cy="8905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7608888" y="4184650"/>
            <a:ext cx="960437" cy="8921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8839200" y="4211638"/>
            <a:ext cx="962025" cy="8905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9958388" y="4211638"/>
            <a:ext cx="962025" cy="8905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5438775" y="4173538"/>
            <a:ext cx="962025" cy="8905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9458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430B999-AACE-4BAC-AC71-F37A8F1C966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636125" y="82550"/>
            <a:ext cx="2403475" cy="995363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274763" y="5240338"/>
            <a:ext cx="7118350" cy="135413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9461" name="Obrázek 5"/>
          <p:cNvPicPr>
            <a:picLocks noChangeAspect="1"/>
          </p:cNvPicPr>
          <p:nvPr/>
        </p:nvPicPr>
        <p:blipFill>
          <a:blip r:embed="rId2"/>
          <a:srcRect l="11407" t="19232" r="3217" b="20631"/>
          <a:stretch>
            <a:fillRect/>
          </a:stretch>
        </p:blipFill>
        <p:spPr bwMode="auto">
          <a:xfrm>
            <a:off x="427038" y="2051050"/>
            <a:ext cx="4406900" cy="26035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9462" name="TextovéPole 6"/>
          <p:cNvSpPr txBox="1">
            <a:spLocks noChangeArrowheads="1"/>
          </p:cNvSpPr>
          <p:nvPr/>
        </p:nvSpPr>
        <p:spPr bwMode="auto">
          <a:xfrm>
            <a:off x="7467600" y="1284288"/>
            <a:ext cx="2379663" cy="1014412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6000" b="1">
                <a:latin typeface="Century Gothic" pitchFamily="34" charset="0"/>
              </a:rPr>
              <a:t>SÁNĚ</a:t>
            </a:r>
          </a:p>
        </p:txBody>
      </p:sp>
      <p:sp>
        <p:nvSpPr>
          <p:cNvPr id="8" name="Obdélník 7"/>
          <p:cNvSpPr/>
          <p:nvPr/>
        </p:nvSpPr>
        <p:spPr>
          <a:xfrm>
            <a:off x="5691188" y="3173413"/>
            <a:ext cx="5832475" cy="12192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815013" y="3376613"/>
            <a:ext cx="960437" cy="8905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6986588" y="3352800"/>
            <a:ext cx="962025" cy="8905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Výbuch 1 13"/>
          <p:cNvSpPr/>
          <p:nvPr/>
        </p:nvSpPr>
        <p:spPr>
          <a:xfrm>
            <a:off x="8347075" y="3470275"/>
            <a:ext cx="620713" cy="703263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buch 1 14"/>
          <p:cNvSpPr/>
          <p:nvPr/>
        </p:nvSpPr>
        <p:spPr>
          <a:xfrm>
            <a:off x="9536113" y="3514725"/>
            <a:ext cx="622300" cy="703263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Výbuch 1 15"/>
          <p:cNvSpPr/>
          <p:nvPr/>
        </p:nvSpPr>
        <p:spPr>
          <a:xfrm>
            <a:off x="10615613" y="3470275"/>
            <a:ext cx="620712" cy="703263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5815013" y="3376613"/>
            <a:ext cx="960437" cy="8905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6986588" y="3352800"/>
            <a:ext cx="962025" cy="89058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8177213" y="3376613"/>
            <a:ext cx="960437" cy="8905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0445750" y="3376613"/>
            <a:ext cx="960438" cy="89058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9366250" y="3352800"/>
            <a:ext cx="962025" cy="89058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048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2B8FA0B-A19A-4D1C-8714-67938E960A9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636125" y="82550"/>
            <a:ext cx="2403475" cy="995363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287463" y="5240338"/>
            <a:ext cx="7105650" cy="140493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0485" name="Obrázek 6"/>
          <p:cNvPicPr>
            <a:picLocks noChangeAspect="1"/>
          </p:cNvPicPr>
          <p:nvPr/>
        </p:nvPicPr>
        <p:blipFill>
          <a:blip r:embed="rId2"/>
          <a:srcRect t="9344"/>
          <a:stretch>
            <a:fillRect/>
          </a:stretch>
        </p:blipFill>
        <p:spPr bwMode="auto">
          <a:xfrm>
            <a:off x="669925" y="1746250"/>
            <a:ext cx="3255963" cy="3151188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486" name="TextovéPole 7"/>
          <p:cNvSpPr txBox="1">
            <a:spLocks noChangeArrowheads="1"/>
          </p:cNvSpPr>
          <p:nvPr/>
        </p:nvSpPr>
        <p:spPr bwMode="auto">
          <a:xfrm>
            <a:off x="6840538" y="1582738"/>
            <a:ext cx="3106737" cy="10160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6000" b="1">
                <a:latin typeface="Century Gothic" pitchFamily="34" charset="0"/>
              </a:rPr>
              <a:t>ČEPICE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81625" y="4325938"/>
            <a:ext cx="5919788" cy="10191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627688" y="4443413"/>
            <a:ext cx="831850" cy="808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6840538" y="4454525"/>
            <a:ext cx="831850" cy="8096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7924800" y="4443413"/>
            <a:ext cx="831850" cy="808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Výbuch 1 15"/>
          <p:cNvSpPr/>
          <p:nvPr/>
        </p:nvSpPr>
        <p:spPr>
          <a:xfrm>
            <a:off x="9158288" y="4471988"/>
            <a:ext cx="604837" cy="750887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Výbuch 1 16"/>
          <p:cNvSpPr/>
          <p:nvPr/>
        </p:nvSpPr>
        <p:spPr>
          <a:xfrm>
            <a:off x="10234613" y="4443413"/>
            <a:ext cx="603250" cy="7493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120313" y="4430713"/>
            <a:ext cx="831850" cy="8096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9043988" y="4430713"/>
            <a:ext cx="833437" cy="8096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7924800" y="4443413"/>
            <a:ext cx="831850" cy="80803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6840538" y="4454525"/>
            <a:ext cx="831850" cy="8096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5627688" y="4443413"/>
            <a:ext cx="831850" cy="80803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Výbuch 1 18"/>
          <p:cNvSpPr/>
          <p:nvPr/>
        </p:nvSpPr>
        <p:spPr>
          <a:xfrm>
            <a:off x="10204450" y="4276725"/>
            <a:ext cx="633413" cy="73818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50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3542EF-CEBD-49F7-A0A1-14559B3F19B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636125" y="82550"/>
            <a:ext cx="2403475" cy="995363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339850" y="5240338"/>
            <a:ext cx="7053263" cy="135413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1510" name="Obrázek 5"/>
          <p:cNvPicPr>
            <a:picLocks noChangeAspect="1"/>
          </p:cNvPicPr>
          <p:nvPr/>
        </p:nvPicPr>
        <p:blipFill>
          <a:blip r:embed="rId2"/>
          <a:srcRect l="8992" r="9631"/>
          <a:stretch>
            <a:fillRect/>
          </a:stretch>
        </p:blipFill>
        <p:spPr bwMode="auto">
          <a:xfrm>
            <a:off x="457200" y="1160463"/>
            <a:ext cx="3457575" cy="497363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1511" name="TextovéPole 6"/>
          <p:cNvSpPr txBox="1">
            <a:spLocks noChangeArrowheads="1"/>
          </p:cNvSpPr>
          <p:nvPr/>
        </p:nvSpPr>
        <p:spPr bwMode="auto">
          <a:xfrm>
            <a:off x="6883400" y="1606550"/>
            <a:ext cx="2389188" cy="1014413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6000" b="1">
                <a:latin typeface="Century Gothic" pitchFamily="34" charset="0"/>
              </a:rPr>
              <a:t>ŠATY</a:t>
            </a:r>
          </a:p>
        </p:txBody>
      </p:sp>
      <p:sp>
        <p:nvSpPr>
          <p:cNvPr id="8" name="Obdélník 7"/>
          <p:cNvSpPr/>
          <p:nvPr/>
        </p:nvSpPr>
        <p:spPr>
          <a:xfrm>
            <a:off x="5205413" y="4022725"/>
            <a:ext cx="6013450" cy="121761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392738" y="4191000"/>
            <a:ext cx="925512" cy="879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6618288" y="4191000"/>
            <a:ext cx="925512" cy="879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392738" y="4198938"/>
            <a:ext cx="925512" cy="8794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6618288" y="4191000"/>
            <a:ext cx="925512" cy="8794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0058400" y="4232275"/>
            <a:ext cx="925513" cy="8794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Výbuch 1 17"/>
          <p:cNvSpPr/>
          <p:nvPr/>
        </p:nvSpPr>
        <p:spPr>
          <a:xfrm>
            <a:off x="9115425" y="4276725"/>
            <a:ext cx="631825" cy="73818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8980488" y="4206875"/>
            <a:ext cx="925512" cy="8794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Výbuch 1 16"/>
          <p:cNvSpPr/>
          <p:nvPr/>
        </p:nvSpPr>
        <p:spPr>
          <a:xfrm>
            <a:off x="8042275" y="4276725"/>
            <a:ext cx="633413" cy="73818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7896225" y="4191000"/>
            <a:ext cx="925513" cy="8794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 animBg="1"/>
      <p:bldP spid="15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ál 13"/>
          <p:cNvSpPr/>
          <p:nvPr/>
        </p:nvSpPr>
        <p:spPr>
          <a:xfrm>
            <a:off x="9923463" y="3740150"/>
            <a:ext cx="868362" cy="7969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2531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C31269-70B8-4402-9C03-526CF48C1B2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636125" y="82550"/>
            <a:ext cx="2403475" cy="995363"/>
          </a:xfrm>
          <a:prstGeom prst="rect">
            <a:avLst/>
          </a:prstGeom>
          <a:solidFill>
            <a:srgbClr val="FFF8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300163" y="5240338"/>
            <a:ext cx="7092950" cy="137953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2534" name="Obrázek 5"/>
          <p:cNvPicPr>
            <a:picLocks noChangeAspect="1"/>
          </p:cNvPicPr>
          <p:nvPr/>
        </p:nvPicPr>
        <p:blipFill>
          <a:blip r:embed="rId2"/>
          <a:srcRect l="4767" t="3259" r="3790" b="5971"/>
          <a:stretch>
            <a:fillRect/>
          </a:stretch>
        </p:blipFill>
        <p:spPr bwMode="auto">
          <a:xfrm>
            <a:off x="468313" y="469900"/>
            <a:ext cx="4127500" cy="5973763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2535" name="TextovéPole 6"/>
          <p:cNvSpPr txBox="1">
            <a:spLocks noChangeArrowheads="1"/>
          </p:cNvSpPr>
          <p:nvPr/>
        </p:nvSpPr>
        <p:spPr bwMode="auto">
          <a:xfrm>
            <a:off x="5251450" y="973138"/>
            <a:ext cx="6513513" cy="108267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latin typeface="Century Gothic" pitchFamily="34" charset="0"/>
              </a:rPr>
              <a:t>KRASOBRUSLAŘI</a:t>
            </a:r>
          </a:p>
        </p:txBody>
      </p:sp>
      <p:sp>
        <p:nvSpPr>
          <p:cNvPr id="8" name="Obdélník 7"/>
          <p:cNvSpPr/>
          <p:nvPr/>
        </p:nvSpPr>
        <p:spPr>
          <a:xfrm>
            <a:off x="5251450" y="3587750"/>
            <a:ext cx="5721350" cy="104298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438775" y="3733800"/>
            <a:ext cx="868363" cy="7969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438775" y="3733800"/>
            <a:ext cx="868363" cy="7969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9923463" y="3744913"/>
            <a:ext cx="868362" cy="79851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577013" y="3733800"/>
            <a:ext cx="866775" cy="7969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7720013" y="3740150"/>
            <a:ext cx="866775" cy="7969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8845550" y="3740150"/>
            <a:ext cx="866775" cy="7969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8850313" y="3740150"/>
            <a:ext cx="868362" cy="7969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724775" y="3744913"/>
            <a:ext cx="868363" cy="79851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577013" y="3733800"/>
            <a:ext cx="866775" cy="79692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8" grpId="0" animBg="1"/>
      <p:bldP spid="12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odkazy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r>
              <a:rPr lang="cs-CZ" smtClean="0"/>
              <a:t>Vlastní ilustrace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Metodický pokyn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Integrovaný blok: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vnímání</a:t>
            </a:r>
            <a:endParaRPr lang="cs-CZ" sz="27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Popis</a:t>
            </a:r>
            <a:endParaRPr lang="cs-CZ" b="1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Děti se procvičují v </a:t>
            </a:r>
            <a:r>
              <a:rPr lang="cs-CZ" dirty="0" err="1" smtClean="0"/>
              <a:t>předmatematických</a:t>
            </a:r>
            <a:r>
              <a:rPr lang="cs-CZ" dirty="0" smtClean="0"/>
              <a:t> dovednostech a zároveň se seznamují se zimními sporty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Očekávání a cíle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Přemýšlet , uvažovat , umět své úvahy i myšlenky vyjádřit</a:t>
            </a: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4580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DA32A5C-DF00-4D95-80EC-E1F754EDD9B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Studijní materiály</a:t>
            </a:r>
            <a:br>
              <a:rPr lang="cs-CZ" b="1" smtClean="0"/>
            </a:b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Dotyková obrazovka, připojená k PC</a:t>
            </a:r>
          </a:p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Nepovinné materiály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Didaktický kufřík - KUMUČ 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5604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86559D-C8D8-4FA5-85CC-2DBC2CDD56A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675" y="479425"/>
            <a:ext cx="9509125" cy="1089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>Práce </a:t>
            </a: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s interaktivním výukovým materiálem</a:t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182688"/>
            <a:ext cx="9509125" cy="3525837"/>
          </a:xfrm>
        </p:spPr>
        <p:txBody>
          <a:bodyPr>
            <a:normAutofit/>
          </a:bodyPr>
          <a:lstStyle/>
          <a:p>
            <a:pPr marL="44450" indent="0">
              <a:buFont typeface="Arial" charset="0"/>
              <a:buNone/>
            </a:pPr>
            <a:endParaRPr lang="cs-CZ" smtClean="0"/>
          </a:p>
          <a:p>
            <a:pPr marL="44450" indent="0"/>
            <a:r>
              <a:rPr lang="cs-CZ" smtClean="0"/>
              <a:t>Děti vyhledávají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co ke sportům na ledu potřebují daní sportovci – kliknutím na nesprávný předmět </a:t>
            </a:r>
            <a:r>
              <a:rPr lang="cs-CZ" smtClean="0">
                <a:latin typeface="Arial" charset="0"/>
              </a:rPr>
              <a:t>předmět </a:t>
            </a:r>
            <a:r>
              <a:rPr lang="cs-CZ" smtClean="0"/>
              <a:t>mizí</a:t>
            </a:r>
          </a:p>
          <a:p>
            <a:pPr marL="44450" indent="0"/>
            <a:r>
              <a:rPr lang="cs-CZ" smtClean="0"/>
              <a:t>Určují počet slabik – děti zleva doprava vyklikávají správný počet do připravených puntíků  – zelený puntík, nesprávné určení - výbuch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6628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507DCD5-4C6F-49E9-9AF2-3E584C8A00F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Práce s didaktickým kufříkem KUMUČ</a:t>
            </a: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>
            <a:normAutofit/>
          </a:bodyPr>
          <a:lstStyle/>
          <a:p>
            <a:r>
              <a:rPr lang="cs-CZ" smtClean="0"/>
              <a:t>Na tabuli používají různé geometrické tvary k určení počtu</a:t>
            </a:r>
          </a:p>
          <a:p>
            <a:r>
              <a:rPr lang="cs-CZ" smtClean="0"/>
              <a:t>Individuální práce  - rast - tabulka</a:t>
            </a:r>
          </a:p>
          <a:p>
            <a:r>
              <a:rPr lang="cs-CZ" smtClean="0"/>
              <a:t>Grafomotorika – volný pohyb tužkou , štětcem, /i dřívkem v písku/ po dané ploše 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7652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7794317-455D-43CB-B650-16648D469BD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>
            <a:normAutofit/>
          </a:bodyPr>
          <a:lstStyle/>
          <a:p>
            <a:r>
              <a:rPr lang="cs-CZ" smtClean="0"/>
              <a:t>Samostatně se rozhodnout v některých činnostech</a:t>
            </a:r>
          </a:p>
          <a:p>
            <a:r>
              <a:rPr lang="cs-CZ" smtClean="0"/>
              <a:t>Jednoduchý problém vyřešit samostatně i ve spolupráci s kamarády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</a:t>
            </a:r>
          </a:p>
          <a:p>
            <a:pPr>
              <a:buFont typeface="Arial" charset="0"/>
              <a:buNone/>
            </a:pPr>
            <a:r>
              <a:rPr lang="cs-CZ" smtClean="0"/>
              <a:t>    při složitějších se poradit, postupovat podle pokynů a instrukcí </a:t>
            </a:r>
          </a:p>
          <a:p>
            <a:r>
              <a:rPr lang="cs-CZ" smtClean="0"/>
              <a:t>Verbalizovat myšlenkové pochody, přemýšlet nahlas, popsat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jak problém či situaci řešit</a:t>
            </a:r>
          </a:p>
          <a:p>
            <a:r>
              <a:rPr lang="cs-CZ" smtClean="0"/>
              <a:t>Prožívat radost ze zvládnutého a poznaného</a:t>
            </a:r>
          </a:p>
          <a:p>
            <a:endParaRPr lang="cs-CZ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8676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2C02783-A0DA-497C-B104-245F4B59DFA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9698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E5A16BB-8206-45C7-B8AE-B4AEBCAB1464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9699" name="Skupina 4"/>
          <p:cNvGrpSpPr>
            <a:grpSpLocks/>
          </p:cNvGrpSpPr>
          <p:nvPr/>
        </p:nvGrpSpPr>
        <p:grpSpPr bwMode="auto">
          <a:xfrm>
            <a:off x="1920875" y="1119188"/>
            <a:ext cx="7513638" cy="4065587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370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6852" y="1476827"/>
              <a:ext cx="1532922" cy="1316413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181" y="753689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523" y="750955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523" y="2135717"/>
              <a:ext cx="1604637" cy="1440809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955" y="2935408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29700" name="TextovéPole 33"/>
          <p:cNvSpPr txBox="1">
            <a:spLocks noChangeArrowheads="1"/>
          </p:cNvSpPr>
          <p:nvPr/>
        </p:nvSpPr>
        <p:spPr bwMode="auto">
          <a:xfrm>
            <a:off x="2925763" y="160338"/>
            <a:ext cx="4564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70C0"/>
                </a:solidFill>
                <a:latin typeface="Century Gothic" pitchFamily="34" charset="0"/>
              </a:rPr>
              <a:t>          Cíle polytechnické                                                                       </a:t>
            </a:r>
          </a:p>
          <a:p>
            <a:r>
              <a:rPr lang="cs-CZ" sz="2800" b="1">
                <a:solidFill>
                  <a:srgbClr val="0070C0"/>
                </a:solidFill>
                <a:latin typeface="Century Gothic" pitchFamily="34" charset="0"/>
              </a:rPr>
              <a:t>                  výchovy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1</TotalTime>
  <Words>382</Words>
  <Application>Microsoft Office PowerPoint</Application>
  <PresentationFormat>Custom</PresentationFormat>
  <Paragraphs>74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6</vt:i4>
      </vt:variant>
      <vt:variant>
        <vt:lpstr>Nadpisy snímků</vt:lpstr>
      </vt:variant>
      <vt:variant>
        <vt:i4>16</vt:i4>
      </vt:variant>
    </vt:vector>
  </HeadingPairs>
  <TitlesOfParts>
    <vt:vector size="24" baseType="lpstr">
      <vt:lpstr>Century Gothic</vt:lpstr>
      <vt:lpstr>Arial</vt:lpstr>
      <vt:lpstr>Sheer Green 16x9</vt:lpstr>
      <vt:lpstr>Sheer Green 16x9</vt:lpstr>
      <vt:lpstr>Sheer Green 16x9</vt:lpstr>
      <vt:lpstr>Sheer Green 16x9</vt:lpstr>
      <vt:lpstr>Sheer Green 16x9</vt:lpstr>
      <vt:lpstr>Sheer Green 16x9</vt:lpstr>
      <vt:lpstr>BRUSLENÍ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odkazy</vt:lpstr>
      <vt:lpstr>Metodický pokyn Integrovaný blok: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BRUSLENÍ</dc:title>
  <dc:creator/>
  <cp:lastModifiedBy/>
  <cp:revision>2</cp:revision>
  <dcterms:created xsi:type="dcterms:W3CDTF">2014-08-05T12:38:58Z</dcterms:created>
  <dcterms:modified xsi:type="dcterms:W3CDTF">2015-05-05T14:29:41Z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