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73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75" r:id="rId15"/>
    <p:sldId id="277" r:id="rId16"/>
    <p:sldId id="276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Pracovní list k tisku" id="{BE56BFB8-1D90-4B08-8983-12B47DAFFC48}">
          <p14:sldIdLst>
            <p14:sldId id="282"/>
          </p14:sldIdLst>
        </p14:section>
        <p14:section name="obsah" id="{B6707796-E6B6-457E-A385-D5A3BB8693D5}">
          <p14:sldIdLst>
            <p14:sldId id="273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FE7FE"/>
    <a:srgbClr val="0071BD"/>
    <a:srgbClr val="0274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494182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Šněrovací berušky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169727" y="-1066695"/>
            <a:ext cx="6770716" cy="931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700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budeme potřebovat: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1645920" y="1747979"/>
            <a:ext cx="3574473" cy="4643677"/>
            <a:chOff x="1795549" y="1985723"/>
            <a:chExt cx="3574473" cy="4643677"/>
          </a:xfrm>
        </p:grpSpPr>
        <p:sp>
          <p:nvSpPr>
            <p:cNvPr id="2" name="Obdélník 1"/>
            <p:cNvSpPr/>
            <p:nvPr/>
          </p:nvSpPr>
          <p:spPr>
            <a:xfrm>
              <a:off x="1795549" y="1985723"/>
              <a:ext cx="3574473" cy="46436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44995" y="2124657"/>
              <a:ext cx="3275580" cy="4504743"/>
            </a:xfrm>
            <a:prstGeom prst="rect">
              <a:avLst/>
            </a:prstGeom>
          </p:spPr>
        </p:pic>
      </p:grpSp>
      <p:pic>
        <p:nvPicPr>
          <p:cNvPr id="1026" name="Picture 2" descr="Cat'S Cradle, Wool, Knit, Crochet, Red, Cotton, Color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73" b="4873"/>
          <a:stretch/>
        </p:blipFill>
        <p:spPr bwMode="auto">
          <a:xfrm>
            <a:off x="7436655" y="4069817"/>
            <a:ext cx="4067720" cy="224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cissors, Kitchen, Red, Equipment, Tool, Utensil, Sharp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6" t="17633" r="6553" b="26180"/>
          <a:stretch/>
        </p:blipFill>
        <p:spPr bwMode="auto">
          <a:xfrm>
            <a:off x="7152271" y="1433063"/>
            <a:ext cx="3701826" cy="152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984" b="84839" l="6958" r="88677">
                        <a14:foregroundMark x1="67667" y1="48514" x2="76535" y2="49485"/>
                        <a14:backgroundMark x1="51887" y1="73014" x2="44793" y2="80170"/>
                        <a14:backgroundMark x1="17690" y1="33839" x2="18827" y2="29594"/>
                        <a14:backgroundMark x1="20146" y1="30928" x2="29422" y2="31474"/>
                        <a14:backgroundMark x1="10414" y1="46574" x2="11460" y2="46938"/>
                        <a14:backgroundMark x1="32333" y1="53123" x2="33060" y2="53548"/>
                        <a14:backgroundMark x1="35516" y1="53730" x2="36244" y2="53548"/>
                        <a14:backgroundMark x1="41019" y1="50637" x2="40427" y2="51001"/>
                        <a14:backgroundMark x1="83038" y1="46210" x2="84220" y2="46756"/>
                        <a14:backgroundMark x1="64939" y1="48878" x2="74488" y2="51789"/>
                        <a14:backgroundMark x1="73624" y1="51425" x2="78126" y2="51607"/>
                        <a14:backgroundMark x1="62301" y1="48514" x2="59573" y2="51607"/>
                        <a14:backgroundMark x1="59573" y1="50455" x2="56935" y2="51971"/>
                        <a14:backgroundMark x1="51160" y1="50819" x2="49568" y2="5215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42" t="21062" r="11160" b="15556"/>
          <a:stretch/>
        </p:blipFill>
        <p:spPr>
          <a:xfrm rot="20993083">
            <a:off x="5983081" y="3123871"/>
            <a:ext cx="5038090" cy="288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945" y="369752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4508500" y="6391655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76491" y="5626100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902200" y="3009900"/>
            <a:ext cx="1943100" cy="635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902200" y="4089400"/>
            <a:ext cx="2032000" cy="9144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902200" y="3920337"/>
            <a:ext cx="2032000" cy="108346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93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811" y="276888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879414" y="3048000"/>
            <a:ext cx="2015830" cy="1530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949766" y="3951514"/>
            <a:ext cx="1987178" cy="9342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084734" y="4954924"/>
            <a:ext cx="185221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118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811" y="276888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912807" y="2928257"/>
            <a:ext cx="58729" cy="115388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847114" y="2878245"/>
            <a:ext cx="89830" cy="107961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49766" y="4887686"/>
            <a:ext cx="2008948" cy="672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17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811" y="276888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4979130" y="2966876"/>
            <a:ext cx="1999548" cy="90843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822372" y="2928257"/>
            <a:ext cx="2102214" cy="108857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49766" y="4887686"/>
            <a:ext cx="2008948" cy="672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68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305" y="276888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4865915" y="2966874"/>
            <a:ext cx="1999548" cy="90843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865915" y="3968177"/>
            <a:ext cx="83851" cy="986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71385" y="3875313"/>
            <a:ext cx="55363" cy="107960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4859993" y="2873829"/>
            <a:ext cx="2005470" cy="109434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46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946" y="369750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4865915" y="3052274"/>
            <a:ext cx="1999548" cy="90843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865915" y="4014607"/>
            <a:ext cx="83851" cy="986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65463" y="3921745"/>
            <a:ext cx="55363" cy="107960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0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986" y="369750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4949766" y="3037114"/>
            <a:ext cx="1943378" cy="5442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907840" y="4090807"/>
            <a:ext cx="83851" cy="986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944150" y="3921745"/>
            <a:ext cx="55363" cy="107960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250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1141" y="245525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4893719" y="3861764"/>
            <a:ext cx="1943378" cy="5442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851793" y="3977692"/>
            <a:ext cx="83851" cy="986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944150" y="3921745"/>
            <a:ext cx="55363" cy="107960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65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98167" y="184026"/>
            <a:ext cx="4778326" cy="6207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340" y="276888"/>
            <a:ext cx="4378768" cy="6021903"/>
          </a:xfrm>
          <a:prstGeom prst="rect">
            <a:avLst/>
          </a:prstGeom>
        </p:spPr>
      </p:pic>
      <p:cxnSp>
        <p:nvCxnSpPr>
          <p:cNvPr id="21" name="Přímá spojnice 20"/>
          <p:cNvCxnSpPr/>
          <p:nvPr/>
        </p:nvCxnSpPr>
        <p:spPr>
          <a:xfrm flipH="1">
            <a:off x="3733986" y="6391653"/>
            <a:ext cx="114300" cy="415253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8252695" y="5676607"/>
            <a:ext cx="512884" cy="43180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844143" y="2852098"/>
            <a:ext cx="1928789" cy="210282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844143" y="2982686"/>
            <a:ext cx="2111828" cy="19722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32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 smtClean="0"/>
              <a:t>Vlastní dílo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(vytištěná beruška, nůžky, tkanička do bot nebo provázek)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Vytištěnou </a:t>
            </a:r>
            <a:r>
              <a:rPr lang="cs-CZ" dirty="0" smtClean="0"/>
              <a:t>berušku podlepit čtvrtkou, vystřihnout  šest otvorů, připravit provázek - dostatečná velikost.</a:t>
            </a:r>
          </a:p>
          <a:p>
            <a:pPr marL="45720" indent="0">
              <a:buNone/>
            </a:pPr>
            <a:r>
              <a:rPr lang="cs-CZ" dirty="0" smtClean="0"/>
              <a:t>Podle předlohy děti navlékají určené berušky, procvičí si postřeh, jemnou motoriku, pohotovost, fantazii, jelikož si mohou vymyslet </a:t>
            </a:r>
            <a:r>
              <a:rPr lang="cs-CZ" dirty="0" smtClean="0"/>
              <a:t>svůj </a:t>
            </a:r>
            <a:r>
              <a:rPr lang="cs-CZ" dirty="0" smtClean="0"/>
              <a:t>obrazec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r>
              <a:rPr lang="cs-CZ" dirty="0" smtClean="0"/>
              <a:t>Pracovní list (obrázek berušky) je určený k tisku, při prezentaci se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Vzdělávací oblast dítě a jeho tělo (BIOLOGICKÁ)</a:t>
            </a:r>
          </a:p>
          <a:p>
            <a:r>
              <a:rPr lang="cs-CZ" b="1" dirty="0" smtClean="0"/>
              <a:t>Podoblast – jemná motorika, koordinace ruky a oka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provlékání, napodobit obrazce, upřednostňování pravé či levé ruky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235</Words>
  <Application>Microsoft Office PowerPoint</Application>
  <PresentationFormat>Širokoúhlá obrazovka</PresentationFormat>
  <Paragraphs>43</Paragraphs>
  <Slides>17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Century Gothic</vt:lpstr>
      <vt:lpstr>Sheer Green 16x9</vt:lpstr>
      <vt:lpstr>Šněrovací berušky</vt:lpstr>
      <vt:lpstr>Prezentace aplikace PowerPoint</vt:lpstr>
      <vt:lpstr>Co budeme potřebovat: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2015-05-05T18:51:56Z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