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3" r:id="rId5"/>
    <p:sldId id="284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32706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1862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3707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comments" Target="../comments/commen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comments" Target="../comments/comment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4.wdp"/><Relationship Id="rId5" Type="http://schemas.openxmlformats.org/officeDocument/2006/relationships/image" Target="../media/image7.png"/><Relationship Id="rId4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comments" Target="../comments/comment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6.wdp"/><Relationship Id="rId5" Type="http://schemas.openxmlformats.org/officeDocument/2006/relationships/image" Target="../media/image9.png"/><Relationship Id="rId4" Type="http://schemas.microsoft.com/office/2007/relationships/hdphoto" Target="../media/hdphoto5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Vytleskej podle slabik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24844" r="75990">
                        <a14:backgroundMark x1="30677" y1="70185" x2="34479" y2="72130"/>
                      </a14:backgroundRemoval>
                    </a14:imgEffect>
                    <a14:imgEffect>
                      <a14:saturation sat="33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478" t="25570" r="33698" b="24016"/>
          <a:stretch/>
        </p:blipFill>
        <p:spPr>
          <a:xfrm>
            <a:off x="7275076" y="1908573"/>
            <a:ext cx="3077570" cy="28523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4722" b="89352" l="24948" r="68646">
                        <a14:backgroundMark x1="36250" y1="59167" x2="36250" y2="59167"/>
                        <a14:backgroundMark x1="64688" y1="57685" x2="58906" y2="66296"/>
                        <a14:backgroundMark x1="32031" y1="56852" x2="32031" y2="56852"/>
                      </a14:backgroundRemoval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657" t="14115" r="31028" b="18255"/>
          <a:stretch/>
        </p:blipFill>
        <p:spPr>
          <a:xfrm>
            <a:off x="718769" y="218365"/>
            <a:ext cx="3712191" cy="3116399"/>
          </a:xfrm>
          <a:prstGeom prst="rect">
            <a:avLst/>
          </a:prstGeom>
        </p:spPr>
      </p:pic>
      <p:sp>
        <p:nvSpPr>
          <p:cNvPr id="7" name="Ovál 6"/>
          <p:cNvSpPr/>
          <p:nvPr/>
        </p:nvSpPr>
        <p:spPr>
          <a:xfrm>
            <a:off x="1304577" y="35893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819967" y="35893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32780" y="35893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476374" y="35893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648171" y="35893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532473" y="571500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1047863" y="571500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360676" y="571500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704270" y="571500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9876067" y="571500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>
            <a:off x="5991763" y="0"/>
            <a:ext cx="0" cy="6858000"/>
          </a:xfrm>
          <a:prstGeom prst="line">
            <a:avLst/>
          </a:prstGeom>
          <a:ln w="571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1389" b="80278" l="31875" r="60365"/>
                    </a14:imgEffect>
                    <a14:imgEffect>
                      <a14:saturation sat="66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655" t="25411" r="39058" b="20074"/>
          <a:stretch/>
        </p:blipFill>
        <p:spPr>
          <a:xfrm>
            <a:off x="8073035" y="1861445"/>
            <a:ext cx="3017692" cy="308439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444" b="90000" l="27396" r="59844"/>
                    </a14:imgEffect>
                    <a14:imgEffect>
                      <a14:sharpenSoften amount="25000"/>
                    </a14:imgEffect>
                    <a14:imgEffect>
                      <a14:saturation sat="66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629" t="15197" r="40571" b="17504"/>
          <a:stretch/>
        </p:blipFill>
        <p:spPr>
          <a:xfrm>
            <a:off x="968934" y="-218365"/>
            <a:ext cx="3098041" cy="3807725"/>
          </a:xfrm>
          <a:prstGeom prst="rect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</p:pic>
      <p:sp>
        <p:nvSpPr>
          <p:cNvPr id="7" name="Ovál 6"/>
          <p:cNvSpPr/>
          <p:nvPr/>
        </p:nvSpPr>
        <p:spPr>
          <a:xfrm>
            <a:off x="1304577" y="35893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819967" y="35893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32780" y="35893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476374" y="35893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648171" y="35893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721065" y="575086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1236455" y="575086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549268" y="575086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892862" y="575086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064659" y="575086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/>
          <p:nvPr/>
        </p:nvCxnSpPr>
        <p:spPr>
          <a:xfrm>
            <a:off x="5991763" y="0"/>
            <a:ext cx="0" cy="6858000"/>
          </a:xfrm>
          <a:prstGeom prst="line">
            <a:avLst/>
          </a:prstGeom>
          <a:ln w="571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3333" l="36406" r="71875"/>
                    </a14:imgEffect>
                    <a14:imgEffect>
                      <a14:saturation sat="66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300" t="18616" r="28798" b="9501"/>
          <a:stretch/>
        </p:blipFill>
        <p:spPr>
          <a:xfrm rot="-5400000">
            <a:off x="724108" y="-249750"/>
            <a:ext cx="3611183" cy="40670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9259" b="80093" l="31302" r="712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989" t="19056" r="32022" b="20640"/>
          <a:stretch/>
        </p:blipFill>
        <p:spPr>
          <a:xfrm>
            <a:off x="7651715" y="1894513"/>
            <a:ext cx="3066120" cy="3060000"/>
          </a:xfrm>
          <a:prstGeom prst="rect">
            <a:avLst/>
          </a:prstGeom>
        </p:spPr>
      </p:pic>
      <p:sp>
        <p:nvSpPr>
          <p:cNvPr id="8" name="Ovál 7"/>
          <p:cNvSpPr/>
          <p:nvPr/>
        </p:nvSpPr>
        <p:spPr>
          <a:xfrm>
            <a:off x="1304577" y="35893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819967" y="35893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32780" y="35893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476374" y="35893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648171" y="35893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613078" y="566153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1128468" y="566153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441281" y="566153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8784875" y="566153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9956672" y="566153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>
            <a:off x="5991763" y="0"/>
            <a:ext cx="0" cy="6858000"/>
          </a:xfrm>
          <a:prstGeom prst="line">
            <a:avLst/>
          </a:prstGeom>
          <a:ln w="571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33088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rytmizují zobrazené pohádkové postavy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Propojení více vjemů </a:t>
            </a:r>
            <a:r>
              <a:rPr lang="cs-CZ" dirty="0" smtClean="0"/>
              <a:t>(vizuální</a:t>
            </a:r>
            <a:r>
              <a:rPr lang="cs-CZ" dirty="0" smtClean="0"/>
              <a:t>, sluchový…)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jsou zobrazeny dvě </a:t>
            </a:r>
            <a:r>
              <a:rPr lang="cs-CZ" dirty="0" smtClean="0"/>
              <a:t>postavičky, </a:t>
            </a:r>
            <a:r>
              <a:rPr lang="cs-CZ" dirty="0" smtClean="0"/>
              <a:t>které mají děti za úkol rytmizovat. </a:t>
            </a:r>
          </a:p>
          <a:p>
            <a:r>
              <a:rPr lang="cs-CZ" dirty="0" smtClean="0"/>
              <a:t>Puntíky pod obrázky jsou zpětnou vazbou, zda děti tleskly ve správném počtu</a:t>
            </a:r>
          </a:p>
          <a:p>
            <a:r>
              <a:rPr lang="cs-CZ" dirty="0" smtClean="0"/>
              <a:t>Kliknutím na puntíky se zbarvují zeleně </a:t>
            </a:r>
            <a:r>
              <a:rPr lang="cs-CZ" dirty="0" smtClean="0"/>
              <a:t>(správně) </a:t>
            </a:r>
            <a:r>
              <a:rPr lang="cs-CZ" dirty="0" smtClean="0"/>
              <a:t>a šedě </a:t>
            </a:r>
            <a:r>
              <a:rPr lang="cs-CZ" dirty="0" smtClean="0"/>
              <a:t>(špatně)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na magnetickou tabulku přiřazují správný počet </a:t>
            </a:r>
            <a:r>
              <a:rPr lang="cs-CZ" dirty="0" smtClean="0"/>
              <a:t>magnetek.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Sluchem rozlišit slova, </a:t>
            </a:r>
            <a:r>
              <a:rPr lang="cs-CZ" dirty="0" smtClean="0"/>
              <a:t>slabiky</a:t>
            </a:r>
          </a:p>
          <a:p>
            <a:r>
              <a:rPr lang="cs-CZ" dirty="0" smtClean="0"/>
              <a:t>Správně </a:t>
            </a:r>
            <a:r>
              <a:rPr lang="cs-CZ" dirty="0"/>
              <a:t>reagovat na světelné a akustické signály </a:t>
            </a:r>
            <a:endParaRPr lang="cs-CZ" dirty="0" smtClean="0"/>
          </a:p>
          <a:p>
            <a:r>
              <a:rPr lang="cs-CZ"/>
              <a:t>Chápat základní číselné a matematické pojmy, elementární matematické souvislosti a dle potřeby je využívat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239</Words>
  <Application>Microsoft Office PowerPoint</Application>
  <PresentationFormat>Vlastní</PresentationFormat>
  <Paragraphs>55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Vytleskej podle slabik</vt:lpstr>
      <vt:lpstr>Snímek 2</vt:lpstr>
      <vt:lpstr>Snímek 3</vt:lpstr>
      <vt:lpstr>Snímek 4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Vytleskej podle slabik</dc:title>
  <dc:creator/>
  <cp:lastModifiedBy/>
  <cp:revision>2</cp:revision>
  <dcterms:created xsi:type="dcterms:W3CDTF">2014-08-05T12:38:58Z</dcterms:created>
  <dcterms:modified xsi:type="dcterms:W3CDTF">2015-05-06T10:46:23Z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