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5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6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086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750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7504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7504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750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7504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9.png"/><Relationship Id="rId4" Type="http://schemas.microsoft.com/office/2007/relationships/hdphoto" Target="../media/hdphoto4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1.png"/><Relationship Id="rId4" Type="http://schemas.microsoft.com/office/2007/relationships/hdphoto" Target="../media/hdphoto6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9.png"/><Relationship Id="rId4" Type="http://schemas.microsoft.com/office/2007/relationships/hdphoto" Target="../media/hdphoto9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microsoft.com/office/2007/relationships/hdphoto" Target="../media/hdphoto11.wdp"/><Relationship Id="rId9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5" Type="http://schemas.openxmlformats.org/officeDocument/2006/relationships/image" Target="../media/image21.png"/><Relationship Id="rId4" Type="http://schemas.microsoft.com/office/2007/relationships/hdphoto" Target="../media/hdphoto12.wdp"/><Relationship Id="rId9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Zvířátka v lese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 a postřeh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40" t="5312" r="14912"/>
          <a:stretch/>
        </p:blipFill>
        <p:spPr>
          <a:xfrm rot="5400000">
            <a:off x="2471996" y="621730"/>
            <a:ext cx="6858000" cy="5614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9" b="98710" l="0" r="100000">
                        <a14:backgroundMark x1="33401" y1="12645" x2="91344" y2="6710"/>
                        <a14:backgroundMark x1="95418" y1="12129" x2="97047" y2="65806"/>
                        <a14:backgroundMark x1="2546" y1="72129" x2="7026" y2="89290"/>
                        <a14:backgroundMark x1="31670" y1="56000" x2="29226" y2="18194"/>
                        <a14:backgroundMark x1="15479" y1="17548" x2="17719" y2="4645"/>
                        <a14:backgroundMark x1="4786" y1="21548" x2="3462" y2="5806"/>
                        <a14:backgroundMark x1="96130" y1="96516" x2="75255" y2="96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337605" y="650383"/>
            <a:ext cx="4087258" cy="32254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527" b="100000" l="717" r="100000">
                        <a14:backgroundMark x1="92330" y1="88855" x2="76487" y2="90076"/>
                        <a14:backgroundMark x1="51541" y1="83969" x2="11326" y2="93130"/>
                        <a14:backgroundMark x1="92688" y1="20305" x2="76129" y2="41374"/>
                        <a14:backgroundMark x1="52186" y1="17099" x2="25663" y2="21985"/>
                        <a14:backgroundMark x1="2652" y1="81527" x2="2724" y2="189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2665688" y="4132502"/>
            <a:ext cx="5805888" cy="27254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348" b="96242" l="26531" r="86631">
                        <a14:backgroundMark x1="70157" y1="12012" x2="82616" y2="27708"/>
                        <a14:backgroundMark x1="83485" y1="62049" x2="74131" y2="67428"/>
                        <a14:backgroundMark x1="78394" y1="81209" x2="81540" y2="92410"/>
                        <a14:backgroundMark x1="56333" y1="9433" x2="32616" y2="15033"/>
                        <a14:backgroundMark x1="29925" y1="63965" x2="39611" y2="90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6328" t="4867" r="12815"/>
          <a:stretch/>
        </p:blipFill>
        <p:spPr>
          <a:xfrm rot="16200000">
            <a:off x="-450583" y="89774"/>
            <a:ext cx="5534702" cy="48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2" b="99337" l="22310" r="86838">
                        <a14:backgroundMark x1="49710" y1="3979" x2="79719" y2="9433"/>
                        <a14:backgroundMark x1="33071" y1="40604" x2="25414" y2="76861"/>
                        <a14:backgroundMark x1="52897" y1="69270" x2="51573" y2="86220"/>
                        <a14:backgroundMark x1="66060" y1="66765" x2="68998" y2="90125"/>
                        <a14:backgroundMark x1="76656" y1="48784" x2="84023" y2="86441"/>
                        <a14:backgroundMark x1="25745" y1="7074" x2="25207" y2="17023"/>
                        <a14:backgroundMark x1="37583" y1="63817" x2="37583" y2="638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3659" t="-14" r="12486" b="14"/>
          <a:stretch/>
        </p:blipFill>
        <p:spPr>
          <a:xfrm>
            <a:off x="6085881" y="1062093"/>
            <a:ext cx="5640637" cy="4961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510" b="93022" l="3996" r="98812">
                        <a14:backgroundMark x1="78402" y1="25121" x2="93521" y2="39806"/>
                        <a14:backgroundMark x1="94708" y1="72330" x2="82397" y2="88471"/>
                        <a14:backgroundMark x1="50108" y1="24333" x2="22894" y2="30825"/>
                        <a14:backgroundMark x1="12635" y1="49757" x2="22354" y2="62561"/>
                        <a14:backgroundMark x1="29806" y1="79612" x2="11231" y2="85012"/>
                        <a14:backgroundMark x1="47516" y1="90655" x2="20086" y2="94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4029" t="20709" b="6950"/>
          <a:stretch/>
        </p:blipFill>
        <p:spPr>
          <a:xfrm rot="16200000">
            <a:off x="1336771" y="-657638"/>
            <a:ext cx="3376397" cy="460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9" b="98710" l="0" r="100000">
                        <a14:backgroundMark x1="33401" y1="12645" x2="91344" y2="6710"/>
                        <a14:backgroundMark x1="95418" y1="12129" x2="97047" y2="65806"/>
                        <a14:backgroundMark x1="2546" y1="72129" x2="7026" y2="89290"/>
                        <a14:backgroundMark x1="31670" y1="56000" x2="29226" y2="18194"/>
                        <a14:backgroundMark x1="15479" y1="17548" x2="17719" y2="4645"/>
                        <a14:backgroundMark x1="4786" y1="21548" x2="3462" y2="5806"/>
                        <a14:backgroundMark x1="96130" y1="96516" x2="75255" y2="96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221967" y="3334561"/>
            <a:ext cx="4087258" cy="322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1926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53" b="99853" l="11838" r="85762">
                        <a14:foregroundMark x1="58184" y1="11882" x2="53015" y2="8235"/>
                        <a14:foregroundMark x1="50563" y1="8235" x2="45262" y2="10706"/>
                        <a14:foregroundMark x1="59178" y1="10000" x2="57985" y2="9647"/>
                        <a14:backgroundMark x1="83361" y1="81135" x2="64404" y2="89757"/>
                        <a14:backgroundMark x1="79719" y1="16654" x2="62210" y2="23434"/>
                        <a14:backgroundMark x1="41060" y1="35372" x2="17425" y2="16065"/>
                        <a14:backgroundMark x1="40108" y1="93441" x2="15025" y2="93441"/>
                        <a14:backgroundMark x1="52152" y1="29108" x2="52152" y2="13707"/>
                        <a14:backgroundMark x1="46978" y1="8843" x2="45240" y2="6853"/>
                        <a14:backgroundMark x1="48634" y1="8254" x2="47848" y2="5527"/>
                        <a14:backgroundMark x1="50166" y1="8475" x2="49627" y2="4716"/>
                        <a14:backgroundMark x1="54429" y1="7664" x2="51904" y2="5306"/>
                        <a14:backgroundMark x1="55960" y1="8254" x2="54884" y2="4127"/>
                        <a14:backgroundMark x1="57409" y1="11570" x2="60886" y2="6853"/>
                        <a14:backgroundMark x1="56829" y1="8254" x2="57492" y2="4348"/>
                        <a14:backgroundMark x1="75149" y1="42118" x2="75812" y2="327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11939" r="14129"/>
          <a:stretch/>
        </p:blipFill>
        <p:spPr>
          <a:xfrm rot="10800000">
            <a:off x="7364988" y="419177"/>
            <a:ext cx="4643387" cy="352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6360" b="86367" l="4553" r="93750">
                        <a14:backgroundMark x1="29263" y1="65217" x2="27070" y2="68976"/>
                        <a14:backgroundMark x1="76656" y1="76345" x2="39321" y2="80914"/>
                        <a14:backgroundMark x1="88949" y1="31393" x2="69247" y2="27119"/>
                        <a14:backgroundMark x1="10265" y1="32793" x2="22682" y2="29035"/>
                        <a14:backgroundMark x1="10762" y1="59690" x2="7740" y2="787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5258" t="22803" r="5696" b="13631"/>
          <a:stretch/>
        </p:blipFill>
        <p:spPr>
          <a:xfrm rot="16200000">
            <a:off x="-605043" y="1393159"/>
            <a:ext cx="4641833" cy="23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853" b="96021" l="22558" r="65190">
                        <a14:backgroundMark x1="26076" y1="84230" x2="24462" y2="80251"/>
                        <a14:backgroundMark x1="22972" y1="26603" x2="26325" y2="12675"/>
                        <a14:backgroundMark x1="39735" y1="9580" x2="60472" y2="11570"/>
                        <a14:backgroundMark x1="62086" y1="32572" x2="61093" y2="13117"/>
                        <a14:backgroundMark x1="51035" y1="70744" x2="61962" y2="61017"/>
                        <a14:backgroundMark x1="52897" y1="93957" x2="63204" y2="92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0700" t="5586" r="33735" b="4150"/>
          <a:stretch/>
        </p:blipFill>
        <p:spPr>
          <a:xfrm rot="5400000">
            <a:off x="3526707" y="1906497"/>
            <a:ext cx="3667612" cy="4081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57461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131" b="98726" l="3888" r="100000">
                        <a14:backgroundMark x1="10367" y1="33434" x2="14471" y2="17536"/>
                        <a14:backgroundMark x1="41253" y1="16141" x2="62959" y2="16323"/>
                        <a14:backgroundMark x1="95356" y1="16141" x2="99460" y2="29612"/>
                        <a14:backgroundMark x1="11663" y1="94842" x2="89201" y2="94296"/>
                        <a14:backgroundMark x1="92225" y1="32585" x2="97300" y2="55825"/>
                        <a14:backgroundMark x1="96004" y1="61468" x2="98812" y2="929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9504" b="4110"/>
          <a:stretch/>
        </p:blipFill>
        <p:spPr>
          <a:xfrm>
            <a:off x="9128627" y="253387"/>
            <a:ext cx="2832503" cy="4356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510" b="93022" l="3996" r="98812">
                        <a14:backgroundMark x1="78402" y1="25121" x2="93521" y2="39806"/>
                        <a14:backgroundMark x1="94708" y1="72330" x2="82397" y2="88471"/>
                        <a14:backgroundMark x1="50108" y1="24333" x2="22894" y2="30825"/>
                        <a14:backgroundMark x1="12635" y1="49757" x2="22354" y2="62561"/>
                        <a14:backgroundMark x1="29806" y1="79612" x2="11231" y2="85012"/>
                        <a14:backgroundMark x1="47516" y1="90655" x2="20086" y2="947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4029" t="20709" b="6950"/>
          <a:stretch/>
        </p:blipFill>
        <p:spPr>
          <a:xfrm rot="16200000">
            <a:off x="615803" y="-310301"/>
            <a:ext cx="3376397" cy="460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4078" b="87197" l="540" r="95248">
                        <a14:backgroundMark x1="35529" y1="23119" x2="85205" y2="31493"/>
                        <a14:backgroundMark x1="88661" y1="78519" x2="72354" y2="84345"/>
                        <a14:backgroundMark x1="8639" y1="26335" x2="11987" y2="791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18301" b="14229"/>
          <a:stretch/>
        </p:blipFill>
        <p:spPr>
          <a:xfrm rot="16200000">
            <a:off x="4254958" y="1744530"/>
            <a:ext cx="3852333" cy="4627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57461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6930" b="88835" l="0" r="99460">
                        <a14:foregroundMark x1="36571" y1="23877" x2="45714" y2="30231"/>
                        <a14:foregroundMark x1="62743" y1="24069" x2="52457" y2="28498"/>
                        <a14:backgroundMark x1="7127" y1="22573" x2="7127" y2="22573"/>
                        <a14:backgroundMark x1="19870" y1="23422" x2="19870" y2="23422"/>
                        <a14:backgroundMark x1="47948" y1="22876" x2="47948" y2="22876"/>
                        <a14:backgroundMark x1="82181" y1="24757" x2="82181" y2="24757"/>
                        <a14:backgroundMark x1="58315" y1="85801" x2="60043" y2="85316"/>
                        <a14:backgroundMark x1="92117" y1="69660" x2="92117" y2="69660"/>
                        <a14:backgroundMark x1="91577" y1="42294" x2="91577" y2="42294"/>
                        <a14:backgroundMark x1="94924" y1="61833" x2="94924" y2="61833"/>
                        <a14:backgroundMark x1="8315" y1="41080" x2="8315" y2="41080"/>
                        <a14:backgroundMark x1="7667" y1="55400" x2="7667" y2="55400"/>
                        <a14:backgroundMark x1="4968" y1="70328" x2="4968" y2="70328"/>
                        <a14:backgroundMark x1="41901" y1="82888" x2="41901" y2="82888"/>
                        <a14:backgroundMark x1="22570" y1="29672" x2="22570" y2="29672"/>
                        <a14:backgroundMark x1="71598" y1="28823" x2="71598" y2="28823"/>
                        <a14:backgroundMark x1="34341" y1="31553" x2="34341" y2="31553"/>
                        <a14:backgroundMark x1="64039" y1="29854" x2="64039" y2="29854"/>
                        <a14:backgroundMark x1="81317" y1="28155" x2="82181" y2="28337"/>
                        <a14:backgroundMark x1="88877" y1="27488" x2="88877" y2="27488"/>
                        <a14:backgroundMark x1="12311" y1="28519" x2="12311" y2="28519"/>
                        <a14:backgroundMark x1="90929" y1="84769" x2="90929" y2="84769"/>
                        <a14:backgroundMark x1="91253" y1="57767" x2="91253" y2="57767"/>
                        <a14:backgroundMark x1="5029" y1="32221" x2="40114" y2="20347"/>
                        <a14:backgroundMark x1="65943" y1="21309" x2="99200" y2="39795"/>
                        <a14:backgroundMark x1="58171" y1="31836" x2="75429" y2="32670"/>
                        <a14:backgroundMark x1="7200" y1="34403" x2="4343" y2="69191"/>
                        <a14:backgroundMark x1="36914" y1="21887" x2="51771" y2="25289"/>
                        <a14:backgroundMark x1="96686" y1="50321" x2="88914" y2="62452"/>
                        <a14:backgroundMark x1="17486" y1="55905" x2="24914" y2="55327"/>
                        <a14:backgroundMark x1="30171" y1="54108" x2="30171" y2="541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16608" b="11476"/>
          <a:stretch/>
        </p:blipFill>
        <p:spPr>
          <a:xfrm>
            <a:off x="7530061" y="1085781"/>
            <a:ext cx="3640002" cy="4660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0" y="206896"/>
            <a:ext cx="3888000" cy="54144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 rot="5400000">
            <a:off x="2800561" y="2178489"/>
            <a:ext cx="5396511" cy="27812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0" y="228667"/>
            <a:ext cx="3888000" cy="54144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800561" y="2200260"/>
            <a:ext cx="5396511" cy="278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2969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0328" b="88835" l="1728" r="100000">
                        <a14:backgroundMark x1="92117" y1="27002" x2="47516" y2="23119"/>
                        <a14:backgroundMark x1="82073" y1="48847" x2="90713" y2="67779"/>
                        <a14:backgroundMark x1="92981" y1="81917" x2="76674" y2="85316"/>
                        <a14:backgroundMark x1="21490" y1="48847" x2="21166" y2="565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21031" b="11821"/>
          <a:stretch/>
        </p:blipFill>
        <p:spPr>
          <a:xfrm rot="16200000">
            <a:off x="7704675" y="-294791"/>
            <a:ext cx="3852333" cy="46050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6141" b="84769" l="0" r="94708">
                        <a14:backgroundMark x1="27754" y1="25850" x2="27754" y2="25850"/>
                        <a14:backgroundMark x1="12311" y1="57646" x2="12311" y2="57646"/>
                        <a14:backgroundMark x1="9503" y1="80158" x2="11771" y2="80643"/>
                        <a14:backgroundMark x1="78618" y1="79005" x2="78618" y2="79005"/>
                        <a14:backgroundMark x1="74406" y1="58131" x2="74406" y2="58131"/>
                        <a14:backgroundMark x1="87797" y1="38532" x2="87797" y2="38532"/>
                        <a14:backgroundMark x1="79806" y1="21845" x2="79806" y2="218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16692" r="5602" b="14873"/>
          <a:stretch/>
        </p:blipFill>
        <p:spPr>
          <a:xfrm rot="16200000">
            <a:off x="670892" y="-69020"/>
            <a:ext cx="3636534" cy="469318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864" b="93368" l="22641" r="77649">
                        <a14:foregroundMark x1="65639" y1="49766" x2="72852" y2="49065"/>
                        <a14:foregroundMark x1="64787" y1="46963" x2="72721" y2="46612"/>
                        <a14:backgroundMark x1="26821" y1="45615" x2="30877" y2="23729"/>
                        <a14:backgroundMark x1="42715" y1="88725" x2="69536" y2="81503"/>
                        <a14:backgroundMark x1="68874" y1="32351" x2="67260" y2="10317"/>
                        <a14:backgroundMark x1="26945" y1="90862" x2="25083" y2="90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1358" t="3482" r="21797" b="3510"/>
          <a:stretch/>
        </p:blipFill>
        <p:spPr>
          <a:xfrm rot="5400000">
            <a:off x="4393350" y="3400193"/>
            <a:ext cx="3603615" cy="33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8483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zapamatovat zvířátka schovaná v lese.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pozornosti, paměti, postřehu a soustředěnosti.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si děti mají zapamatovat co nejvíce zvířátek.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děti určují zvířátka, která v lese nebyla.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děti vyjmenují zvířátka, která na obrázku chybí.</a:t>
            </a:r>
          </a:p>
          <a:p>
            <a:r>
              <a:rPr lang="cs-CZ" dirty="0" smtClean="0"/>
              <a:t>Za pomoci animačních efektů a aktivační události se dětem znázorňuje zpětná vazba.</a:t>
            </a:r>
          </a:p>
          <a:p>
            <a:r>
              <a:rPr lang="cs-CZ" dirty="0" smtClean="0"/>
              <a:t>Materiál je určen pro práci na dotykových zařízeních.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Cílem práce je zapojit co nejvíce dětí s využitím běžných praktických pomůcek, jako jsou fixy, nůžky, vytištěné obrázky, magnetické tabulky, pastelky.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se soustředit a udržet pozornost </a:t>
            </a:r>
          </a:p>
          <a:p>
            <a:r>
              <a:rPr lang="cs-CZ" dirty="0"/>
              <a:t>Vědomě využívat všech smyslů, záměrně pozorovat, postřehovat, všímat si (nového, změněného, chybějícího)   </a:t>
            </a:r>
          </a:p>
          <a:p>
            <a:r>
              <a:rPr lang="cs-CZ" dirty="0"/>
              <a:t>Vyvinout volní úsilí, soustředit se na činnost a její </a:t>
            </a:r>
            <a:r>
              <a:rPr lang="cs-CZ" dirty="0" smtClean="0"/>
              <a:t>dokončení. </a:t>
            </a:r>
            <a:endParaRPr lang="cs-CZ" dirty="0"/>
          </a:p>
          <a:p>
            <a:r>
              <a:rPr lang="pl-PL" dirty="0"/>
              <a:t>Zaměřovat se na to, co je z poznávacího hlediska </a:t>
            </a:r>
            <a:r>
              <a:rPr lang="pl-PL" dirty="0" smtClean="0"/>
              <a:t>důležité. </a:t>
            </a:r>
            <a:endParaRPr lang="pl-PL" dirty="0"/>
          </a:p>
          <a:p>
            <a:r>
              <a:rPr lang="cs-CZ" dirty="0"/>
              <a:t>Postupovat a učit se podle pokynů a </a:t>
            </a:r>
            <a:r>
              <a:rPr lang="cs-CZ" dirty="0" smtClean="0"/>
              <a:t>instrukcí.</a:t>
            </a:r>
          </a:p>
          <a:p>
            <a:r>
              <a:rPr lang="cs-CZ" dirty="0" smtClean="0"/>
              <a:t> </a:t>
            </a:r>
            <a:r>
              <a:rPr lang="cs-CZ" dirty="0"/>
              <a:t>Prožívat radost ze zvládnutého a </a:t>
            </a:r>
            <a:r>
              <a:rPr lang="cs-CZ" dirty="0" smtClean="0"/>
              <a:t>poznaného.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314</Words>
  <Application>Microsoft Office PowerPoint</Application>
  <PresentationFormat>Vlastní</PresentationFormat>
  <Paragraphs>63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Zvířátka v lese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2</cp:revision>
  <dcterms:created xsi:type="dcterms:W3CDTF">2014-08-05T12:38:58Z</dcterms:created>
  <dcterms:modified xsi:type="dcterms:W3CDTF">2015-05-06T10:47:59Z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