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comments/comment8.xml" ContentType="application/vnd.openxmlformats-officedocument.presentationml.comment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s/comment6.xml" ContentType="application/vnd.openxmlformats-officedocument.presentationml.comments+xml"/>
  <Override PartName="/ppt/comments/comment13.xml" ContentType="application/vnd.openxmlformats-officedocument.presentationml.comments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comments/comment4.xml" ContentType="application/vnd.openxmlformats-officedocument.presentationml.comments+xml"/>
  <Override PartName="/ppt/comments/comment11.xml" ContentType="application/vnd.openxmlformats-officedocument.presentationml.comments+xml"/>
  <Override PartName="/ppt/notesSlides/notesSlide14.xml" ContentType="application/vnd.openxmlformats-officedocument.presentationml.notesSlide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comments/comment2.xml" ContentType="application/vnd.openxmlformats-officedocument.presentationml.comment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comments/comment9.xml" ContentType="application/vnd.openxmlformats-officedocument.presentationml.comment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comments/comment7.xml" ContentType="application/vnd.openxmlformats-officedocument.presentationml.comment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comments/comment5.xml" ContentType="application/vnd.openxmlformats-officedocument.presentationml.comments+xml"/>
  <Override PartName="/ppt/notesSlides/notesSlide15.xml" ContentType="application/vnd.openxmlformats-officedocument.presentationml.notesSlide+xml"/>
  <Override PartName="/ppt/comments/comment14.xml" ContentType="application/vnd.openxmlformats-officedocument.presentationml.comment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omments/comment3.xml" ContentType="application/vnd.openxmlformats-officedocument.presentationml.comments+xml"/>
  <Override PartName="/ppt/notesSlides/notesSlide13.xml" ContentType="application/vnd.openxmlformats-officedocument.presentationml.notesSlide+xml"/>
  <Override PartName="/ppt/comments/comment12.xml" ContentType="application/vnd.openxmlformats-officedocument.presentationml.comments+xml"/>
  <Default Extension="wdp" ContentType="image/vnd.ms-photo"/>
  <Default Extension="gif" ContentType="image/gif"/>
  <Override PartName="/ppt/comments/comment1.xml" ContentType="application/vnd.openxmlformats-officedocument.presentationml.comments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comments/comment10.xml" ContentType="application/vnd.openxmlformats-officedocument.presentationml.comment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24"/>
  </p:notesMasterIdLst>
  <p:handoutMasterIdLst>
    <p:handoutMasterId r:id="rId25"/>
  </p:handoutMasterIdLst>
  <p:sldIdLst>
    <p:sldId id="272" r:id="rId3"/>
    <p:sldId id="306" r:id="rId4"/>
    <p:sldId id="313" r:id="rId5"/>
    <p:sldId id="308" r:id="rId6"/>
    <p:sldId id="303" r:id="rId7"/>
    <p:sldId id="299" r:id="rId8"/>
    <p:sldId id="310" r:id="rId9"/>
    <p:sldId id="312" r:id="rId10"/>
    <p:sldId id="302" r:id="rId11"/>
    <p:sldId id="304" r:id="rId12"/>
    <p:sldId id="309" r:id="rId13"/>
    <p:sldId id="315" r:id="rId14"/>
    <p:sldId id="314" r:id="rId15"/>
    <p:sldId id="307" r:id="rId16"/>
    <p:sldId id="317" r:id="rId17"/>
    <p:sldId id="275" r:id="rId18"/>
    <p:sldId id="276" r:id="rId19"/>
    <p:sldId id="318" r:id="rId20"/>
    <p:sldId id="277" r:id="rId21"/>
    <p:sldId id="280" r:id="rId22"/>
    <p:sldId id="281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37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5D"/>
    <a:srgbClr val="C5C000"/>
    <a:srgbClr val="FFFF9B"/>
    <a:srgbClr val="FFFFB3"/>
    <a:srgbClr val="FF0066"/>
    <a:srgbClr val="FDFEE6"/>
    <a:srgbClr val="FF99FF"/>
    <a:srgbClr val="CCFF66"/>
    <a:srgbClr val="FEF9EA"/>
    <a:srgbClr val="FFFCE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353" autoAdjust="0"/>
    <p:restoredTop sz="88131" autoAdjust="0"/>
  </p:normalViewPr>
  <p:slideViewPr>
    <p:cSldViewPr snapToGrid="0">
      <p:cViewPr>
        <p:scale>
          <a:sx n="90" d="100"/>
          <a:sy n="90" d="100"/>
        </p:scale>
        <p:origin x="36" y="3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24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3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26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2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7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28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30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8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20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9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22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10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27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1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36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1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33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1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25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1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37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6.5.2015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6.5.2015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Děti pracují ve dvojici, předem si připraví pomůcky: baterka, papírový košíček, látka, dřevěné prkénko, mikrotenový sáček, koženka, plastový talířek, kokos, obal od </a:t>
            </a:r>
            <a:r>
              <a:rPr lang="cs-CZ" dirty="0" err="1" smtClean="0"/>
              <a:t>Fofiffe</a:t>
            </a:r>
            <a:r>
              <a:rPr lang="cs-CZ" dirty="0" smtClean="0"/>
              <a:t>,</a:t>
            </a:r>
            <a:r>
              <a:rPr lang="cs-CZ" baseline="0" dirty="0" smtClean="0"/>
              <a:t> karton, čtvrtka, porcelánový talířek.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969294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Papírový kapesník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3</a:t>
            </a:fld>
            <a:endParaRPr lang="cs-CZ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Dřevěné prkénko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152028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Látka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5</a:t>
            </a:fld>
            <a:endParaRPr lang="cs-CZ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Mikrotenový sáček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65806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Karton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7</a:t>
            </a:fld>
            <a:endParaRPr lang="cs-CZ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Plastový talířek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8</a:t>
            </a:fld>
            <a:endParaRPr lang="cs-CZ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Papírový košíček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9</a:t>
            </a:fld>
            <a:endParaRPr lang="cs-CZ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Obal od </a:t>
            </a:r>
            <a:r>
              <a:rPr lang="cs-CZ" smtClean="0"/>
              <a:t>Tofiffe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10</a:t>
            </a:fld>
            <a:endParaRPr lang="cs-CZ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Porcelánový talíř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11</a:t>
            </a:fld>
            <a:endParaRPr lang="cs-CZ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Koženka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12</a:t>
            </a:fld>
            <a:endParaRPr lang="cs-CZ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Kokos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13</a:t>
            </a:fld>
            <a:endParaRPr lang="cs-CZ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Čtvrtka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14</a:t>
            </a:fld>
            <a:endParaRPr lang="cs-CZ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 skončení </a:t>
            </a:r>
            <a:r>
              <a:rPr lang="cs-CZ" dirty="0" smtClean="0"/>
              <a:t>prezentace </a:t>
            </a:r>
            <a:r>
              <a:rPr lang="cs-CZ" dirty="0" smtClean="0"/>
              <a:t>mohou děti vyzkoušet průsvitnost dalších předmětů a materiálů dle vlastního zájmu.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847097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5.wdp"/><Relationship Id="rId18" Type="http://schemas.openxmlformats.org/officeDocument/2006/relationships/image" Target="../media/image12.png"/><Relationship Id="rId26" Type="http://schemas.microsoft.com/office/2007/relationships/hdphoto" Target="../media/hdphoto11.wdp"/><Relationship Id="rId3" Type="http://schemas.openxmlformats.org/officeDocument/2006/relationships/image" Target="../media/image4.jpeg"/><Relationship Id="rId21" Type="http://schemas.microsoft.com/office/2007/relationships/hdphoto" Target="../media/hdphoto9.wdp"/><Relationship Id="rId7" Type="http://schemas.microsoft.com/office/2007/relationships/hdphoto" Target="../media/hdphoto2.wdp"/><Relationship Id="rId12" Type="http://schemas.openxmlformats.org/officeDocument/2006/relationships/image" Target="../media/image9.png"/><Relationship Id="rId17" Type="http://schemas.microsoft.com/office/2007/relationships/hdphoto" Target="../media/hdphoto7.wdp"/><Relationship Id="rId25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1.png"/><Relationship Id="rId20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microsoft.com/office/2007/relationships/hdphoto" Target="../media/hdphoto4.wdp"/><Relationship Id="rId24" Type="http://schemas.microsoft.com/office/2007/relationships/hdphoto" Target="../media/hdphoto10.wdp"/><Relationship Id="rId5" Type="http://schemas.microsoft.com/office/2007/relationships/hdphoto" Target="../media/hdphoto1.wdp"/><Relationship Id="rId15" Type="http://schemas.microsoft.com/office/2007/relationships/hdphoto" Target="../media/hdphoto6.wdp"/><Relationship Id="rId23" Type="http://schemas.openxmlformats.org/officeDocument/2006/relationships/image" Target="../media/image15.png"/><Relationship Id="rId10" Type="http://schemas.openxmlformats.org/officeDocument/2006/relationships/image" Target="../media/image8.png"/><Relationship Id="rId19" Type="http://schemas.microsoft.com/office/2007/relationships/hdphoto" Target="../media/hdphoto8.wdp"/><Relationship Id="rId4" Type="http://schemas.openxmlformats.org/officeDocument/2006/relationships/image" Target="../media/image5.png"/><Relationship Id="rId9" Type="http://schemas.microsoft.com/office/2007/relationships/hdphoto" Target="../media/hdphoto3.wdp"/><Relationship Id="rId14" Type="http://schemas.openxmlformats.org/officeDocument/2006/relationships/image" Target="../media/image10.png"/><Relationship Id="rId22" Type="http://schemas.openxmlformats.org/officeDocument/2006/relationships/image" Target="../media/image14.png"/><Relationship Id="rId27" Type="http://schemas.openxmlformats.org/officeDocument/2006/relationships/comments" Target="../comments/commen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comments" Target="../comments/commen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microsoft.com/office/2007/relationships/hdphoto" Target="../media/hdphoto12.wdp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comments" Target="../comments/comment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microsoft.com/office/2007/relationships/hdphoto" Target="../media/hdphoto13.wdp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comments" Target="../comments/comment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microsoft.com/office/2007/relationships/hdphoto" Target="../media/hdphoto14.wdp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comments" Target="../comments/comment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microsoft.com/office/2007/relationships/hdphoto" Target="../media/hdphoto15.wdp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comments" Target="../comments/comment6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microsoft.com/office/2007/relationships/hdphoto" Target="../media/hdphoto16.wdp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comments" Target="../comments/comment7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microsoft.com/office/2007/relationships/hdphoto" Target="../media/hdphoto17.wdp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comments" Target="../comments/comment8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microsoft.com/office/2007/relationships/hdphoto" Target="../media/hdphoto18.wdp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comments" Target="../comments/comment9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microsoft.com/office/2007/relationships/hdphoto" Target="../media/hdphoto19.wdp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comments" Target="../comments/comment10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microsoft.com/office/2007/relationships/hdphoto" Target="../media/hdphoto20.wdp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comments" Target="../comments/comment1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microsoft.com/office/2007/relationships/hdphoto" Target="../media/hdphoto21.wdp"/><Relationship Id="rId5" Type="http://schemas.openxmlformats.org/officeDocument/2006/relationships/image" Target="../media/image28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comments" Target="../comments/comment1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6" Type="http://schemas.microsoft.com/office/2007/relationships/hdphoto" Target="../media/hdphoto22.wdp"/><Relationship Id="rId5" Type="http://schemas.openxmlformats.org/officeDocument/2006/relationships/image" Target="../media/image29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comments" Target="../comments/comment13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microsoft.com/office/2007/relationships/hdphoto" Target="../media/hdphoto23.wdp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5" Type="http://schemas.openxmlformats.org/officeDocument/2006/relationships/comments" Target="../comments/comment14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2400" b="0" i="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/>
            </a:r>
            <a:br>
              <a:rPr lang="cs-CZ" sz="2400" b="0" i="0" dirty="0" smtClean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cs-CZ" sz="2400" dirty="0">
                <a:solidFill>
                  <a:srgbClr val="FF0000"/>
                </a:solidFill>
                <a:latin typeface="Arial Black" panose="020B0A04020102020204" pitchFamily="34" charset="0"/>
              </a:rPr>
              <a:t/>
            </a:r>
            <a:br>
              <a:rPr lang="cs-CZ" sz="2400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cs-CZ" sz="2400" b="0" i="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PRŮSVITNOST MATERIÁLŮ</a:t>
            </a:r>
            <a:endParaRPr lang="cs-CZ" sz="2400" b="0" i="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Řešení problémů, učení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cs-CZ" sz="2400" b="0" i="0" baseline="0" dirty="0" smtClean="0"/>
              <a:t> 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196441" y="4977253"/>
            <a:ext cx="5391397" cy="1377538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21747" b="73234" l="17612" r="7774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832" t="22390" r="21902" b="25680"/>
          <a:stretch/>
        </p:blipFill>
        <p:spPr>
          <a:xfrm>
            <a:off x="7238203" y="2944125"/>
            <a:ext cx="1954732" cy="126324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4188" b="76642" l="15149" r="8796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745" t="11313" r="12796" b="17396"/>
          <a:stretch/>
        </p:blipFill>
        <p:spPr>
          <a:xfrm>
            <a:off x="1126312" y="2485711"/>
            <a:ext cx="1944419" cy="145489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11834" b="72181" l="15242" r="8884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988" t="12757" r="10642" b="27832"/>
          <a:stretch/>
        </p:blipFill>
        <p:spPr>
          <a:xfrm>
            <a:off x="9964669" y="3507071"/>
            <a:ext cx="1689737" cy="1012417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14188" b="76332" l="24303" r="7718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153" t="14872" r="21902" b="21796"/>
          <a:stretch/>
        </p:blipFill>
        <p:spPr>
          <a:xfrm>
            <a:off x="10025317" y="1289241"/>
            <a:ext cx="1535608" cy="1352142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9913" b="89963" l="17983" r="787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832" t="10040" r="21902" b="8997"/>
          <a:stretch/>
        </p:blipFill>
        <p:spPr>
          <a:xfrm>
            <a:off x="3049734" y="4207367"/>
            <a:ext cx="1667144" cy="1679756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21314" b="73854" l="22909" r="755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913" t="18636" r="20931" b="23779"/>
          <a:stretch/>
        </p:blipFill>
        <p:spPr>
          <a:xfrm>
            <a:off x="5106231" y="1071212"/>
            <a:ext cx="985662" cy="707654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 xmlns="">
                  <a14:imgLayer r:embed="rId17">
                    <a14:imgEffect>
                      <a14:backgroundRemoval t="18340" b="84572" l="9991" r="927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68" t="17552" r="7999" b="17566"/>
          <a:stretch/>
        </p:blipFill>
        <p:spPr>
          <a:xfrm>
            <a:off x="8434591" y="4860381"/>
            <a:ext cx="1917581" cy="1117072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18" cstate="print">
            <a:extLst>
              <a:ext uri="{BEBA8EAE-BF5A-486C-A8C5-ECC9F3942E4B}">
                <a14:imgProps xmlns:a14="http://schemas.microsoft.com/office/drawing/2010/main" xmlns="">
                  <a14:imgLayer r:embed="rId19">
                    <a14:imgEffect>
                      <a14:backgroundRemoval t="9851" b="78810" l="4740" r="949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890" r="5682" b="19443"/>
          <a:stretch/>
        </p:blipFill>
        <p:spPr>
          <a:xfrm>
            <a:off x="4307096" y="2291381"/>
            <a:ext cx="2425516" cy="1382253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 rotWithShape="1">
          <a:blip r:embed="rId20" cstate="print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14870" b="89963" l="17472" r="8211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832" t="15106" r="17515" b="8996"/>
          <a:stretch/>
        </p:blipFill>
        <p:spPr>
          <a:xfrm>
            <a:off x="7191596" y="712519"/>
            <a:ext cx="1862228" cy="1639544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851043" y="712519"/>
            <a:ext cx="16760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PŘIPRAV  SI: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1347" b="3390"/>
          <a:stretch/>
        </p:blipFill>
        <p:spPr>
          <a:xfrm>
            <a:off x="3008197" y="84701"/>
            <a:ext cx="979543" cy="2206680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 rotWithShape="1">
          <a:blip r:embed="rId23" cstate="print">
            <a:extLst>
              <a:ext uri="{BEBA8EAE-BF5A-486C-A8C5-ECC9F3942E4B}">
                <a14:imgProps xmlns:a14="http://schemas.microsoft.com/office/drawing/2010/main" xmlns="">
                  <a14:imgLayer r:embed="rId24">
                    <a14:imgEffect>
                      <a14:backgroundRemoval t="3408" b="71809" l="22444" r="7955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594" t="20321" r="18345" b="24261"/>
          <a:stretch/>
        </p:blipFill>
        <p:spPr>
          <a:xfrm>
            <a:off x="5599062" y="4657714"/>
            <a:ext cx="1835687" cy="1229409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25" cstate="print">
            <a:extLst>
              <a:ext uri="{BEBA8EAE-BF5A-486C-A8C5-ECC9F3942E4B}">
                <a14:imgProps xmlns:a14="http://schemas.microsoft.com/office/drawing/2010/main" xmlns="">
                  <a14:imgLayer r:embed="rId26">
                    <a14:imgEffect>
                      <a14:backgroundRemoval t="14064" b="78686" l="23002" r="7486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490" t="8107" r="20534" b="20491"/>
          <a:stretch/>
        </p:blipFill>
        <p:spPr>
          <a:xfrm>
            <a:off x="538847" y="4161118"/>
            <a:ext cx="1988209" cy="1805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0889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50870" y="4949617"/>
            <a:ext cx="5391397" cy="1377538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5524065" y="747900"/>
            <a:ext cx="1008000" cy="1008000"/>
          </a:xfrm>
          <a:prstGeom prst="ellipse">
            <a:avLst/>
          </a:prstGeom>
          <a:solidFill>
            <a:srgbClr val="C5C00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vál 16"/>
          <p:cNvSpPr/>
          <p:nvPr/>
        </p:nvSpPr>
        <p:spPr>
          <a:xfrm>
            <a:off x="3642713" y="742255"/>
            <a:ext cx="1008000" cy="1008000"/>
          </a:xfrm>
          <a:prstGeom prst="ellipse">
            <a:avLst/>
          </a:prstGeom>
          <a:solidFill>
            <a:srgbClr val="FFFF5D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Ovál 17"/>
          <p:cNvSpPr/>
          <p:nvPr/>
        </p:nvSpPr>
        <p:spPr>
          <a:xfrm>
            <a:off x="7352748" y="712519"/>
            <a:ext cx="1008000" cy="1008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26146" b="69393" l="17983" r="8053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832" t="24536" r="18925" b="27831"/>
          <a:stretch/>
        </p:blipFill>
        <p:spPr>
          <a:xfrm>
            <a:off x="4396861" y="2962023"/>
            <a:ext cx="3459887" cy="1954361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1347" b="3390"/>
          <a:stretch/>
        </p:blipFill>
        <p:spPr>
          <a:xfrm>
            <a:off x="10421368" y="3486711"/>
            <a:ext cx="979543" cy="2206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2932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xit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FF"/>
                                      </p:to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5" presetClass="exit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8" grpId="0" animBg="1"/>
      <p:bldP spid="18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29098" y="4938155"/>
            <a:ext cx="5391397" cy="1377538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5524065" y="747900"/>
            <a:ext cx="1008000" cy="1008000"/>
          </a:xfrm>
          <a:prstGeom prst="ellipse">
            <a:avLst/>
          </a:prstGeom>
          <a:solidFill>
            <a:srgbClr val="C5C00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vál 16"/>
          <p:cNvSpPr/>
          <p:nvPr/>
        </p:nvSpPr>
        <p:spPr>
          <a:xfrm>
            <a:off x="3642713" y="742255"/>
            <a:ext cx="1008000" cy="1008000"/>
          </a:xfrm>
          <a:prstGeom prst="ellipse">
            <a:avLst/>
          </a:prstGeom>
          <a:solidFill>
            <a:srgbClr val="FFFF5D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Ovál 17"/>
          <p:cNvSpPr/>
          <p:nvPr/>
        </p:nvSpPr>
        <p:spPr>
          <a:xfrm>
            <a:off x="7352748" y="712519"/>
            <a:ext cx="1008000" cy="1008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21747" b="73234" l="17612" r="7774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832" t="22390" r="21902" b="25680"/>
          <a:stretch/>
        </p:blipFill>
        <p:spPr>
          <a:xfrm>
            <a:off x="4260125" y="3036317"/>
            <a:ext cx="3535879" cy="228505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1347" b="3390"/>
          <a:stretch/>
        </p:blipFill>
        <p:spPr>
          <a:xfrm>
            <a:off x="10454026" y="3589901"/>
            <a:ext cx="979543" cy="2206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4629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5" presetClass="exit" presetSubtype="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mph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FF"/>
                                      </p:to>
                                    </p:animClr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1" grpId="1" animBg="1"/>
      <p:bldP spid="11" grpId="2" animBg="1"/>
      <p:bldP spid="17" grpId="1" animBg="1"/>
      <p:bldP spid="17" grpId="2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332366" y="4936002"/>
            <a:ext cx="5391397" cy="1377538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5524065" y="747900"/>
            <a:ext cx="1008000" cy="1008000"/>
          </a:xfrm>
          <a:prstGeom prst="ellipse">
            <a:avLst/>
          </a:prstGeom>
          <a:solidFill>
            <a:srgbClr val="C5C00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vál 16"/>
          <p:cNvSpPr/>
          <p:nvPr/>
        </p:nvSpPr>
        <p:spPr>
          <a:xfrm>
            <a:off x="3642713" y="742255"/>
            <a:ext cx="1008000" cy="1008000"/>
          </a:xfrm>
          <a:prstGeom prst="ellipse">
            <a:avLst/>
          </a:prstGeom>
          <a:solidFill>
            <a:srgbClr val="FFFF5D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Ovál 17"/>
          <p:cNvSpPr/>
          <p:nvPr/>
        </p:nvSpPr>
        <p:spPr>
          <a:xfrm>
            <a:off x="7352748" y="712519"/>
            <a:ext cx="1008000" cy="1008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4188" b="76642" l="15149" r="8796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745" t="11313" r="12796" b="17396"/>
          <a:stretch/>
        </p:blipFill>
        <p:spPr>
          <a:xfrm>
            <a:off x="4051589" y="2669437"/>
            <a:ext cx="4672174" cy="349590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1347" b="3390"/>
          <a:stretch/>
        </p:blipFill>
        <p:spPr>
          <a:xfrm>
            <a:off x="10530226" y="3644329"/>
            <a:ext cx="979543" cy="2206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8459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xit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FF"/>
                                      </p:to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5" presetClass="exit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8" grpId="0" animBg="1"/>
      <p:bldP spid="18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49041"/>
            <a:ext cx="5391397" cy="1377538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5524065" y="747900"/>
            <a:ext cx="1008000" cy="1008000"/>
          </a:xfrm>
          <a:prstGeom prst="ellipse">
            <a:avLst/>
          </a:prstGeom>
          <a:solidFill>
            <a:srgbClr val="C5C00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vál 16"/>
          <p:cNvSpPr/>
          <p:nvPr/>
        </p:nvSpPr>
        <p:spPr>
          <a:xfrm>
            <a:off x="3642713" y="742255"/>
            <a:ext cx="1008000" cy="1008000"/>
          </a:xfrm>
          <a:prstGeom prst="ellipse">
            <a:avLst/>
          </a:prstGeom>
          <a:solidFill>
            <a:srgbClr val="FFFF5D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Ovál 17"/>
          <p:cNvSpPr/>
          <p:nvPr/>
        </p:nvSpPr>
        <p:spPr>
          <a:xfrm>
            <a:off x="7352748" y="712519"/>
            <a:ext cx="1008000" cy="1008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1834" b="72181" l="15242" r="8884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988" t="12757" r="10642" b="27832"/>
          <a:stretch/>
        </p:blipFill>
        <p:spPr>
          <a:xfrm>
            <a:off x="4513263" y="3074276"/>
            <a:ext cx="3847485" cy="230524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1347" b="3390"/>
          <a:stretch/>
        </p:blipFill>
        <p:spPr>
          <a:xfrm>
            <a:off x="10508454" y="3611673"/>
            <a:ext cx="979543" cy="2206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5936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5" presetClass="exit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mph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FF"/>
                                      </p:to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9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8" grpId="0" animBg="1"/>
      <p:bldP spid="18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1" y="4927269"/>
            <a:ext cx="5391397" cy="1377538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5524065" y="747900"/>
            <a:ext cx="1008000" cy="1008000"/>
          </a:xfrm>
          <a:prstGeom prst="ellipse">
            <a:avLst/>
          </a:prstGeom>
          <a:solidFill>
            <a:srgbClr val="C5C00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vál 16"/>
          <p:cNvSpPr/>
          <p:nvPr/>
        </p:nvSpPr>
        <p:spPr>
          <a:xfrm>
            <a:off x="3642713" y="742255"/>
            <a:ext cx="1008000" cy="1008000"/>
          </a:xfrm>
          <a:prstGeom prst="ellipse">
            <a:avLst/>
          </a:prstGeom>
          <a:solidFill>
            <a:srgbClr val="FFFF5D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Ovál 17"/>
          <p:cNvSpPr/>
          <p:nvPr/>
        </p:nvSpPr>
        <p:spPr>
          <a:xfrm>
            <a:off x="7352748" y="712519"/>
            <a:ext cx="1008000" cy="1008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4188" b="76332" l="24303" r="7718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153" t="14872" r="21902" b="21796"/>
          <a:stretch/>
        </p:blipFill>
        <p:spPr>
          <a:xfrm>
            <a:off x="4058893" y="2496027"/>
            <a:ext cx="3710035" cy="326678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1347" b="3390"/>
          <a:stretch/>
        </p:blipFill>
        <p:spPr>
          <a:xfrm>
            <a:off x="10530226" y="3556128"/>
            <a:ext cx="979543" cy="2206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0557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xit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5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mph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FF"/>
                                      </p:to>
                                    </p:animClr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7" grpId="0" animBg="1"/>
      <p:bldP spid="17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4" y="5046573"/>
            <a:ext cx="5391397" cy="1377538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5524065" y="747900"/>
            <a:ext cx="1008000" cy="1008000"/>
          </a:xfrm>
          <a:prstGeom prst="ellipse">
            <a:avLst/>
          </a:prstGeom>
          <a:solidFill>
            <a:srgbClr val="C5C00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vál 16"/>
          <p:cNvSpPr/>
          <p:nvPr/>
        </p:nvSpPr>
        <p:spPr>
          <a:xfrm>
            <a:off x="3642713" y="742255"/>
            <a:ext cx="1008000" cy="1008000"/>
          </a:xfrm>
          <a:prstGeom prst="ellipse">
            <a:avLst/>
          </a:prstGeom>
          <a:solidFill>
            <a:srgbClr val="FFFF5D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Ovál 17"/>
          <p:cNvSpPr/>
          <p:nvPr/>
        </p:nvSpPr>
        <p:spPr>
          <a:xfrm>
            <a:off x="7352748" y="712519"/>
            <a:ext cx="1008000" cy="1008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9913" b="89963" l="17983" r="787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832" t="10040" r="21902" b="8997"/>
          <a:stretch/>
        </p:blipFill>
        <p:spPr>
          <a:xfrm>
            <a:off x="4849205" y="2574858"/>
            <a:ext cx="3007543" cy="303029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1347" b="3390"/>
          <a:stretch/>
        </p:blipFill>
        <p:spPr>
          <a:xfrm>
            <a:off x="10595540" y="3600787"/>
            <a:ext cx="979543" cy="2206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9337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xit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FF"/>
                                      </p:to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5" presetClass="exit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8" grpId="0" animBg="1"/>
      <p:bldP spid="18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27269"/>
            <a:ext cx="5391397" cy="1377538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5524065" y="747900"/>
            <a:ext cx="1008000" cy="1008000"/>
          </a:xfrm>
          <a:prstGeom prst="ellipse">
            <a:avLst/>
          </a:prstGeom>
          <a:solidFill>
            <a:srgbClr val="C5C00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vál 16"/>
          <p:cNvSpPr/>
          <p:nvPr/>
        </p:nvSpPr>
        <p:spPr>
          <a:xfrm>
            <a:off x="3642713" y="742255"/>
            <a:ext cx="1008000" cy="1008000"/>
          </a:xfrm>
          <a:prstGeom prst="ellipse">
            <a:avLst/>
          </a:prstGeom>
          <a:solidFill>
            <a:srgbClr val="FFFF5D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Ovál 17"/>
          <p:cNvSpPr/>
          <p:nvPr/>
        </p:nvSpPr>
        <p:spPr>
          <a:xfrm>
            <a:off x="7352748" y="712519"/>
            <a:ext cx="1008000" cy="1008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21314" b="73854" l="22909" r="755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913" t="18636" r="20931" b="23779"/>
          <a:stretch/>
        </p:blipFill>
        <p:spPr>
          <a:xfrm>
            <a:off x="4425388" y="2890661"/>
            <a:ext cx="3389204" cy="2433271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1347" b="3390"/>
          <a:stretch/>
        </p:blipFill>
        <p:spPr>
          <a:xfrm>
            <a:off x="10573768" y="3611672"/>
            <a:ext cx="979543" cy="2206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6826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xit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FF"/>
                                      </p:to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5" presetClass="exit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8" grpId="0" animBg="1"/>
      <p:bldP spid="18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08464" y="4992585"/>
            <a:ext cx="5391397" cy="1377538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5524065" y="747900"/>
            <a:ext cx="1008000" cy="1008000"/>
          </a:xfrm>
          <a:prstGeom prst="ellipse">
            <a:avLst/>
          </a:prstGeom>
          <a:solidFill>
            <a:srgbClr val="C5C00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vál 16"/>
          <p:cNvSpPr/>
          <p:nvPr/>
        </p:nvSpPr>
        <p:spPr>
          <a:xfrm>
            <a:off x="3642713" y="742255"/>
            <a:ext cx="1008000" cy="1008000"/>
          </a:xfrm>
          <a:prstGeom prst="ellipse">
            <a:avLst/>
          </a:prstGeom>
          <a:solidFill>
            <a:srgbClr val="FFFF5D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Ovál 17"/>
          <p:cNvSpPr/>
          <p:nvPr/>
        </p:nvSpPr>
        <p:spPr>
          <a:xfrm>
            <a:off x="7352748" y="712519"/>
            <a:ext cx="1008000" cy="1008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8340" b="84572" l="9991" r="927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68" t="17552" r="7999" b="17566"/>
          <a:stretch/>
        </p:blipFill>
        <p:spPr>
          <a:xfrm>
            <a:off x="3996330" y="2923402"/>
            <a:ext cx="4603531" cy="268175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1347" b="3390"/>
          <a:stretch/>
        </p:blipFill>
        <p:spPr>
          <a:xfrm>
            <a:off x="10454026" y="3611673"/>
            <a:ext cx="979543" cy="2206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610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xit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FF"/>
                                      </p:to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5" presetClass="exit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8" grpId="0" animBg="1"/>
      <p:bldP spid="18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0" y="4992584"/>
            <a:ext cx="5391397" cy="1377538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5524065" y="747900"/>
            <a:ext cx="1008000" cy="1008000"/>
          </a:xfrm>
          <a:prstGeom prst="ellipse">
            <a:avLst/>
          </a:prstGeom>
          <a:solidFill>
            <a:srgbClr val="C5C00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vál 16"/>
          <p:cNvSpPr/>
          <p:nvPr/>
        </p:nvSpPr>
        <p:spPr>
          <a:xfrm>
            <a:off x="3642713" y="742255"/>
            <a:ext cx="1008000" cy="1008000"/>
          </a:xfrm>
          <a:prstGeom prst="ellipse">
            <a:avLst/>
          </a:prstGeom>
          <a:solidFill>
            <a:srgbClr val="FFFF5D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Ovál 17"/>
          <p:cNvSpPr/>
          <p:nvPr/>
        </p:nvSpPr>
        <p:spPr>
          <a:xfrm>
            <a:off x="7352748" y="712519"/>
            <a:ext cx="1008000" cy="1008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4870" b="89963" l="17472" r="8211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832" t="15106" r="17515" b="8996"/>
          <a:stretch/>
        </p:blipFill>
        <p:spPr>
          <a:xfrm>
            <a:off x="4256984" y="2687570"/>
            <a:ext cx="3313851" cy="291758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1347" b="3390"/>
          <a:stretch/>
        </p:blipFill>
        <p:spPr>
          <a:xfrm>
            <a:off x="10606425" y="3611673"/>
            <a:ext cx="979543" cy="2206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3746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xit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5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mph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FF"/>
                                      </p:to>
                                    </p:animClr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7" grpId="0" animBg="1"/>
      <p:bldP spid="17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08464" y="4992585"/>
            <a:ext cx="5391397" cy="1377538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5524065" y="747900"/>
            <a:ext cx="1008000" cy="1008000"/>
          </a:xfrm>
          <a:prstGeom prst="ellipse">
            <a:avLst/>
          </a:prstGeom>
          <a:solidFill>
            <a:srgbClr val="C5C00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vál 16"/>
          <p:cNvSpPr/>
          <p:nvPr/>
        </p:nvSpPr>
        <p:spPr>
          <a:xfrm>
            <a:off x="3642713" y="742255"/>
            <a:ext cx="1008000" cy="1008000"/>
          </a:xfrm>
          <a:prstGeom prst="ellipse">
            <a:avLst/>
          </a:prstGeom>
          <a:solidFill>
            <a:srgbClr val="FFFF5D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Ovál 17"/>
          <p:cNvSpPr/>
          <p:nvPr/>
        </p:nvSpPr>
        <p:spPr>
          <a:xfrm>
            <a:off x="7352748" y="712519"/>
            <a:ext cx="1008000" cy="1008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1347" b="3390"/>
          <a:stretch/>
        </p:blipFill>
        <p:spPr>
          <a:xfrm>
            <a:off x="10454026" y="3611673"/>
            <a:ext cx="979543" cy="220668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3408" b="71809" l="22444" r="7955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594" t="20321" r="18345" b="24261"/>
          <a:stretch/>
        </p:blipFill>
        <p:spPr>
          <a:xfrm>
            <a:off x="4146712" y="2943224"/>
            <a:ext cx="3840001" cy="2571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377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xit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FF"/>
                                      </p:to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5" presetClass="exit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8" grpId="0" animBg="1"/>
      <p:bldP spid="18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0" y="4992584"/>
            <a:ext cx="5391397" cy="1377538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5524065" y="747900"/>
            <a:ext cx="1008000" cy="1008000"/>
          </a:xfrm>
          <a:prstGeom prst="ellipse">
            <a:avLst/>
          </a:prstGeom>
          <a:solidFill>
            <a:srgbClr val="C5C00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vál 16"/>
          <p:cNvSpPr/>
          <p:nvPr/>
        </p:nvSpPr>
        <p:spPr>
          <a:xfrm>
            <a:off x="3642713" y="742255"/>
            <a:ext cx="1008000" cy="1008000"/>
          </a:xfrm>
          <a:prstGeom prst="ellipse">
            <a:avLst/>
          </a:prstGeom>
          <a:solidFill>
            <a:srgbClr val="FFFF5D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Ovál 17"/>
          <p:cNvSpPr/>
          <p:nvPr/>
        </p:nvSpPr>
        <p:spPr>
          <a:xfrm>
            <a:off x="7352748" y="712519"/>
            <a:ext cx="1008000" cy="1008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1347" b="3390"/>
          <a:stretch/>
        </p:blipFill>
        <p:spPr>
          <a:xfrm>
            <a:off x="10606425" y="3611673"/>
            <a:ext cx="979543" cy="220668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4064" b="78686" l="23002" r="7486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490" t="8107" r="20534" b="20491"/>
          <a:stretch/>
        </p:blipFill>
        <p:spPr>
          <a:xfrm>
            <a:off x="4425047" y="2655873"/>
            <a:ext cx="3206035" cy="2911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64794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xit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5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mph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FF"/>
                                      </p:to>
                                    </p:animClr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7" grpId="0" animBg="1"/>
      <p:bldP spid="17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196442" y="4981698"/>
            <a:ext cx="5391397" cy="1377538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5524065" y="747900"/>
            <a:ext cx="1008000" cy="1008000"/>
          </a:xfrm>
          <a:prstGeom prst="ellipse">
            <a:avLst/>
          </a:prstGeom>
          <a:solidFill>
            <a:srgbClr val="C5C00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vál 16"/>
          <p:cNvSpPr/>
          <p:nvPr/>
        </p:nvSpPr>
        <p:spPr>
          <a:xfrm>
            <a:off x="3642713" y="742255"/>
            <a:ext cx="1008000" cy="1008000"/>
          </a:xfrm>
          <a:prstGeom prst="ellipse">
            <a:avLst/>
          </a:prstGeom>
          <a:solidFill>
            <a:srgbClr val="FFFF5D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Ovál 17"/>
          <p:cNvSpPr/>
          <p:nvPr/>
        </p:nvSpPr>
        <p:spPr>
          <a:xfrm>
            <a:off x="7352748" y="712519"/>
            <a:ext cx="1008000" cy="1008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9851" b="78810" l="4740" r="949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890" r="5682" b="19443"/>
          <a:stretch/>
        </p:blipFill>
        <p:spPr>
          <a:xfrm>
            <a:off x="3837098" y="2894628"/>
            <a:ext cx="4381934" cy="2497177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1347" b="3390"/>
          <a:stretch/>
        </p:blipFill>
        <p:spPr>
          <a:xfrm>
            <a:off x="10508455" y="3557244"/>
            <a:ext cx="979543" cy="2206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9207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xit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FF"/>
                                      </p:to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5" presetClass="exit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8" grpId="0" animBg="1"/>
      <p:bldP spid="18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196442" y="4981698"/>
            <a:ext cx="5391397" cy="1377538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1347" b="3390"/>
          <a:stretch/>
        </p:blipFill>
        <p:spPr>
          <a:xfrm>
            <a:off x="4063378" y="2071344"/>
            <a:ext cx="979543" cy="220668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5392078" y="3101831"/>
            <a:ext cx="18945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TO JE KONEC 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61192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Materiály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</a:t>
            </a:r>
            <a:r>
              <a:rPr lang="cs-CZ" smtClean="0"/>
              <a:t>Vlastnosti materiálů 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b="1" dirty="0" smtClean="0"/>
              <a:t>Popis</a:t>
            </a:r>
            <a:endParaRPr lang="cs-CZ" b="1" dirty="0"/>
          </a:p>
          <a:p>
            <a:pPr marL="45720" indent="0" algn="just">
              <a:buNone/>
            </a:pPr>
            <a:r>
              <a:rPr lang="cs-CZ" sz="1600" dirty="0" smtClean="0"/>
              <a:t>Děti pracují ve dvojicích. Nejprve si připraví pomůcky zobrazené v úvodu. Prakticky zkouší průhlednost materiálů a klikají na kruhy. Po skončení </a:t>
            </a:r>
            <a:r>
              <a:rPr lang="cs-CZ" sz="1600" dirty="0" smtClean="0"/>
              <a:t>prezentace </a:t>
            </a:r>
            <a:r>
              <a:rPr lang="cs-CZ" sz="1600" dirty="0" smtClean="0"/>
              <a:t>mohou samy vyhledávat další materiály a předměty a zkoušet jejich průhlednost.</a:t>
            </a:r>
          </a:p>
          <a:p>
            <a:pPr algn="just"/>
            <a:r>
              <a:rPr lang="cs-CZ" b="1" dirty="0"/>
              <a:t>Očekávání a cíle</a:t>
            </a:r>
          </a:p>
          <a:p>
            <a:pPr algn="just"/>
            <a:r>
              <a:rPr lang="cs-CZ" sz="1600" dirty="0" smtClean="0"/>
              <a:t>Získá praktickou zkušenost, pochopí, že různé materiály jsou různě průsvitné.</a:t>
            </a:r>
            <a:endParaRPr lang="cs-CZ" sz="1600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cs-CZ" sz="1600" dirty="0"/>
              <a:t>Učitelka vysvětlí význam kruhů – nejsvětlejší znamená velkou průhlednost, středně žlutý </a:t>
            </a:r>
            <a:r>
              <a:rPr lang="cs-CZ" sz="1600" dirty="0" smtClean="0"/>
              <a:t>střední </a:t>
            </a:r>
            <a:r>
              <a:rPr lang="cs-CZ" sz="1600" dirty="0"/>
              <a:t>průhlednost a černý neprůhlednost materiálu. Každý úkol děti nejprve prakticky vyzkouší pomocí baterky, potom kliknou na kruh. Pokud vyberou správně, kruh se zbarví do růžova a zbývající dva kruhy zmizí. Pro další úkol kliknou na obrázek baterky vpravo dole.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  <a:r>
              <a:rPr lang="cs-CZ" dirty="0" smtClean="0"/>
              <a:t>– baterka, papírový kapesník, porcelánový talíř, plastový talířek, papírový košíček, kokos, látka, mikrotenový sáček, dřevěné prkénko, koženka, čtvrtka, karton, obal z </a:t>
            </a:r>
            <a:r>
              <a:rPr lang="cs-CZ" dirty="0" err="1" smtClean="0"/>
              <a:t>Tofiffe</a:t>
            </a:r>
            <a:r>
              <a:rPr lang="cs-CZ" dirty="0" smtClean="0"/>
              <a:t>.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Jednoduchý problém vyřešit samostatně i ve spolupráci s kamarády, při složitějších se poradit, postupovat podle pokynů a instrukcí </a:t>
            </a:r>
          </a:p>
          <a:p>
            <a:r>
              <a:rPr lang="cs-CZ" dirty="0" smtClean="0"/>
              <a:t>Projevovat zájem o nové věci, dotazovat se při neporozumění, zkoušet, experimentovat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21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Lékárn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0</TotalTime>
  <Words>394</Words>
  <Application>Microsoft Office PowerPoint</Application>
  <PresentationFormat>Vlastní</PresentationFormat>
  <Paragraphs>73</Paragraphs>
  <Slides>21</Slides>
  <Notes>15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Sheer Green 16x9</vt:lpstr>
      <vt:lpstr>  PRŮSVITNOST MATERIÁLŮ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Použité odkazy</vt:lpstr>
      <vt:lpstr>Metodický pokyn Integrovaný blok: Vlastnosti materiálů </vt:lpstr>
      <vt:lpstr>   Práce s interaktivním výukovým materiálem </vt:lpstr>
      <vt:lpstr>Studijní materiály </vt:lpstr>
      <vt:lpstr>Prvky polytechnické výchovy</vt:lpstr>
      <vt:lpstr>Snímek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2015-05-06T19:22:52Z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