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omments/comment8.xml" ContentType="application/vnd.openxmlformats-officedocument.presentationml.comment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s/comment6.xml" ContentType="application/vnd.openxmlformats-officedocument.presentationml.comment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comments/comment10.xml" ContentType="application/vnd.openxmlformats-officedocument.presentationml.comment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comments/comment9.xml" ContentType="application/vnd.openxmlformats-officedocument.presentationml.comment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comments/comment7.xml" ContentType="application/vnd.openxmlformats-officedocument.presentationml.comment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comments/comment5.xml" ContentType="application/vnd.openxmlformats-officedocument.presentationml.comment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20"/>
  </p:notesMasterIdLst>
  <p:handoutMasterIdLst>
    <p:handoutMasterId r:id="rId21"/>
  </p:handoutMasterIdLst>
  <p:sldIdLst>
    <p:sldId id="272" r:id="rId3"/>
    <p:sldId id="295" r:id="rId4"/>
    <p:sldId id="323" r:id="rId5"/>
    <p:sldId id="312" r:id="rId6"/>
    <p:sldId id="322" r:id="rId7"/>
    <p:sldId id="311" r:id="rId8"/>
    <p:sldId id="317" r:id="rId9"/>
    <p:sldId id="318" r:id="rId10"/>
    <p:sldId id="321" r:id="rId11"/>
    <p:sldId id="320" r:id="rId12"/>
    <p:sldId id="319" r:id="rId13"/>
    <p:sldId id="275" r:id="rId14"/>
    <p:sldId id="276" r:id="rId15"/>
    <p:sldId id="277" r:id="rId16"/>
    <p:sldId id="278" r:id="rId17"/>
    <p:sldId id="280" r:id="rId18"/>
    <p:sldId id="281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56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0066"/>
    <a:srgbClr val="009900"/>
    <a:srgbClr val="FDFEE6"/>
    <a:srgbClr val="FF99FF"/>
    <a:srgbClr val="CCFF66"/>
    <a:srgbClr val="FEF9EA"/>
    <a:srgbClr val="FFFCE7"/>
    <a:srgbClr val="FFFEEB"/>
    <a:srgbClr val="FDFEE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353" autoAdjust="0"/>
    <p:restoredTop sz="87104" autoAdjust="0"/>
  </p:normalViewPr>
  <p:slideViewPr>
    <p:cSldViewPr snapToGrid="0">
      <p:cViewPr>
        <p:scale>
          <a:sx n="80" d="100"/>
          <a:sy n="80" d="100"/>
        </p:scale>
        <p:origin x="-324" y="-25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  <p:cm authorId="2" dt="2015-02-02T20:15:49.274" idx="3">
    <p:pos x="10" y="10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55">
    <p:pos x="7680" y="-46"/>
    <p:text/>
  </p:cm>
  <p:cm authorId="2" dt="2015-02-02T20:15:49.274" idx="56">
    <p:pos x="10" y="10"/>
    <p:text/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31">
    <p:pos x="7680" y="-46"/>
    <p:text/>
  </p:cm>
  <p:cm authorId="2" dt="2015-02-02T20:15:49.274" idx="32">
    <p:pos x="10" y="10"/>
    <p:text/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53">
    <p:pos x="7680" y="-46"/>
    <p:text/>
  </p:cm>
  <p:cm authorId="2" dt="2015-02-02T20:15:49.274" idx="54">
    <p:pos x="10" y="10"/>
    <p:text/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27">
    <p:pos x="7680" y="-46"/>
    <p:text/>
  </p:cm>
  <p:cm authorId="2" dt="2015-02-02T20:15:49.274" idx="28">
    <p:pos x="10" y="10"/>
    <p:text/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41">
    <p:pos x="7680" y="-46"/>
    <p:text/>
  </p:cm>
  <p:cm authorId="2" dt="2015-02-02T20:15:49.274" idx="42">
    <p:pos x="10" y="10"/>
    <p:text/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43">
    <p:pos x="7680" y="-46"/>
    <p:text/>
  </p:cm>
  <p:cm authorId="2" dt="2015-02-02T20:15:49.274" idx="44">
    <p:pos x="10" y="10"/>
    <p:text/>
  </p:cm>
</p:cmLst>
</file>

<file path=ppt/comments/comment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49">
    <p:pos x="7680" y="-46"/>
    <p:text/>
  </p:cm>
  <p:cm authorId="2" dt="2015-02-02T20:15:49.274" idx="50">
    <p:pos x="10" y="10"/>
    <p:text/>
  </p:cm>
</p:cmLst>
</file>

<file path=ppt/comments/comment9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47">
    <p:pos x="7680" y="-46"/>
    <p:text/>
  </p:cm>
  <p:cm authorId="2" dt="2015-02-02T20:15:49.274" idx="48">
    <p:pos x="10" y="10"/>
    <p:text/>
  </p:cm>
</p:cmLst>
</file>

<file path=ppt/comments/comment10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45">
    <p:pos x="7680" y="-46"/>
    <p:text/>
  </p:cm>
  <p:cm authorId="2" dt="2015-02-02T20:15:49.274" idx="46">
    <p:pos x="10" y="10"/>
    <p:text/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6.5.2015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6.5.2015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Připrav</a:t>
            </a:r>
            <a:r>
              <a:rPr lang="cs-CZ" baseline="0" dirty="0" smtClean="0"/>
              <a:t> si: 25 ml vody v kádince o objemu 100 ml, prázdnou plastovou kádinku 100 ml, </a:t>
            </a:r>
            <a:r>
              <a:rPr lang="cs-CZ" sz="1200" dirty="0" smtClean="0"/>
              <a:t>plastový odměrný válec 25 ml, plastový odměrný válec 100 ml, tác. Pro další úkol klikni na žlutý </a:t>
            </a:r>
            <a:r>
              <a:rPr lang="cs-CZ" sz="1200" dirty="0" smtClean="0"/>
              <a:t>obdélník </a:t>
            </a:r>
            <a:r>
              <a:rPr lang="cs-CZ" sz="1200" dirty="0" smtClean="0"/>
              <a:t>vpravo. Děti stále pracují s 25 ml vody, kterou připraví na začátku učitelka do kádinky.</a:t>
            </a:r>
            <a:endParaRPr lang="cs-CZ" sz="12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256566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Klikni</a:t>
            </a:r>
            <a:r>
              <a:rPr lang="cs-CZ" baseline="0" dirty="0" smtClean="0"/>
              <a:t> na nádobu, kde je více vody.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256566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Klikni</a:t>
            </a:r>
            <a:r>
              <a:rPr lang="cs-CZ" baseline="0" dirty="0" smtClean="0"/>
              <a:t> na nádobu, která je prázdná. Druhá nádoba je …… doplň slovo.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256566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Klikni</a:t>
            </a:r>
            <a:r>
              <a:rPr lang="cs-CZ" baseline="0" dirty="0" smtClean="0"/>
              <a:t> na nádobu, která je širší. Druhá nádoba je …… doplň slovo.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256566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Klikni</a:t>
            </a:r>
            <a:r>
              <a:rPr lang="cs-CZ" baseline="0" dirty="0" smtClean="0"/>
              <a:t> na nádobu, která je vyšší. Druhá nádoba je …… doplň slovo.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256566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Vyzkoušej</a:t>
            </a:r>
            <a:r>
              <a:rPr lang="cs-CZ" baseline="0" dirty="0" smtClean="0"/>
              <a:t> přelít vodu z kádinky do stejně velké kádinky. Ke které šipce bude dosahovat voda? Ke správné šipce přiletí „</a:t>
            </a:r>
            <a:r>
              <a:rPr lang="cs-CZ" baseline="0" dirty="0" err="1" smtClean="0"/>
              <a:t>marťánek</a:t>
            </a:r>
            <a:r>
              <a:rPr lang="cs-CZ" baseline="0" dirty="0" smtClean="0"/>
              <a:t>“.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256566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Vyzkoušej</a:t>
            </a:r>
            <a:r>
              <a:rPr lang="cs-CZ" baseline="0" dirty="0" smtClean="0"/>
              <a:t> přelít vodu z kádinky do malého odměrného válce tj. 25 ml. Ke které šipce bude dosahovat voda? Ke správné šipce přiletí „</a:t>
            </a:r>
            <a:r>
              <a:rPr lang="cs-CZ" baseline="0" dirty="0" err="1" smtClean="0"/>
              <a:t>marťánek</a:t>
            </a:r>
            <a:r>
              <a:rPr lang="cs-CZ" baseline="0" dirty="0" smtClean="0"/>
              <a:t>“.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256566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Vyzkoušej</a:t>
            </a:r>
            <a:r>
              <a:rPr lang="cs-CZ" baseline="0" dirty="0" smtClean="0"/>
              <a:t> přelít vodu z malého odměrného válce do velkého. Ke které šipce bude dosahovat voda? Ke správné šipce přiletí „</a:t>
            </a:r>
            <a:r>
              <a:rPr lang="cs-CZ" baseline="0" dirty="0" err="1" smtClean="0"/>
              <a:t>marťánek</a:t>
            </a:r>
            <a:r>
              <a:rPr lang="cs-CZ" baseline="0" dirty="0" smtClean="0"/>
              <a:t>“.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256566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Vyzkoušej</a:t>
            </a:r>
            <a:r>
              <a:rPr lang="cs-CZ" baseline="0" dirty="0" smtClean="0"/>
              <a:t> přelít vodu z velkého odměrného válce do kádinky. Ke které šipce bude dosahovat voda? Ke správné šipce přiletí „</a:t>
            </a:r>
            <a:r>
              <a:rPr lang="cs-CZ" baseline="0" dirty="0" err="1" smtClean="0"/>
              <a:t>marťánek</a:t>
            </a:r>
            <a:r>
              <a:rPr lang="cs-CZ" baseline="0" dirty="0" smtClean="0"/>
              <a:t>“.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256566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Vyzkoušej</a:t>
            </a:r>
            <a:r>
              <a:rPr lang="cs-CZ" baseline="0" dirty="0" smtClean="0"/>
              <a:t> přelít vodu z kádinky do velkého odměrného válce. Ke které šipce bude dosahovat voda? Ke správné šipce přiletí „</a:t>
            </a:r>
            <a:r>
              <a:rPr lang="cs-CZ" baseline="0" dirty="0" err="1" smtClean="0"/>
              <a:t>marťánek</a:t>
            </a:r>
            <a:r>
              <a:rPr lang="cs-CZ" baseline="0" dirty="0" smtClean="0"/>
              <a:t>“.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256566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5" Type="http://schemas.openxmlformats.org/officeDocument/2006/relationships/image" Target="../media/image5.png"/><Relationship Id="rId10" Type="http://schemas.openxmlformats.org/officeDocument/2006/relationships/comments" Target="../comments/comment1.xml"/><Relationship Id="rId4" Type="http://schemas.microsoft.com/office/2007/relationships/hdphoto" Target="../media/hdphoto1.wdp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comments" Target="../comments/commen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microsoft.com/office/2007/relationships/hdphoto" Target="../media/hdphoto4.wdp"/><Relationship Id="rId5" Type="http://schemas.openxmlformats.org/officeDocument/2006/relationships/image" Target="../media/image8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3.xml"/><Relationship Id="rId3" Type="http://schemas.openxmlformats.org/officeDocument/2006/relationships/image" Target="../media/image7.png"/><Relationship Id="rId7" Type="http://schemas.microsoft.com/office/2007/relationships/hdphoto" Target="../media/hdphoto5.wd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5.png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4.xml"/><Relationship Id="rId3" Type="http://schemas.openxmlformats.org/officeDocument/2006/relationships/image" Target="../media/image7.png"/><Relationship Id="rId7" Type="http://schemas.microsoft.com/office/2007/relationships/hdphoto" Target="../media/hdphoto3.wd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comments" Target="../comments/comment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microsoft.com/office/2007/relationships/hdphoto" Target="../media/hdphoto3.wdp"/><Relationship Id="rId5" Type="http://schemas.openxmlformats.org/officeDocument/2006/relationships/image" Target="../media/image6.png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png"/><Relationship Id="rId7" Type="http://schemas.microsoft.com/office/2007/relationships/hdphoto" Target="../media/hdphoto5.wdp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5.png"/><Relationship Id="rId10" Type="http://schemas.openxmlformats.org/officeDocument/2006/relationships/comments" Target="../comments/comment6.xml"/><Relationship Id="rId4" Type="http://schemas.microsoft.com/office/2007/relationships/hdphoto" Target="../media/hdphoto2.wdp"/><Relationship Id="rId9" Type="http://schemas.microsoft.com/office/2007/relationships/hdphoto" Target="../media/hdphoto6.wdp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microsoft.com/office/2007/relationships/hdphoto" Target="../media/hdphoto5.wdp"/><Relationship Id="rId11" Type="http://schemas.openxmlformats.org/officeDocument/2006/relationships/comments" Target="../comments/comment7.xml"/><Relationship Id="rId5" Type="http://schemas.openxmlformats.org/officeDocument/2006/relationships/image" Target="../media/image9.png"/><Relationship Id="rId10" Type="http://schemas.microsoft.com/office/2007/relationships/hdphoto" Target="../media/hdphoto3.wdp"/><Relationship Id="rId4" Type="http://schemas.microsoft.com/office/2007/relationships/hdphoto" Target="../media/hdphoto2.wdp"/><Relationship Id="rId9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microsoft.com/office/2007/relationships/hdphoto" Target="../media/hdphoto6.wdp"/><Relationship Id="rId5" Type="http://schemas.openxmlformats.org/officeDocument/2006/relationships/image" Target="../media/image10.png"/><Relationship Id="rId4" Type="http://schemas.microsoft.com/office/2007/relationships/hdphoto" Target="../media/hdphoto2.wdp"/><Relationship Id="rId9" Type="http://schemas.openxmlformats.org/officeDocument/2006/relationships/comments" Target="../comments/comment8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openxmlformats.org/officeDocument/2006/relationships/image" Target="../media/image7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microsoft.com/office/2007/relationships/hdphoto" Target="../media/hdphoto6.wdp"/><Relationship Id="rId5" Type="http://schemas.openxmlformats.org/officeDocument/2006/relationships/image" Target="../media/image10.png"/><Relationship Id="rId10" Type="http://schemas.openxmlformats.org/officeDocument/2006/relationships/comments" Target="../comments/comment9.xml"/><Relationship Id="rId4" Type="http://schemas.microsoft.com/office/2007/relationships/hdphoto" Target="../media/hdphoto2.wdp"/><Relationship Id="rId9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6" Type="http://schemas.microsoft.com/office/2007/relationships/hdphoto" Target="../media/hdphoto5.wdp"/><Relationship Id="rId5" Type="http://schemas.openxmlformats.org/officeDocument/2006/relationships/image" Target="../media/image9.png"/><Relationship Id="rId4" Type="http://schemas.microsoft.com/office/2007/relationships/hdphoto" Target="../media/hdphoto2.wdp"/><Relationship Id="rId9" Type="http://schemas.openxmlformats.org/officeDocument/2006/relationships/comments" Target="../comments/commen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2400" b="1" i="0" dirty="0" smtClean="0">
                <a:solidFill>
                  <a:srgbClr val="FF0000"/>
                </a:solidFill>
                <a:latin typeface="Century Gothic"/>
                <a:ea typeface="+mj-ea"/>
                <a:cs typeface="+mj-cs"/>
              </a:rPr>
              <a:t/>
            </a:r>
            <a:br>
              <a:rPr lang="cs-CZ" sz="2400" b="1" i="0" dirty="0" smtClean="0">
                <a:solidFill>
                  <a:srgbClr val="FF0000"/>
                </a:solidFill>
                <a:latin typeface="Century Gothic"/>
                <a:ea typeface="+mj-ea"/>
                <a:cs typeface="+mj-cs"/>
              </a:rPr>
            </a:br>
            <a:r>
              <a:rPr lang="cs-CZ" sz="2400" b="1" dirty="0">
                <a:solidFill>
                  <a:srgbClr val="FF0000"/>
                </a:solidFill>
                <a:latin typeface="Century Gothic"/>
              </a:rPr>
              <a:t/>
            </a:r>
            <a:br>
              <a:rPr lang="cs-CZ" sz="2400" b="1" dirty="0">
                <a:solidFill>
                  <a:srgbClr val="FF0000"/>
                </a:solidFill>
                <a:latin typeface="Century Gothic"/>
              </a:rPr>
            </a:br>
            <a:r>
              <a:rPr lang="cs-CZ" sz="2400" b="1" dirty="0" smtClean="0">
                <a:solidFill>
                  <a:srgbClr val="FF0000"/>
                </a:solidFill>
                <a:latin typeface="Century Gothic"/>
              </a:rPr>
              <a:t>POKUS S PŘELÉVÁNÍM VODY DO RŮZNÝCH NÁDOB</a:t>
            </a:r>
            <a:endParaRPr lang="cs-CZ" sz="2400" b="1" i="0" dirty="0">
              <a:solidFill>
                <a:srgbClr val="FF0000"/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Řešení problémů, učení</a:t>
            </a:r>
          </a:p>
          <a:p>
            <a:pPr marL="0" indent="0" algn="ctr">
              <a:spcBef>
                <a:spcPts val="0"/>
              </a:spcBef>
              <a:buNone/>
            </a:pPr>
            <a:endParaRPr lang="cs-CZ" sz="18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099715" y="5165304"/>
            <a:ext cx="7606260" cy="1130721"/>
          </a:xfrm>
          <a:prstGeom prst="rect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3" name="Obrázek 3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9888" b="100000" l="20446" r="50418">
                        <a14:backgroundMark x1="31273" y1="77819" x2="31273" y2="77819"/>
                        <a14:backgroundMark x1="28485" y1="73110" x2="28485" y2="73110"/>
                        <a14:backgroundMark x1="31459" y1="73978" x2="31459" y2="73978"/>
                        <a14:backgroundMark x1="36896" y1="73730" x2="36896" y2="73730"/>
                        <a14:backgroundMark x1="40009" y1="72986" x2="40009" y2="72986"/>
                        <a14:backgroundMark x1="41264" y1="72429" x2="41264" y2="72429"/>
                        <a14:backgroundMark x1="42240" y1="68897" x2="42240" y2="68897"/>
                        <a14:backgroundMark x1="48281" y1="33953" x2="48281" y2="33953"/>
                        <a14:backgroundMark x1="43820" y1="87732" x2="43820" y2="87732"/>
                        <a14:backgroundMark x1="26181" y1="70224" x2="26181" y2="702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277" t="20307" r="48326" b="25377"/>
          <a:stretch/>
        </p:blipFill>
        <p:spPr>
          <a:xfrm>
            <a:off x="2495548" y="4022994"/>
            <a:ext cx="1733551" cy="211455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60347" b="89963" l="40846" r="570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9565" t="58790" r="42015" b="7280"/>
          <a:stretch/>
        </p:blipFill>
        <p:spPr>
          <a:xfrm>
            <a:off x="4388369" y="3942032"/>
            <a:ext cx="1647826" cy="227647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21437" b="89963" l="3253" r="22816">
                        <a14:backgroundMark x1="16682" y1="26704" x2="16682" y2="26704"/>
                        <a14:backgroundMark x1="15799" y1="31413" x2="15799" y2="31413"/>
                        <a14:backgroundMark x1="16264" y1="36927" x2="16264" y2="36927"/>
                        <a14:backgroundMark x1="16032" y1="35688" x2="16032" y2="35688"/>
                        <a14:backgroundMark x1="17333" y1="82776" x2="17333" y2="82776"/>
                        <a14:backgroundMark x1="9851" y1="84758" x2="9851" y2="84758"/>
                        <a14:backgroundMark x1="11338" y1="84201" x2="11338" y2="84201"/>
                        <a14:backgroundMark x1="17100" y1="77571" x2="17100" y2="77571"/>
                        <a14:backgroundMark x1="17007" y1="75713" x2="17007" y2="75713"/>
                        <a14:backgroundMark x1="17193" y1="80545" x2="17193" y2="80545"/>
                        <a14:backgroundMark x1="9108" y1="86493" x2="9108" y2="86493"/>
                        <a14:backgroundMark x1="17100" y1="78563" x2="17100" y2="78563"/>
                        <a14:backgroundMark x1="11664" y1="73854" x2="11664" y2="73854"/>
                        <a14:backgroundMark x1="12407" y1="77385" x2="12407" y2="77385"/>
                        <a14:backgroundMark x1="18587" y1="83767" x2="18587" y2="83767"/>
                        <a14:backgroundMark x1="7316" y1="83841" x2="7316" y2="83841"/>
                        <a14:backgroundMark x1="10158" y1="82536" x2="10158" y2="82536"/>
                        <a14:backgroundMark x1="11650" y1="82598" x2="11650" y2="82598"/>
                        <a14:backgroundMark x1="20410" y1="82536" x2="20410" y2="82536"/>
                        <a14:backgroundMark x1="19105" y1="81293" x2="19105" y2="81293"/>
                        <a14:backgroundMark x1="12349" y1="81293" x2="12349" y2="81293"/>
                        <a14:backgroundMark x1="7456" y1="81603" x2="7456" y2="816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837" t="14509" r="76512" b="8263"/>
          <a:stretch/>
        </p:blipFill>
        <p:spPr>
          <a:xfrm rot="155407">
            <a:off x="6396541" y="941427"/>
            <a:ext cx="1395006" cy="5162469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5019" b="91884" l="21701" r="40428">
                        <a14:backgroundMark x1="34758" y1="13817" x2="34758" y2="13817"/>
                        <a14:backgroundMark x1="34758" y1="19641" x2="34758" y2="19641"/>
                        <a14:backgroundMark x1="34572" y1="23048" x2="34572" y2="23048"/>
                        <a14:backgroundMark x1="34758" y1="25279" x2="34758" y2="25279"/>
                        <a14:backgroundMark x1="34572" y1="27695" x2="34572" y2="27695"/>
                        <a14:backgroundMark x1="34665" y1="30979" x2="34665" y2="30979"/>
                        <a14:backgroundMark x1="34758" y1="33829" x2="34758" y2="33829"/>
                        <a14:backgroundMark x1="34758" y1="42751" x2="34758" y2="42751"/>
                        <a14:backgroundMark x1="34898" y1="61896" x2="34898" y2="61896"/>
                        <a14:backgroundMark x1="34991" y1="64312" x2="34991" y2="64312"/>
                        <a14:backgroundMark x1="34991" y1="66914" x2="34991" y2="66914"/>
                        <a14:backgroundMark x1="34991" y1="68030" x2="34991" y2="68030"/>
                        <a14:backgroundMark x1="34758" y1="70136" x2="34758" y2="701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743" t="4885" r="59157" b="8376"/>
          <a:stretch/>
        </p:blipFill>
        <p:spPr>
          <a:xfrm>
            <a:off x="7907482" y="229477"/>
            <a:ext cx="1619250" cy="5819775"/>
          </a:xfrm>
          <a:prstGeom prst="rect">
            <a:avLst/>
          </a:prstGeom>
        </p:spPr>
      </p:pic>
      <p:sp>
        <p:nvSpPr>
          <p:cNvPr id="9" name="Obdélník 8"/>
          <p:cNvSpPr/>
          <p:nvPr/>
        </p:nvSpPr>
        <p:spPr>
          <a:xfrm>
            <a:off x="11087100" y="5304792"/>
            <a:ext cx="657225" cy="425872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37939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099715" y="5165304"/>
            <a:ext cx="7606260" cy="1130721"/>
          </a:xfrm>
          <a:prstGeom prst="rect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3" name="Obrázek 3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19888" b="100000" l="20446" r="50418">
                        <a14:backgroundMark x1="31273" y1="77819" x2="31273" y2="77819"/>
                        <a14:backgroundMark x1="28485" y1="73110" x2="28485" y2="73110"/>
                        <a14:backgroundMark x1="31459" y1="73978" x2="31459" y2="73978"/>
                        <a14:backgroundMark x1="36896" y1="73730" x2="36896" y2="73730"/>
                        <a14:backgroundMark x1="40009" y1="72986" x2="40009" y2="72986"/>
                        <a14:backgroundMark x1="41264" y1="72429" x2="41264" y2="72429"/>
                        <a14:backgroundMark x1="42240" y1="68897" x2="42240" y2="68897"/>
                        <a14:backgroundMark x1="48281" y1="33953" x2="48281" y2="33953"/>
                        <a14:backgroundMark x1="43820" y1="87732" x2="43820" y2="87732"/>
                        <a14:backgroundMark x1="26181" y1="70224" x2="26181" y2="702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277" t="20307" r="48326" b="25377"/>
          <a:stretch/>
        </p:blipFill>
        <p:spPr>
          <a:xfrm>
            <a:off x="3895724" y="3616114"/>
            <a:ext cx="1733551" cy="2114550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23606" b="73730" l="59480" r="89963">
                        <a14:backgroundMark x1="65009" y1="70446" x2="65009" y2="70446"/>
                        <a14:backgroundMark x1="72677" y1="88476" x2="72677" y2="8847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7063" t="23519" r="9303" b="22692"/>
          <a:stretch/>
        </p:blipFill>
        <p:spPr>
          <a:xfrm>
            <a:off x="6353175" y="3739939"/>
            <a:ext cx="1790700" cy="2114550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11087100" y="5304792"/>
            <a:ext cx="657225" cy="425872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81724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099715" y="5165304"/>
            <a:ext cx="7606260" cy="1130721"/>
          </a:xfrm>
          <a:prstGeom prst="rect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5019" b="91884" l="21701" r="40428">
                        <a14:backgroundMark x1="34758" y1="13817" x2="34758" y2="13817"/>
                        <a14:backgroundMark x1="34758" y1="19641" x2="34758" y2="19641"/>
                        <a14:backgroundMark x1="34572" y1="23048" x2="34572" y2="23048"/>
                        <a14:backgroundMark x1="34758" y1="25279" x2="34758" y2="25279"/>
                        <a14:backgroundMark x1="34572" y1="27695" x2="34572" y2="27695"/>
                        <a14:backgroundMark x1="34665" y1="30979" x2="34665" y2="30979"/>
                        <a14:backgroundMark x1="34758" y1="33829" x2="34758" y2="33829"/>
                        <a14:backgroundMark x1="34758" y1="42751" x2="34758" y2="42751"/>
                        <a14:backgroundMark x1="34898" y1="61896" x2="34898" y2="61896"/>
                        <a14:backgroundMark x1="34991" y1="64312" x2="34991" y2="64312"/>
                        <a14:backgroundMark x1="34991" y1="66914" x2="34991" y2="66914"/>
                        <a14:backgroundMark x1="34991" y1="68030" x2="34991" y2="68030"/>
                        <a14:backgroundMark x1="34758" y1="70136" x2="34758" y2="701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6708" t="5521" r="24233" b="7269"/>
          <a:stretch/>
        </p:blipFill>
        <p:spPr>
          <a:xfrm>
            <a:off x="394740" y="826733"/>
            <a:ext cx="1704975" cy="585130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60347" b="89963" l="40846" r="570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9565" t="58790" r="42015" b="7280"/>
          <a:stretch/>
        </p:blipFill>
        <p:spPr>
          <a:xfrm>
            <a:off x="3895726" y="3282739"/>
            <a:ext cx="1647826" cy="227647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9888" b="100000" l="20446" r="50418">
                        <a14:backgroundMark x1="31273" y1="77819" x2="31273" y2="77819"/>
                        <a14:backgroundMark x1="28485" y1="73110" x2="28485" y2="73110"/>
                        <a14:backgroundMark x1="31459" y1="73978" x2="31459" y2="73978"/>
                        <a14:backgroundMark x1="36896" y1="73730" x2="36896" y2="73730"/>
                        <a14:backgroundMark x1="40009" y1="72986" x2="40009" y2="72986"/>
                        <a14:backgroundMark x1="41264" y1="72429" x2="41264" y2="72429"/>
                        <a14:backgroundMark x1="42240" y1="68897" x2="42240" y2="68897"/>
                        <a14:backgroundMark x1="48281" y1="33953" x2="48281" y2="33953"/>
                        <a14:backgroundMark x1="43820" y1="87732" x2="43820" y2="87732"/>
                        <a14:backgroundMark x1="26181" y1="70224" x2="26181" y2="702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277" t="20307" r="48326" b="25377"/>
          <a:stretch/>
        </p:blipFill>
        <p:spPr>
          <a:xfrm>
            <a:off x="6140970" y="3319884"/>
            <a:ext cx="1733551" cy="2202183"/>
          </a:xfrm>
          <a:prstGeom prst="rect">
            <a:avLst/>
          </a:prstGeom>
        </p:spPr>
      </p:pic>
      <p:sp>
        <p:nvSpPr>
          <p:cNvPr id="10" name="Obdélník 9"/>
          <p:cNvSpPr/>
          <p:nvPr/>
        </p:nvSpPr>
        <p:spPr>
          <a:xfrm>
            <a:off x="11087100" y="5304792"/>
            <a:ext cx="657225" cy="425872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54851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099715" y="5165304"/>
            <a:ext cx="7606260" cy="1130721"/>
          </a:xfrm>
          <a:prstGeom prst="rect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5019" b="91884" l="21701" r="40428">
                        <a14:backgroundMark x1="34758" y1="13817" x2="34758" y2="13817"/>
                        <a14:backgroundMark x1="34758" y1="19641" x2="34758" y2="19641"/>
                        <a14:backgroundMark x1="34572" y1="23048" x2="34572" y2="23048"/>
                        <a14:backgroundMark x1="34758" y1="25279" x2="34758" y2="25279"/>
                        <a14:backgroundMark x1="34572" y1="27695" x2="34572" y2="27695"/>
                        <a14:backgroundMark x1="34665" y1="30979" x2="34665" y2="30979"/>
                        <a14:backgroundMark x1="34758" y1="33829" x2="34758" y2="33829"/>
                        <a14:backgroundMark x1="34758" y1="42751" x2="34758" y2="42751"/>
                        <a14:backgroundMark x1="34898" y1="61896" x2="34898" y2="61896"/>
                        <a14:backgroundMark x1="34991" y1="64312" x2="34991" y2="64312"/>
                        <a14:backgroundMark x1="34991" y1="66914" x2="34991" y2="66914"/>
                        <a14:backgroundMark x1="34991" y1="68030" x2="34991" y2="68030"/>
                        <a14:backgroundMark x1="34758" y1="70136" x2="34758" y2="701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6708" t="5521" r="24233" b="7269"/>
          <a:stretch/>
        </p:blipFill>
        <p:spPr>
          <a:xfrm>
            <a:off x="394740" y="826733"/>
            <a:ext cx="1704975" cy="585130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60347" b="89963" l="40846" r="570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9565" t="58790" r="42015" b="7280"/>
          <a:stretch/>
        </p:blipFill>
        <p:spPr>
          <a:xfrm>
            <a:off x="3895726" y="3282739"/>
            <a:ext cx="1647826" cy="227647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21437" b="89963" l="3253" r="22816">
                        <a14:backgroundMark x1="16682" y1="26704" x2="16682" y2="26704"/>
                        <a14:backgroundMark x1="15799" y1="31413" x2="15799" y2="31413"/>
                        <a14:backgroundMark x1="16264" y1="36927" x2="16264" y2="36927"/>
                        <a14:backgroundMark x1="16032" y1="35688" x2="16032" y2="35688"/>
                        <a14:backgroundMark x1="17333" y1="82776" x2="17333" y2="82776"/>
                        <a14:backgroundMark x1="9851" y1="84758" x2="9851" y2="84758"/>
                        <a14:backgroundMark x1="11338" y1="84201" x2="11338" y2="84201"/>
                        <a14:backgroundMark x1="17100" y1="77571" x2="17100" y2="77571"/>
                        <a14:backgroundMark x1="17007" y1="75713" x2="17007" y2="75713"/>
                        <a14:backgroundMark x1="17193" y1="80545" x2="17193" y2="80545"/>
                        <a14:backgroundMark x1="9108" y1="86493" x2="9108" y2="86493"/>
                        <a14:backgroundMark x1="17100" y1="78563" x2="17100" y2="78563"/>
                        <a14:backgroundMark x1="11664" y1="73854" x2="11664" y2="73854"/>
                        <a14:backgroundMark x1="12407" y1="77385" x2="12407" y2="77385"/>
                        <a14:backgroundMark x1="18587" y1="83767" x2="18587" y2="83767"/>
                        <a14:backgroundMark x1="7316" y1="83841" x2="7316" y2="83841"/>
                        <a14:backgroundMark x1="10158" y1="82536" x2="10158" y2="82536"/>
                        <a14:backgroundMark x1="11650" y1="82598" x2="11650" y2="82598"/>
                        <a14:backgroundMark x1="20410" y1="82536" x2="20410" y2="82536"/>
                        <a14:backgroundMark x1="19105" y1="81293" x2="19105" y2="81293"/>
                        <a14:backgroundMark x1="12349" y1="81293" x2="12349" y2="81293"/>
                        <a14:backgroundMark x1="7456" y1="81603" x2="7456" y2="816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837" t="14509" r="76512" b="8263"/>
          <a:stretch/>
        </p:blipFill>
        <p:spPr>
          <a:xfrm rot="155407">
            <a:off x="6214990" y="367861"/>
            <a:ext cx="1395006" cy="5162469"/>
          </a:xfrm>
          <a:prstGeom prst="rect">
            <a:avLst/>
          </a:prstGeom>
        </p:spPr>
      </p:pic>
      <p:sp>
        <p:nvSpPr>
          <p:cNvPr id="11" name="Obdélník 10"/>
          <p:cNvSpPr/>
          <p:nvPr/>
        </p:nvSpPr>
        <p:spPr>
          <a:xfrm>
            <a:off x="11087100" y="5304792"/>
            <a:ext cx="657225" cy="425872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56782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099715" y="5165304"/>
            <a:ext cx="7606260" cy="1130721"/>
          </a:xfrm>
          <a:prstGeom prst="rect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5019" b="91884" l="21701" r="40428">
                        <a14:backgroundMark x1="34758" y1="13817" x2="34758" y2="13817"/>
                        <a14:backgroundMark x1="34758" y1="19641" x2="34758" y2="19641"/>
                        <a14:backgroundMark x1="34572" y1="23048" x2="34572" y2="23048"/>
                        <a14:backgroundMark x1="34758" y1="25279" x2="34758" y2="25279"/>
                        <a14:backgroundMark x1="34572" y1="27695" x2="34572" y2="27695"/>
                        <a14:backgroundMark x1="34665" y1="30979" x2="34665" y2="30979"/>
                        <a14:backgroundMark x1="34758" y1="33829" x2="34758" y2="33829"/>
                        <a14:backgroundMark x1="34758" y1="42751" x2="34758" y2="42751"/>
                        <a14:backgroundMark x1="34898" y1="61896" x2="34898" y2="61896"/>
                        <a14:backgroundMark x1="34991" y1="64312" x2="34991" y2="64312"/>
                        <a14:backgroundMark x1="34991" y1="66914" x2="34991" y2="66914"/>
                        <a14:backgroundMark x1="34991" y1="68030" x2="34991" y2="68030"/>
                        <a14:backgroundMark x1="34758" y1="70136" x2="34758" y2="701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6708" t="5521" r="24233" b="7269"/>
          <a:stretch/>
        </p:blipFill>
        <p:spPr>
          <a:xfrm>
            <a:off x="1628775" y="148517"/>
            <a:ext cx="1704975" cy="585130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21437" b="89963" l="3253" r="22816">
                        <a14:backgroundMark x1="16682" y1="26704" x2="16682" y2="26704"/>
                        <a14:backgroundMark x1="15799" y1="31413" x2="15799" y2="31413"/>
                        <a14:backgroundMark x1="16264" y1="36927" x2="16264" y2="36927"/>
                        <a14:backgroundMark x1="16032" y1="35688" x2="16032" y2="35688"/>
                        <a14:backgroundMark x1="17333" y1="82776" x2="17333" y2="82776"/>
                        <a14:backgroundMark x1="9851" y1="84758" x2="9851" y2="84758"/>
                        <a14:backgroundMark x1="11338" y1="84201" x2="11338" y2="84201"/>
                        <a14:backgroundMark x1="17100" y1="77571" x2="17100" y2="77571"/>
                        <a14:backgroundMark x1="17007" y1="75713" x2="17007" y2="75713"/>
                        <a14:backgroundMark x1="17193" y1="80545" x2="17193" y2="80545"/>
                        <a14:backgroundMark x1="9108" y1="86493" x2="9108" y2="86493"/>
                        <a14:backgroundMark x1="17100" y1="78563" x2="17100" y2="78563"/>
                        <a14:backgroundMark x1="11664" y1="73854" x2="11664" y2="73854"/>
                        <a14:backgroundMark x1="12407" y1="77385" x2="12407" y2="77385"/>
                        <a14:backgroundMark x1="18587" y1="83767" x2="18587" y2="83767"/>
                        <a14:backgroundMark x1="7316" y1="83841" x2="7316" y2="83841"/>
                        <a14:backgroundMark x1="10158" y1="82536" x2="10158" y2="82536"/>
                        <a14:backgroundMark x1="11650" y1="82598" x2="11650" y2="82598"/>
                        <a14:backgroundMark x1="20410" y1="82536" x2="20410" y2="82536"/>
                        <a14:backgroundMark x1="19105" y1="81293" x2="19105" y2="81293"/>
                        <a14:backgroundMark x1="12349" y1="81293" x2="12349" y2="81293"/>
                        <a14:backgroundMark x1="7456" y1="81603" x2="7456" y2="816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837" t="14509" r="76512" b="8263"/>
          <a:stretch/>
        </p:blipFill>
        <p:spPr>
          <a:xfrm rot="155407">
            <a:off x="4005191" y="1221792"/>
            <a:ext cx="1395006" cy="5162469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5019" b="91884" l="21701" r="40428">
                        <a14:backgroundMark x1="34758" y1="13817" x2="34758" y2="13817"/>
                        <a14:backgroundMark x1="34758" y1="19641" x2="34758" y2="19641"/>
                        <a14:backgroundMark x1="34572" y1="23048" x2="34572" y2="23048"/>
                        <a14:backgroundMark x1="34758" y1="25279" x2="34758" y2="25279"/>
                        <a14:backgroundMark x1="34572" y1="27695" x2="34572" y2="27695"/>
                        <a14:backgroundMark x1="34665" y1="30979" x2="34665" y2="30979"/>
                        <a14:backgroundMark x1="34758" y1="33829" x2="34758" y2="33829"/>
                        <a14:backgroundMark x1="34758" y1="42751" x2="34758" y2="42751"/>
                        <a14:backgroundMark x1="34898" y1="61896" x2="34898" y2="61896"/>
                        <a14:backgroundMark x1="34991" y1="64312" x2="34991" y2="64312"/>
                        <a14:backgroundMark x1="34991" y1="66914" x2="34991" y2="66914"/>
                        <a14:backgroundMark x1="34991" y1="68030" x2="34991" y2="68030"/>
                        <a14:backgroundMark x1="34758" y1="70136" x2="34758" y2="701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743" t="4885" r="59157" b="8376"/>
          <a:stretch/>
        </p:blipFill>
        <p:spPr>
          <a:xfrm>
            <a:off x="5743575" y="534277"/>
            <a:ext cx="1619250" cy="5819775"/>
          </a:xfrm>
          <a:prstGeom prst="rect">
            <a:avLst/>
          </a:prstGeom>
        </p:spPr>
      </p:pic>
      <p:sp>
        <p:nvSpPr>
          <p:cNvPr id="9" name="Obdélník 8"/>
          <p:cNvSpPr/>
          <p:nvPr/>
        </p:nvSpPr>
        <p:spPr>
          <a:xfrm>
            <a:off x="11087100" y="5304792"/>
            <a:ext cx="657225" cy="425872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86190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099715" y="5165304"/>
            <a:ext cx="7606260" cy="1130721"/>
          </a:xfrm>
          <a:prstGeom prst="rect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5019" b="91884" l="21701" r="40428">
                        <a14:backgroundMark x1="34758" y1="13817" x2="34758" y2="13817"/>
                        <a14:backgroundMark x1="34758" y1="19641" x2="34758" y2="19641"/>
                        <a14:backgroundMark x1="34572" y1="23048" x2="34572" y2="23048"/>
                        <a14:backgroundMark x1="34758" y1="25279" x2="34758" y2="25279"/>
                        <a14:backgroundMark x1="34572" y1="27695" x2="34572" y2="27695"/>
                        <a14:backgroundMark x1="34665" y1="30979" x2="34665" y2="30979"/>
                        <a14:backgroundMark x1="34758" y1="33829" x2="34758" y2="33829"/>
                        <a14:backgroundMark x1="34758" y1="42751" x2="34758" y2="42751"/>
                        <a14:backgroundMark x1="34898" y1="61896" x2="34898" y2="61896"/>
                        <a14:backgroundMark x1="34991" y1="64312" x2="34991" y2="64312"/>
                        <a14:backgroundMark x1="34991" y1="66914" x2="34991" y2="66914"/>
                        <a14:backgroundMark x1="34991" y1="68030" x2="34991" y2="68030"/>
                        <a14:backgroundMark x1="34758" y1="70136" x2="34758" y2="701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6708" t="5521" r="24233" b="7269"/>
          <a:stretch/>
        </p:blipFill>
        <p:spPr>
          <a:xfrm>
            <a:off x="394740" y="826733"/>
            <a:ext cx="1704975" cy="585130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60347" b="89963" l="40846" r="570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9565" t="58790" r="42015" b="7280"/>
          <a:stretch/>
        </p:blipFill>
        <p:spPr>
          <a:xfrm>
            <a:off x="6295477" y="3348921"/>
            <a:ext cx="1724024" cy="2381743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backgroundRemoval t="19888" b="100000" l="20446" r="50418">
                        <a14:backgroundMark x1="31273" y1="77819" x2="31273" y2="77819"/>
                        <a14:backgroundMark x1="28485" y1="73110" x2="28485" y2="73110"/>
                        <a14:backgroundMark x1="31459" y1="73978" x2="31459" y2="73978"/>
                        <a14:backgroundMark x1="36896" y1="73730" x2="36896" y2="73730"/>
                        <a14:backgroundMark x1="40009" y1="72986" x2="40009" y2="72986"/>
                        <a14:backgroundMark x1="41264" y1="72429" x2="41264" y2="72429"/>
                        <a14:backgroundMark x1="42240" y1="68897" x2="42240" y2="68897"/>
                        <a14:backgroundMark x1="48281" y1="33953" x2="48281" y2="33953"/>
                        <a14:backgroundMark x1="43820" y1="87732" x2="43820" y2="87732"/>
                        <a14:backgroundMark x1="26181" y1="70224" x2="26181" y2="702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277" t="20307" r="48326" b="25377"/>
          <a:stretch/>
        </p:blipFill>
        <p:spPr>
          <a:xfrm>
            <a:off x="3835918" y="3438700"/>
            <a:ext cx="1733551" cy="2202183"/>
          </a:xfrm>
          <a:prstGeom prst="rect">
            <a:avLst/>
          </a:prstGeom>
        </p:spPr>
      </p:pic>
      <p:cxnSp>
        <p:nvCxnSpPr>
          <p:cNvPr id="10" name="Přímá spojnice se šipkou 9"/>
          <p:cNvCxnSpPr/>
          <p:nvPr/>
        </p:nvCxnSpPr>
        <p:spPr>
          <a:xfrm>
            <a:off x="7648575" y="4648200"/>
            <a:ext cx="1262062" cy="0"/>
          </a:xfrm>
          <a:prstGeom prst="straightConnector1">
            <a:avLst/>
          </a:prstGeom>
          <a:ln w="50800">
            <a:solidFill>
              <a:srgbClr val="FF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7648575" y="4086225"/>
            <a:ext cx="1262062" cy="0"/>
          </a:xfrm>
          <a:prstGeom prst="straightConnector1">
            <a:avLst/>
          </a:prstGeom>
          <a:ln w="50800">
            <a:solidFill>
              <a:srgbClr val="FF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J:\14-15\matran.pn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backgroundRemoval t="9211" b="72368" l="3297" r="4637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4" t="9217" r="53076" b="26319"/>
          <a:stretch/>
        </p:blipFill>
        <p:spPr bwMode="auto">
          <a:xfrm>
            <a:off x="9110599" y="4211399"/>
            <a:ext cx="852552" cy="835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Obdélník 17"/>
          <p:cNvSpPr/>
          <p:nvPr/>
        </p:nvSpPr>
        <p:spPr>
          <a:xfrm>
            <a:off x="11087100" y="5304792"/>
            <a:ext cx="657225" cy="425872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8980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099715" y="5165304"/>
            <a:ext cx="7606260" cy="1130721"/>
          </a:xfrm>
          <a:prstGeom prst="rect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5019" b="91884" l="21701" r="40428">
                        <a14:backgroundMark x1="34758" y1="13817" x2="34758" y2="13817"/>
                        <a14:backgroundMark x1="34758" y1="19641" x2="34758" y2="19641"/>
                        <a14:backgroundMark x1="34572" y1="23048" x2="34572" y2="23048"/>
                        <a14:backgroundMark x1="34758" y1="25279" x2="34758" y2="25279"/>
                        <a14:backgroundMark x1="34572" y1="27695" x2="34572" y2="27695"/>
                        <a14:backgroundMark x1="34665" y1="30979" x2="34665" y2="30979"/>
                        <a14:backgroundMark x1="34758" y1="33829" x2="34758" y2="33829"/>
                        <a14:backgroundMark x1="34758" y1="42751" x2="34758" y2="42751"/>
                        <a14:backgroundMark x1="34898" y1="61896" x2="34898" y2="61896"/>
                        <a14:backgroundMark x1="34991" y1="64312" x2="34991" y2="64312"/>
                        <a14:backgroundMark x1="34991" y1="66914" x2="34991" y2="66914"/>
                        <a14:backgroundMark x1="34991" y1="68030" x2="34991" y2="68030"/>
                        <a14:backgroundMark x1="34758" y1="70136" x2="34758" y2="701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6708" t="5521" r="24233" b="7269"/>
          <a:stretch/>
        </p:blipFill>
        <p:spPr>
          <a:xfrm>
            <a:off x="394740" y="826733"/>
            <a:ext cx="1704975" cy="585130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9888" b="100000" l="20446" r="50418">
                        <a14:backgroundMark x1="31273" y1="77819" x2="31273" y2="77819"/>
                        <a14:backgroundMark x1="28485" y1="73110" x2="28485" y2="73110"/>
                        <a14:backgroundMark x1="31459" y1="73978" x2="31459" y2="73978"/>
                        <a14:backgroundMark x1="36896" y1="73730" x2="36896" y2="73730"/>
                        <a14:backgroundMark x1="40009" y1="72986" x2="40009" y2="72986"/>
                        <a14:backgroundMark x1="41264" y1="72429" x2="41264" y2="72429"/>
                        <a14:backgroundMark x1="42240" y1="68897" x2="42240" y2="68897"/>
                        <a14:backgroundMark x1="48281" y1="33953" x2="48281" y2="33953"/>
                        <a14:backgroundMark x1="43820" y1="87732" x2="43820" y2="87732"/>
                        <a14:backgroundMark x1="26181" y1="70224" x2="26181" y2="702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277" t="20307" r="48326" b="25377"/>
          <a:stretch/>
        </p:blipFill>
        <p:spPr>
          <a:xfrm>
            <a:off x="3835918" y="3438700"/>
            <a:ext cx="1733551" cy="2202183"/>
          </a:xfrm>
          <a:prstGeom prst="rect">
            <a:avLst/>
          </a:prstGeom>
        </p:spPr>
      </p:pic>
      <p:cxnSp>
        <p:nvCxnSpPr>
          <p:cNvPr id="10" name="Přímá spojnice se šipkou 9"/>
          <p:cNvCxnSpPr/>
          <p:nvPr/>
        </p:nvCxnSpPr>
        <p:spPr>
          <a:xfrm>
            <a:off x="7700017" y="2143125"/>
            <a:ext cx="1262062" cy="0"/>
          </a:xfrm>
          <a:prstGeom prst="straightConnector1">
            <a:avLst/>
          </a:prstGeom>
          <a:ln w="50800">
            <a:solidFill>
              <a:srgbClr val="FF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7700017" y="4314825"/>
            <a:ext cx="1262062" cy="0"/>
          </a:xfrm>
          <a:prstGeom prst="straightConnector1">
            <a:avLst/>
          </a:prstGeom>
          <a:ln w="50800">
            <a:solidFill>
              <a:srgbClr val="FF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J:\14-15\matran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9211" b="72368" l="3297" r="4637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4" t="9217" r="53076" b="26319"/>
          <a:stretch/>
        </p:blipFill>
        <p:spPr bwMode="auto">
          <a:xfrm>
            <a:off x="9110599" y="1725374"/>
            <a:ext cx="852552" cy="835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21437" b="89963" l="3253" r="22816">
                        <a14:backgroundMark x1="16682" y1="26704" x2="16682" y2="26704"/>
                        <a14:backgroundMark x1="15799" y1="31413" x2="15799" y2="31413"/>
                        <a14:backgroundMark x1="16264" y1="36927" x2="16264" y2="36927"/>
                        <a14:backgroundMark x1="16032" y1="35688" x2="16032" y2="35688"/>
                        <a14:backgroundMark x1="17333" y1="82776" x2="17333" y2="82776"/>
                        <a14:backgroundMark x1="9851" y1="84758" x2="9851" y2="84758"/>
                        <a14:backgroundMark x1="11338" y1="84201" x2="11338" y2="84201"/>
                        <a14:backgroundMark x1="17100" y1="77571" x2="17100" y2="77571"/>
                        <a14:backgroundMark x1="17007" y1="75713" x2="17007" y2="75713"/>
                        <a14:backgroundMark x1="17193" y1="80545" x2="17193" y2="80545"/>
                        <a14:backgroundMark x1="9108" y1="86493" x2="9108" y2="86493"/>
                        <a14:backgroundMark x1="17100" y1="78563" x2="17100" y2="78563"/>
                        <a14:backgroundMark x1="11664" y1="73854" x2="11664" y2="73854"/>
                        <a14:backgroundMark x1="12407" y1="77385" x2="12407" y2="77385"/>
                        <a14:backgroundMark x1="18587" y1="83767" x2="18587" y2="83767"/>
                        <a14:backgroundMark x1="7316" y1="83841" x2="7316" y2="83841"/>
                        <a14:backgroundMark x1="10158" y1="82536" x2="10158" y2="82536"/>
                        <a14:backgroundMark x1="11650" y1="82598" x2="11650" y2="82598"/>
                        <a14:backgroundMark x1="20410" y1="82536" x2="20410" y2="82536"/>
                        <a14:backgroundMark x1="19105" y1="81293" x2="19105" y2="81293"/>
                        <a14:backgroundMark x1="12349" y1="81293" x2="12349" y2="81293"/>
                        <a14:backgroundMark x1="7456" y1="81603" x2="7456" y2="816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837" t="14509" r="76512" b="8263"/>
          <a:stretch/>
        </p:blipFill>
        <p:spPr>
          <a:xfrm rot="155407">
            <a:off x="6951075" y="539312"/>
            <a:ext cx="1395006" cy="5162469"/>
          </a:xfrm>
          <a:prstGeom prst="rect">
            <a:avLst/>
          </a:prstGeom>
        </p:spPr>
      </p:pic>
      <p:sp>
        <p:nvSpPr>
          <p:cNvPr id="12" name="Obdélník 11"/>
          <p:cNvSpPr/>
          <p:nvPr/>
        </p:nvSpPr>
        <p:spPr>
          <a:xfrm>
            <a:off x="11087100" y="5304792"/>
            <a:ext cx="657225" cy="425872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9980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0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099715" y="5165304"/>
            <a:ext cx="7606260" cy="1130721"/>
          </a:xfrm>
          <a:prstGeom prst="rect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5019" b="91884" l="21701" r="40428">
                        <a14:backgroundMark x1="34758" y1="13817" x2="34758" y2="13817"/>
                        <a14:backgroundMark x1="34758" y1="19641" x2="34758" y2="19641"/>
                        <a14:backgroundMark x1="34572" y1="23048" x2="34572" y2="23048"/>
                        <a14:backgroundMark x1="34758" y1="25279" x2="34758" y2="25279"/>
                        <a14:backgroundMark x1="34572" y1="27695" x2="34572" y2="27695"/>
                        <a14:backgroundMark x1="34665" y1="30979" x2="34665" y2="30979"/>
                        <a14:backgroundMark x1="34758" y1="33829" x2="34758" y2="33829"/>
                        <a14:backgroundMark x1="34758" y1="42751" x2="34758" y2="42751"/>
                        <a14:backgroundMark x1="34898" y1="61896" x2="34898" y2="61896"/>
                        <a14:backgroundMark x1="34991" y1="64312" x2="34991" y2="64312"/>
                        <a14:backgroundMark x1="34991" y1="66914" x2="34991" y2="66914"/>
                        <a14:backgroundMark x1="34991" y1="68030" x2="34991" y2="68030"/>
                        <a14:backgroundMark x1="34758" y1="70136" x2="34758" y2="701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6708" t="5521" r="24233" b="7269"/>
          <a:stretch/>
        </p:blipFill>
        <p:spPr>
          <a:xfrm>
            <a:off x="394740" y="826733"/>
            <a:ext cx="1704975" cy="5851306"/>
          </a:xfrm>
          <a:prstGeom prst="rect">
            <a:avLst/>
          </a:prstGeom>
        </p:spPr>
      </p:pic>
      <p:cxnSp>
        <p:nvCxnSpPr>
          <p:cNvPr id="16" name="Přímá spojnice se šipkou 15"/>
          <p:cNvCxnSpPr/>
          <p:nvPr/>
        </p:nvCxnSpPr>
        <p:spPr>
          <a:xfrm>
            <a:off x="7083985" y="2060865"/>
            <a:ext cx="1189793" cy="0"/>
          </a:xfrm>
          <a:prstGeom prst="straightConnector1">
            <a:avLst/>
          </a:prstGeom>
          <a:ln w="50800">
            <a:solidFill>
              <a:srgbClr val="FF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J:\14-15\matran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9211" b="72368" l="3297" r="4637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4" t="9217" r="53076" b="26319"/>
          <a:stretch/>
        </p:blipFill>
        <p:spPr bwMode="auto">
          <a:xfrm>
            <a:off x="8541357" y="4039289"/>
            <a:ext cx="852552" cy="835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17" name="Přímá spojnice se šipkou 16"/>
          <p:cNvCxnSpPr/>
          <p:nvPr/>
        </p:nvCxnSpPr>
        <p:spPr>
          <a:xfrm>
            <a:off x="7128517" y="4457040"/>
            <a:ext cx="1262062" cy="0"/>
          </a:xfrm>
          <a:prstGeom prst="straightConnector1">
            <a:avLst/>
          </a:prstGeom>
          <a:ln w="50800">
            <a:solidFill>
              <a:srgbClr val="FF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85" b="27073" l="31556" r="94984">
                        <a14:backgroundMark x1="54413" y1="18190" x2="54413" y2="18190"/>
                        <a14:backgroundMark x1="44825" y1="17851" x2="44825" y2="17851"/>
                        <a14:backgroundMark x1="39175" y1="18697" x2="39175" y2="18697"/>
                        <a14:backgroundMark x1="38286" y1="18443" x2="38286" y2="18443"/>
                        <a14:backgroundMark x1="93524" y1="15905" x2="93524" y2="15905"/>
                        <a14:backgroundMark x1="93460" y1="12014" x2="93460" y2="12014"/>
                        <a14:backgroundMark x1="93333" y1="13536" x2="93333" y2="13536"/>
                        <a14:backgroundMark x1="93016" y1="16751" x2="93016" y2="16751"/>
                        <a14:backgroundMark x1="47111" y1="18020" x2="47111" y2="18020"/>
                        <a14:backgroundMark x1="67111" y1="18866" x2="67111" y2="18866"/>
                        <a14:backgroundMark x1="80209" y1="19260" x2="80209" y2="19260"/>
                        <a14:backgroundMark x1="82037" y1="19009" x2="82037" y2="19009"/>
                        <a14:backgroundMark x1="52010" y1="18507" x2="52010" y2="18507"/>
                        <a14:backgroundMark x1="84282" y1="19134" x2="84282" y2="19134"/>
                        <a14:backgroundMark x1="85874" y1="4021" x2="85874" y2="40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1577" r="4202" b="72019"/>
          <a:stretch/>
        </p:blipFill>
        <p:spPr>
          <a:xfrm rot="5234538">
            <a:off x="2322958" y="2984713"/>
            <a:ext cx="4633490" cy="1902944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5019" b="91884" l="21701" r="40428">
                        <a14:backgroundMark x1="34758" y1="13817" x2="34758" y2="13817"/>
                        <a14:backgroundMark x1="34758" y1="19641" x2="34758" y2="19641"/>
                        <a14:backgroundMark x1="34572" y1="23048" x2="34572" y2="23048"/>
                        <a14:backgroundMark x1="34758" y1="25279" x2="34758" y2="25279"/>
                        <a14:backgroundMark x1="34572" y1="27695" x2="34572" y2="27695"/>
                        <a14:backgroundMark x1="34665" y1="30979" x2="34665" y2="30979"/>
                        <a14:backgroundMark x1="34758" y1="33829" x2="34758" y2="33829"/>
                        <a14:backgroundMark x1="34758" y1="42751" x2="34758" y2="42751"/>
                        <a14:backgroundMark x1="34898" y1="61896" x2="34898" y2="61896"/>
                        <a14:backgroundMark x1="34991" y1="64312" x2="34991" y2="64312"/>
                        <a14:backgroundMark x1="34991" y1="66914" x2="34991" y2="66914"/>
                        <a14:backgroundMark x1="34991" y1="68030" x2="34991" y2="68030"/>
                        <a14:backgroundMark x1="34758" y1="70136" x2="34758" y2="701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743" t="4885" r="59157" b="8376"/>
          <a:stretch/>
        </p:blipFill>
        <p:spPr>
          <a:xfrm>
            <a:off x="6059632" y="315202"/>
            <a:ext cx="1619250" cy="5819775"/>
          </a:xfrm>
          <a:prstGeom prst="rect">
            <a:avLst/>
          </a:prstGeom>
        </p:spPr>
      </p:pic>
      <p:sp>
        <p:nvSpPr>
          <p:cNvPr id="18" name="Obdélník 17"/>
          <p:cNvSpPr/>
          <p:nvPr/>
        </p:nvSpPr>
        <p:spPr>
          <a:xfrm>
            <a:off x="11087100" y="5304792"/>
            <a:ext cx="657225" cy="425872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43684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099715" y="5165304"/>
            <a:ext cx="7606260" cy="1130721"/>
          </a:xfrm>
          <a:prstGeom prst="rect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5019" b="91884" l="21701" r="40428">
                        <a14:backgroundMark x1="34758" y1="13817" x2="34758" y2="13817"/>
                        <a14:backgroundMark x1="34758" y1="19641" x2="34758" y2="19641"/>
                        <a14:backgroundMark x1="34572" y1="23048" x2="34572" y2="23048"/>
                        <a14:backgroundMark x1="34758" y1="25279" x2="34758" y2="25279"/>
                        <a14:backgroundMark x1="34572" y1="27695" x2="34572" y2="27695"/>
                        <a14:backgroundMark x1="34665" y1="30979" x2="34665" y2="30979"/>
                        <a14:backgroundMark x1="34758" y1="33829" x2="34758" y2="33829"/>
                        <a14:backgroundMark x1="34758" y1="42751" x2="34758" y2="42751"/>
                        <a14:backgroundMark x1="34898" y1="61896" x2="34898" y2="61896"/>
                        <a14:backgroundMark x1="34991" y1="64312" x2="34991" y2="64312"/>
                        <a14:backgroundMark x1="34991" y1="66914" x2="34991" y2="66914"/>
                        <a14:backgroundMark x1="34991" y1="68030" x2="34991" y2="68030"/>
                        <a14:backgroundMark x1="34758" y1="70136" x2="34758" y2="701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6708" t="5521" r="24233" b="7269"/>
          <a:stretch/>
        </p:blipFill>
        <p:spPr>
          <a:xfrm>
            <a:off x="394740" y="826733"/>
            <a:ext cx="1704975" cy="5851306"/>
          </a:xfrm>
          <a:prstGeom prst="rect">
            <a:avLst/>
          </a:prstGeom>
        </p:spPr>
      </p:pic>
      <p:cxnSp>
        <p:nvCxnSpPr>
          <p:cNvPr id="16" name="Přímá spojnice se šipkou 15"/>
          <p:cNvCxnSpPr/>
          <p:nvPr/>
        </p:nvCxnSpPr>
        <p:spPr>
          <a:xfrm>
            <a:off x="7128517" y="5165304"/>
            <a:ext cx="1262062" cy="0"/>
          </a:xfrm>
          <a:prstGeom prst="straightConnector1">
            <a:avLst/>
          </a:prstGeom>
          <a:ln w="50800">
            <a:solidFill>
              <a:srgbClr val="FF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J:\14-15\matran.pn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9211" b="72368" l="3297" r="4637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4" t="9217" r="53076" b="26319"/>
          <a:stretch/>
        </p:blipFill>
        <p:spPr bwMode="auto">
          <a:xfrm>
            <a:off x="8540830" y="4701936"/>
            <a:ext cx="852552" cy="835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Obrázek 13"/>
          <p:cNvPicPr>
            <a:picLocks noChangeAspect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33841" b="60068" l="15302" r="94286">
                        <a14:backgroundMark x1="21270" y1="52369" x2="21270" y2="52369"/>
                        <a14:backgroundMark x1="30730" y1="51777" x2="30730" y2="51777"/>
                        <a14:backgroundMark x1="26349" y1="51777" x2="26349" y2="51777"/>
                        <a14:backgroundMark x1="47048" y1="52369" x2="47048" y2="52369"/>
                        <a14:backgroundMark x1="52518" y1="51882" x2="52518" y2="51882"/>
                        <a14:backgroundMark x1="70792" y1="52724" x2="70792" y2="52724"/>
                        <a14:backgroundMark x1="80983" y1="53599" x2="80983" y2="535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552" t="31416" r="5024" b="40005"/>
          <a:stretch/>
        </p:blipFill>
        <p:spPr>
          <a:xfrm rot="5234538">
            <a:off x="1464134" y="2401802"/>
            <a:ext cx="5850177" cy="178305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60347" b="89963" l="40846" r="5701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9565" t="58790" r="42015" b="7280"/>
          <a:stretch/>
        </p:blipFill>
        <p:spPr>
          <a:xfrm>
            <a:off x="5871612" y="3981450"/>
            <a:ext cx="1647826" cy="2276475"/>
          </a:xfrm>
          <a:prstGeom prst="rect">
            <a:avLst/>
          </a:prstGeom>
        </p:spPr>
      </p:pic>
      <p:cxnSp>
        <p:nvCxnSpPr>
          <p:cNvPr id="17" name="Přímá spojnice se šipkou 16"/>
          <p:cNvCxnSpPr/>
          <p:nvPr/>
        </p:nvCxnSpPr>
        <p:spPr>
          <a:xfrm>
            <a:off x="7128517" y="4657065"/>
            <a:ext cx="1262062" cy="0"/>
          </a:xfrm>
          <a:prstGeom prst="straightConnector1">
            <a:avLst/>
          </a:prstGeom>
          <a:ln w="50800">
            <a:solidFill>
              <a:srgbClr val="FF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bdélník 17"/>
          <p:cNvSpPr/>
          <p:nvPr/>
        </p:nvSpPr>
        <p:spPr>
          <a:xfrm>
            <a:off x="11087100" y="5304792"/>
            <a:ext cx="657225" cy="425872"/>
          </a:xfrm>
          <a:prstGeom prst="rect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66210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099715" y="5165304"/>
            <a:ext cx="7606260" cy="1130721"/>
          </a:xfrm>
          <a:prstGeom prst="rect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009900"/>
          </a:solidFill>
          <a:ln>
            <a:solidFill>
              <a:srgbClr val="00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5019" b="91884" l="21701" r="40428">
                        <a14:backgroundMark x1="34758" y1="13817" x2="34758" y2="13817"/>
                        <a14:backgroundMark x1="34758" y1="19641" x2="34758" y2="19641"/>
                        <a14:backgroundMark x1="34572" y1="23048" x2="34572" y2="23048"/>
                        <a14:backgroundMark x1="34758" y1="25279" x2="34758" y2="25279"/>
                        <a14:backgroundMark x1="34572" y1="27695" x2="34572" y2="27695"/>
                        <a14:backgroundMark x1="34665" y1="30979" x2="34665" y2="30979"/>
                        <a14:backgroundMark x1="34758" y1="33829" x2="34758" y2="33829"/>
                        <a14:backgroundMark x1="34758" y1="42751" x2="34758" y2="42751"/>
                        <a14:backgroundMark x1="34898" y1="61896" x2="34898" y2="61896"/>
                        <a14:backgroundMark x1="34991" y1="64312" x2="34991" y2="64312"/>
                        <a14:backgroundMark x1="34991" y1="66914" x2="34991" y2="66914"/>
                        <a14:backgroundMark x1="34991" y1="68030" x2="34991" y2="68030"/>
                        <a14:backgroundMark x1="34758" y1="70136" x2="34758" y2="701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6708" t="5521" r="24233" b="7269"/>
          <a:stretch/>
        </p:blipFill>
        <p:spPr>
          <a:xfrm>
            <a:off x="394740" y="826733"/>
            <a:ext cx="1704975" cy="585130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backgroundRemoval t="19888" b="100000" l="20446" r="50418">
                        <a14:backgroundMark x1="31273" y1="77819" x2="31273" y2="77819"/>
                        <a14:backgroundMark x1="28485" y1="73110" x2="28485" y2="73110"/>
                        <a14:backgroundMark x1="31459" y1="73978" x2="31459" y2="73978"/>
                        <a14:backgroundMark x1="36896" y1="73730" x2="36896" y2="73730"/>
                        <a14:backgroundMark x1="40009" y1="72986" x2="40009" y2="72986"/>
                        <a14:backgroundMark x1="41264" y1="72429" x2="41264" y2="72429"/>
                        <a14:backgroundMark x1="42240" y1="68897" x2="42240" y2="68897"/>
                        <a14:backgroundMark x1="48281" y1="33953" x2="48281" y2="33953"/>
                        <a14:backgroundMark x1="43820" y1="87732" x2="43820" y2="87732"/>
                        <a14:backgroundMark x1="26181" y1="70224" x2="26181" y2="7022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277" t="20307" r="48326" b="25377"/>
          <a:stretch/>
        </p:blipFill>
        <p:spPr>
          <a:xfrm>
            <a:off x="3835917" y="4064212"/>
            <a:ext cx="1733551" cy="2202183"/>
          </a:xfrm>
          <a:prstGeom prst="rect">
            <a:avLst/>
          </a:prstGeom>
        </p:spPr>
      </p:pic>
      <p:cxnSp>
        <p:nvCxnSpPr>
          <p:cNvPr id="10" name="Přímá spojnice se šipkou 9"/>
          <p:cNvCxnSpPr/>
          <p:nvPr/>
        </p:nvCxnSpPr>
        <p:spPr>
          <a:xfrm>
            <a:off x="7328542" y="4953000"/>
            <a:ext cx="1262062" cy="0"/>
          </a:xfrm>
          <a:prstGeom prst="straightConnector1">
            <a:avLst/>
          </a:prstGeom>
          <a:ln w="50800">
            <a:solidFill>
              <a:srgbClr val="FF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7328542" y="4410075"/>
            <a:ext cx="1262062" cy="0"/>
          </a:xfrm>
          <a:prstGeom prst="straightConnector1">
            <a:avLst/>
          </a:prstGeom>
          <a:ln w="50800">
            <a:solidFill>
              <a:srgbClr val="FF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J:\14-15\matran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ackgroundRemoval t="9211" b="72368" l="3297" r="4637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74" t="9217" r="53076" b="26319"/>
          <a:stretch/>
        </p:blipFill>
        <p:spPr bwMode="auto">
          <a:xfrm>
            <a:off x="8684323" y="3992324"/>
            <a:ext cx="852552" cy="835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5019" b="91884" l="21701" r="40428">
                        <a14:backgroundMark x1="34758" y1="13817" x2="34758" y2="13817"/>
                        <a14:backgroundMark x1="34758" y1="19641" x2="34758" y2="19641"/>
                        <a14:backgroundMark x1="34572" y1="23048" x2="34572" y2="23048"/>
                        <a14:backgroundMark x1="34758" y1="25279" x2="34758" y2="25279"/>
                        <a14:backgroundMark x1="34572" y1="27695" x2="34572" y2="27695"/>
                        <a14:backgroundMark x1="34665" y1="30979" x2="34665" y2="30979"/>
                        <a14:backgroundMark x1="34758" y1="33829" x2="34758" y2="33829"/>
                        <a14:backgroundMark x1="34758" y1="42751" x2="34758" y2="42751"/>
                        <a14:backgroundMark x1="34898" y1="61896" x2="34898" y2="61896"/>
                        <a14:backgroundMark x1="34991" y1="64312" x2="34991" y2="64312"/>
                        <a14:backgroundMark x1="34991" y1="66914" x2="34991" y2="66914"/>
                        <a14:backgroundMark x1="34991" y1="68030" x2="34991" y2="68030"/>
                        <a14:backgroundMark x1="34758" y1="70136" x2="34758" y2="701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317" t="4005" r="60222" b="7268"/>
          <a:stretch/>
        </p:blipFill>
        <p:spPr>
          <a:xfrm>
            <a:off x="6248400" y="342900"/>
            <a:ext cx="1562100" cy="5953125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10792691" y="5282684"/>
            <a:ext cx="1065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FF00"/>
                </a:solidFill>
              </a:rPr>
              <a:t>KONEC</a:t>
            </a:r>
            <a:endParaRPr lang="cs-CZ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764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 smtClean="0"/>
              <a:t>Materiály autora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 smtClean="0"/>
              <a:t>Popis</a:t>
            </a:r>
            <a:endParaRPr lang="cs-CZ" sz="1700" dirty="0" smtClean="0"/>
          </a:p>
          <a:p>
            <a:r>
              <a:rPr lang="cs-CZ" sz="1700" dirty="0" smtClean="0"/>
              <a:t>Na začátku děti připraví pomůcky dle snímku 1, učitelka do kádinky připraví 25 ml vody. S tímto množstvím pracují děti při všech pokusech.</a:t>
            </a:r>
          </a:p>
          <a:p>
            <a:r>
              <a:rPr lang="cs-CZ" sz="1700" dirty="0" smtClean="0"/>
              <a:t>Snímek 2, 3, 4, 5 </a:t>
            </a:r>
            <a:r>
              <a:rPr lang="cs-CZ" sz="1700" dirty="0" smtClean="0"/>
              <a:t>- dítě </a:t>
            </a:r>
            <a:r>
              <a:rPr lang="cs-CZ" sz="1700" dirty="0" smtClean="0"/>
              <a:t>pracuje s učitelkou, klikne na správný obrázek. Doplňuje slovně antonyma. Úkoly na snímcích 6-10 </a:t>
            </a:r>
            <a:r>
              <a:rPr lang="cs-CZ" sz="1700" dirty="0" smtClean="0"/>
              <a:t>dítě </a:t>
            </a:r>
            <a:r>
              <a:rPr lang="cs-CZ" sz="1700" dirty="0" smtClean="0"/>
              <a:t>nejprve prakticky zkouší a poté kliká na šipku.</a:t>
            </a:r>
          </a:p>
          <a:p>
            <a:r>
              <a:rPr lang="cs-CZ" b="1" dirty="0"/>
              <a:t>Očekávání a </a:t>
            </a:r>
            <a:r>
              <a:rPr lang="cs-CZ" b="1" dirty="0" smtClean="0"/>
              <a:t>cíle</a:t>
            </a:r>
          </a:p>
          <a:p>
            <a:pPr algn="just">
              <a:lnSpc>
                <a:spcPct val="100000"/>
              </a:lnSpc>
            </a:pPr>
            <a:r>
              <a:rPr lang="cs-CZ" sz="1700" dirty="0" smtClean="0"/>
              <a:t>Procvičení antonym.</a:t>
            </a:r>
          </a:p>
          <a:p>
            <a:pPr algn="just">
              <a:lnSpc>
                <a:spcPct val="100000"/>
              </a:lnSpc>
            </a:pPr>
            <a:r>
              <a:rPr lang="cs-CZ" sz="1700" dirty="0" smtClean="0"/>
              <a:t>Zdokonalení jemné motoriky.</a:t>
            </a:r>
          </a:p>
          <a:p>
            <a:pPr algn="just">
              <a:lnSpc>
                <a:spcPct val="100000"/>
              </a:lnSpc>
            </a:pPr>
            <a:r>
              <a:rPr lang="cs-CZ" sz="1700" dirty="0" smtClean="0"/>
              <a:t>Uvědomí si, že výška vody v nádobě závisí na tvaru nádoby.</a:t>
            </a:r>
          </a:p>
          <a:p>
            <a:pPr marL="45720" indent="0" algn="just">
              <a:lnSpc>
                <a:spcPct val="100000"/>
              </a:lnSpc>
              <a:buNone/>
            </a:pPr>
            <a:endParaRPr lang="cs-CZ" sz="1600" dirty="0" smtClean="0"/>
          </a:p>
          <a:p>
            <a:pPr algn="just">
              <a:lnSpc>
                <a:spcPct val="100000"/>
              </a:lnSpc>
            </a:pPr>
            <a:endParaRPr lang="cs-CZ" sz="1600" dirty="0" smtClean="0"/>
          </a:p>
          <a:p>
            <a:pPr algn="just">
              <a:lnSpc>
                <a:spcPct val="100000"/>
              </a:lnSpc>
            </a:pPr>
            <a:endParaRPr lang="cs-CZ" sz="1600" dirty="0" smtClean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1493520" y="5913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3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Metodický pokyn</a:t>
            </a:r>
            <a:r>
              <a:rPr kumimoji="0" lang="cs-CZ" sz="3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3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3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Integrovaný blok: </a:t>
            </a:r>
            <a:r>
              <a:rPr lang="cs-CZ" sz="3400" noProof="0" dirty="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P</a:t>
            </a:r>
            <a:r>
              <a:rPr lang="cs-CZ" sz="3400" dirty="0" err="1" smtClean="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ředměty</a:t>
            </a:r>
            <a:r>
              <a:rPr lang="cs-CZ" sz="3400" dirty="0" smtClean="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 kolem nás</a:t>
            </a:r>
            <a:r>
              <a:rPr kumimoji="0" lang="cs-CZ" sz="3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cs-CZ" sz="27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sz="1600" dirty="0" smtClean="0"/>
              <a:t>zdroj</a:t>
            </a:r>
            <a:r>
              <a:rPr lang="cs-CZ" sz="1600" dirty="0"/>
              <a:t>: </a:t>
            </a:r>
            <a:r>
              <a:rPr lang="cs-CZ" sz="1600" u="sng" dirty="0">
                <a:hlinkClick r:id="rId2"/>
              </a:rPr>
              <a:t>www.dumy.cz</a:t>
            </a:r>
            <a:endParaRPr lang="cs-CZ" sz="1600" dirty="0"/>
          </a:p>
          <a:p>
            <a:pPr lvl="0"/>
            <a:r>
              <a:rPr lang="cs-CZ" sz="1600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sz="1600" dirty="0"/>
              <a:t>Didaktický kufřík - KUMUČ </a:t>
            </a:r>
            <a:r>
              <a:rPr lang="cs-CZ" sz="1600" dirty="0" smtClean="0"/>
              <a:t>– 2 plastové kádinky 100 ml, plastový odměrný válec 25 ml, plastový odměrný válec 100 ml, tác, voda 25ml.  </a:t>
            </a:r>
            <a:endParaRPr lang="cs-CZ" sz="1600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s interaktivním výukovým materiálem</a:t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1600" dirty="0" smtClean="0"/>
              <a:t>Snímek </a:t>
            </a:r>
            <a:r>
              <a:rPr lang="cs-CZ" sz="1600" dirty="0"/>
              <a:t>2</a:t>
            </a:r>
            <a:r>
              <a:rPr lang="cs-CZ" sz="1600" dirty="0" smtClean="0"/>
              <a:t>, 3, 4, 5 </a:t>
            </a:r>
            <a:r>
              <a:rPr lang="cs-CZ" sz="1600" dirty="0"/>
              <a:t>dítě pracuje s učitelkou, </a:t>
            </a:r>
            <a:r>
              <a:rPr lang="cs-CZ" sz="1600" dirty="0" smtClean="0"/>
              <a:t>která přečte úkol, dítě klikne </a:t>
            </a:r>
            <a:r>
              <a:rPr lang="cs-CZ" sz="1600" dirty="0"/>
              <a:t>na správný </a:t>
            </a:r>
            <a:r>
              <a:rPr lang="cs-CZ" sz="1600" dirty="0" smtClean="0"/>
              <a:t>obrázek, který se trochu zvětší. Při nesprávné odpovědi obrázek zmizí. Dítě doplňuje </a:t>
            </a:r>
            <a:r>
              <a:rPr lang="cs-CZ" sz="1600" dirty="0"/>
              <a:t>slovně antonyma. </a:t>
            </a:r>
            <a:r>
              <a:rPr lang="cs-CZ" sz="1600" dirty="0" smtClean="0"/>
              <a:t>Pro další úkol dítě klikne na žlutý obdélník vpravo.</a:t>
            </a:r>
          </a:p>
          <a:p>
            <a:pPr marL="45720" indent="0">
              <a:buNone/>
            </a:pPr>
            <a:r>
              <a:rPr lang="cs-CZ" sz="1600" dirty="0" smtClean="0"/>
              <a:t>Úkoly </a:t>
            </a:r>
            <a:r>
              <a:rPr lang="cs-CZ" sz="1600" dirty="0"/>
              <a:t>na snímcích 6-10 dítě nejprve prakticky zkouší a poté kliká na šipku</a:t>
            </a:r>
            <a:r>
              <a:rPr lang="cs-CZ" sz="1600" dirty="0" smtClean="0"/>
              <a:t>. </a:t>
            </a:r>
            <a:r>
              <a:rPr lang="cs-CZ" sz="1600" dirty="0"/>
              <a:t>Správná odpověď – k šipce přiletí „</a:t>
            </a:r>
            <a:r>
              <a:rPr lang="cs-CZ" sz="1600" dirty="0" err="1"/>
              <a:t>marťánek</a:t>
            </a:r>
            <a:r>
              <a:rPr lang="cs-CZ" sz="1600" dirty="0" smtClean="0"/>
              <a:t>“. Nesprávná odpověď – šipka zmizí. </a:t>
            </a:r>
            <a:endParaRPr lang="cs-CZ" sz="16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Projevovat zájem o nové věci, dotazovat se při neporozumění, zkoušet, experimentovat</a:t>
            </a:r>
          </a:p>
          <a:p>
            <a:r>
              <a:rPr lang="cs-CZ" dirty="0" smtClean="0"/>
              <a:t>Provádět jednoduché úkony s technickými pomůckami </a:t>
            </a:r>
          </a:p>
          <a:p>
            <a:r>
              <a:rPr lang="cs-CZ" dirty="0"/>
              <a:t>Záměrně se soustředit a udržet pozornost</a:t>
            </a:r>
          </a:p>
          <a:p>
            <a:r>
              <a:rPr lang="cs-CZ" dirty="0"/>
              <a:t>Rozumět a používat </a:t>
            </a:r>
            <a:r>
              <a:rPr lang="cs-CZ" dirty="0" smtClean="0"/>
              <a:t>pojmy: vyšší x nižší, plný x prázdný, širší x užší.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17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Lékárn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581</Words>
  <Application>Microsoft Office PowerPoint</Application>
  <PresentationFormat>Vlastní</PresentationFormat>
  <Paragraphs>75</Paragraphs>
  <Slides>17</Slides>
  <Notes>11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Sheer Green 16x9</vt:lpstr>
      <vt:lpstr>  POKUS S PŘELÉVÁNÍM VODY DO RŮZNÝCH NÁDOB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Použité odkazy</vt:lpstr>
      <vt:lpstr> </vt:lpstr>
      <vt:lpstr>Studijní materiály </vt:lpstr>
      <vt:lpstr>   Práce s interaktivním výukovým materiálem </vt:lpstr>
      <vt:lpstr>Prvky polytechnické výchovy</vt:lpstr>
      <vt:lpstr>Snímek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2015-05-06T19:43:19Z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