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comments/comment8.xml" ContentType="application/vnd.openxmlformats-officedocument.presentationml.comments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s/comment6.xml" ContentType="application/vnd.openxmlformats-officedocument.presentationml.comment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comments/comment3.xml" ContentType="application/vnd.openxmlformats-officedocument.presentationml.comments+xml"/>
  <Override PartName="/ppt/comments/comment4.xml" ContentType="application/vnd.openxmlformats-officedocument.presentationml.comment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comments/comment1.xml" ContentType="application/vnd.openxmlformats-officedocument.presentationml.comments+xml"/>
  <Override PartName="/ppt/comments/comment2.xml" ContentType="application/vnd.openxmlformats-officedocument.presentationml.comment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comments/comment10.xml" ContentType="application/vnd.openxmlformats-officedocument.presentationml.comments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comments/comment9.xml" ContentType="application/vnd.openxmlformats-officedocument.presentationml.comment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comments/comment7.xml" ContentType="application/vnd.openxmlformats-officedocument.presentationml.comments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comments/comment5.xml" ContentType="application/vnd.openxmlformats-officedocument.presentationml.comment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21"/>
  </p:notesMasterIdLst>
  <p:handoutMasterIdLst>
    <p:handoutMasterId r:id="rId22"/>
  </p:handoutMasterIdLst>
  <p:sldIdLst>
    <p:sldId id="272" r:id="rId3"/>
    <p:sldId id="283" r:id="rId4"/>
    <p:sldId id="298" r:id="rId5"/>
    <p:sldId id="293" r:id="rId6"/>
    <p:sldId id="294" r:id="rId7"/>
    <p:sldId id="295" r:id="rId8"/>
    <p:sldId id="296" r:id="rId9"/>
    <p:sldId id="300" r:id="rId10"/>
    <p:sldId id="304" r:id="rId11"/>
    <p:sldId id="303" r:id="rId12"/>
    <p:sldId id="282" r:id="rId13"/>
    <p:sldId id="275" r:id="rId14"/>
    <p:sldId id="276" r:id="rId15"/>
    <p:sldId id="277" r:id="rId16"/>
    <p:sldId id="278" r:id="rId17"/>
    <p:sldId id="279" r:id="rId18"/>
    <p:sldId id="280" r:id="rId19"/>
    <p:sldId id="281" r:id="rId20"/>
  </p:sldIdLst>
  <p:sldSz cx="12192000" cy="6858000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utor" initials="A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0"/>
      </p:ext>
    </p:extLst>
  </p:showPr>
  <p:clrMru>
    <a:srgbClr val="FEFBEA"/>
    <a:srgbClr val="FEFAEC"/>
    <a:srgbClr val="99CCFF"/>
    <a:srgbClr val="CCECF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353" autoAdjust="0"/>
    <p:restoredTop sz="94918" autoAdjust="0"/>
  </p:normalViewPr>
  <p:slideViewPr>
    <p:cSldViewPr snapToGrid="0">
      <p:cViewPr varScale="1">
        <p:scale>
          <a:sx n="86" d="100"/>
          <a:sy n="86" d="100"/>
        </p:scale>
        <p:origin x="-84" y="-25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630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commentAuthors" Target="commentAuthor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handoutMaster" Target="handoutMasters/handoutMaster1.xml"/><Relationship Id="rId27" Type="http://schemas.openxmlformats.org/officeDocument/2006/relationships/tableStyles" Target="tableStyle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4-12-22T12:56:01.123" idx="2">
    <p:pos x="7680" y="-46"/>
    <p:text/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4-12-22T12:56:01.123" idx="2">
    <p:pos x="7680" y="-46"/>
    <p:text/>
  </p:cm>
</p:cmLst>
</file>

<file path=ppt/comments/comment3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4-12-22T12:56:01.123" idx="2">
    <p:pos x="7680" y="-46"/>
    <p:text/>
  </p:cm>
</p:cmLst>
</file>

<file path=ppt/comments/comment4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4-12-22T12:56:01.123" idx="2">
    <p:pos x="7680" y="-46"/>
    <p:text/>
  </p:cm>
</p:cmLst>
</file>

<file path=ppt/comments/comment5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4-12-22T12:56:01.123" idx="2">
    <p:pos x="7680" y="-46"/>
    <p:text/>
  </p:cm>
</p:cmLst>
</file>

<file path=ppt/comments/comment6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4-12-22T12:56:01.123" idx="2">
    <p:pos x="7680" y="-46"/>
    <p:text/>
  </p:cm>
</p:cmLst>
</file>

<file path=ppt/comments/comment7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4-12-22T12:56:01.123" idx="2">
    <p:pos x="7680" y="-46"/>
    <p:text/>
  </p:cm>
</p:cmLst>
</file>

<file path=ppt/comments/comment8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4-12-22T12:56:01.123" idx="2">
    <p:pos x="7680" y="-46"/>
    <p:text/>
  </p:cm>
</p:cmLst>
</file>

<file path=ppt/comments/comment9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4-12-22T12:56:01.123" idx="2">
    <p:pos x="7680" y="-46"/>
    <p:text/>
  </p:cm>
</p:cmLst>
</file>

<file path=ppt/comments/comment10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4-12-22T12:56:01.123" idx="1">
    <p:pos x="7680" y="-46"/>
    <p:text/>
  </p:cm>
</p:cmLst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176C7920-D604-44E7-8F80-01A36463CDAE}" type="datetimeFigureOut">
              <a:rPr lang="cs-CZ"/>
              <a:pPr>
                <a:defRPr/>
              </a:pPr>
              <a:t>12.5.2015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cs-CZ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entury Gothic" panose="020B0502020202020204" pitchFamily="34" charset="0"/>
              </a:defRPr>
            </a:lvl1pPr>
          </a:lstStyle>
          <a:p>
            <a:fld id="{F7CC917B-FB3E-48AA-AD19-35D5875A8B84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="" xmlns:p14="http://schemas.microsoft.com/office/powerpoint/2010/main" val="2016383593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1954B827-1427-484B-B178-F39F6232B229}" type="datetimeFigureOut">
              <a:rPr lang="cs-CZ"/>
              <a:pPr>
                <a:defRPr/>
              </a:pPr>
              <a:t>12.5.2015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dirty="0" smtClean="0"/>
              <a:t>Kliknutím lze upravit styly předlohy textu.</a:t>
            </a:r>
          </a:p>
          <a:p>
            <a:pPr lvl="1"/>
            <a:r>
              <a:rPr lang="cs-CZ" noProof="0" dirty="0" smtClean="0"/>
              <a:t>Druhá úroveň</a:t>
            </a:r>
          </a:p>
          <a:p>
            <a:pPr lvl="2"/>
            <a:r>
              <a:rPr lang="cs-CZ" noProof="0" dirty="0" smtClean="0"/>
              <a:t>Třetí úroveň</a:t>
            </a:r>
          </a:p>
          <a:p>
            <a:pPr lvl="3"/>
            <a:r>
              <a:rPr lang="cs-CZ" noProof="0" dirty="0" smtClean="0"/>
              <a:t>Čtvrtá úroveň</a:t>
            </a:r>
          </a:p>
          <a:p>
            <a:pPr lvl="4"/>
            <a:r>
              <a:rPr lang="cs-CZ" noProof="0" dirty="0" smtClean="0"/>
              <a:t>Pátá úroveň</a:t>
            </a:r>
            <a:endParaRPr lang="cs-CZ" noProof="0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cs-CZ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entury Gothic" panose="020B0502020202020204" pitchFamily="34" charset="0"/>
              </a:defRPr>
            </a:lvl1pPr>
          </a:lstStyle>
          <a:p>
            <a:fld id="{8ED9738F-A454-4FFC-AC5B-445B0D446648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="" xmlns:p14="http://schemas.microsoft.com/office/powerpoint/2010/main" val="1992107466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2662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A1B32583-FB37-42FA-B482-1B0ADC1D2C5C}" type="slidenum">
              <a:rPr lang="cs-CZ" altLang="cs-CZ">
                <a:latin typeface="Century Gothic" panose="020B0502020202020204" pitchFamily="34" charset="0"/>
              </a:rPr>
              <a:pPr eaLnBrk="1" hangingPunct="1"/>
              <a:t>1</a:t>
            </a:fld>
            <a:endParaRPr lang="cs-CZ" altLang="cs-CZ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392594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cs-CZ" altLang="cs-CZ" smtClean="0"/>
              <a:t>VÁNOČKA – do krmítka NEPATŘÍ.</a:t>
            </a:r>
          </a:p>
        </p:txBody>
      </p:sp>
      <p:sp>
        <p:nvSpPr>
          <p:cNvPr id="2765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ED50C521-D73D-4028-BD90-479179383BD2}" type="slidenum">
              <a:rPr lang="cs-CZ" altLang="cs-CZ">
                <a:latin typeface="Century Gothic" panose="020B0502020202020204" pitchFamily="34" charset="0"/>
              </a:rPr>
              <a:pPr eaLnBrk="1" hangingPunct="1"/>
              <a:t>2</a:t>
            </a:fld>
            <a:endParaRPr lang="cs-CZ" altLang="cs-CZ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425484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cs-CZ" altLang="cs-CZ" smtClean="0"/>
              <a:t>ŠÍPEK – do krmítka PATŘÍ. 	 </a:t>
            </a:r>
          </a:p>
        </p:txBody>
      </p:sp>
      <p:sp>
        <p:nvSpPr>
          <p:cNvPr id="28676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A24E8A69-C8D7-4463-8C2B-99CA1FE1AF29}" type="slidenum">
              <a:rPr lang="cs-CZ" altLang="cs-CZ">
                <a:latin typeface="Century Gothic" panose="020B0502020202020204" pitchFamily="34" charset="0"/>
              </a:rPr>
              <a:pPr eaLnBrk="1" hangingPunct="1"/>
              <a:t>3</a:t>
            </a:fld>
            <a:endParaRPr lang="cs-CZ" altLang="cs-CZ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8335745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cs-CZ" altLang="cs-CZ" smtClean="0"/>
              <a:t>CHLEBA – do krmítka NEPATŘÍ.</a:t>
            </a:r>
          </a:p>
        </p:txBody>
      </p:sp>
      <p:sp>
        <p:nvSpPr>
          <p:cNvPr id="2970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040D73B0-4FB3-4324-9798-811922A148CB}" type="slidenum">
              <a:rPr lang="cs-CZ" altLang="cs-CZ">
                <a:latin typeface="Century Gothic" panose="020B0502020202020204" pitchFamily="34" charset="0"/>
              </a:rPr>
              <a:pPr eaLnBrk="1" hangingPunct="1"/>
              <a:t>4</a:t>
            </a:fld>
            <a:endParaRPr lang="cs-CZ" altLang="cs-CZ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193143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cs-CZ" altLang="cs-CZ" smtClean="0"/>
              <a:t>STROUHANÁ MRKEV – do krmítka PATŘÍ.</a:t>
            </a:r>
          </a:p>
        </p:txBody>
      </p:sp>
      <p:sp>
        <p:nvSpPr>
          <p:cNvPr id="3072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8C854D84-5042-4A7E-A1AA-C9746DC6AD64}" type="slidenum">
              <a:rPr lang="cs-CZ" altLang="cs-CZ">
                <a:latin typeface="Century Gothic" panose="020B0502020202020204" pitchFamily="34" charset="0"/>
              </a:rPr>
              <a:pPr eaLnBrk="1" hangingPunct="1"/>
              <a:t>5</a:t>
            </a:fld>
            <a:endParaRPr lang="cs-CZ" altLang="cs-CZ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4794972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cs-CZ" altLang="cs-CZ" smtClean="0"/>
              <a:t>SLUNEČNICOVÁ SEMÍNKA – do krmítka PATŘÍ.</a:t>
            </a:r>
          </a:p>
        </p:txBody>
      </p:sp>
      <p:sp>
        <p:nvSpPr>
          <p:cNvPr id="3174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534F2C13-D317-449D-91E5-283B18B5AAD4}" type="slidenum">
              <a:rPr lang="cs-CZ" altLang="cs-CZ">
                <a:latin typeface="Century Gothic" panose="020B0502020202020204" pitchFamily="34" charset="0"/>
              </a:rPr>
              <a:pPr eaLnBrk="1" hangingPunct="1"/>
              <a:t>6</a:t>
            </a:fld>
            <a:endParaRPr lang="cs-CZ" altLang="cs-CZ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637526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cs-CZ" altLang="cs-CZ" smtClean="0"/>
              <a:t>VLAŠSKÉ OŘECHY – do krmítka PATŘÍ.</a:t>
            </a:r>
          </a:p>
        </p:txBody>
      </p:sp>
      <p:sp>
        <p:nvSpPr>
          <p:cNvPr id="3277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0C83F1CF-963A-4EC0-BD38-7EF10FF4EB7D}" type="slidenum">
              <a:rPr lang="cs-CZ" altLang="cs-CZ">
                <a:latin typeface="Century Gothic" panose="020B0502020202020204" pitchFamily="34" charset="0"/>
              </a:rPr>
              <a:pPr eaLnBrk="1" hangingPunct="1"/>
              <a:t>7</a:t>
            </a:fld>
            <a:endParaRPr lang="cs-CZ" altLang="cs-CZ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41294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cs-CZ" altLang="cs-CZ" smtClean="0"/>
              <a:t>TĚSTOVINY – do krmítka NEPATŘÍ.</a:t>
            </a:r>
          </a:p>
        </p:txBody>
      </p:sp>
      <p:sp>
        <p:nvSpPr>
          <p:cNvPr id="33796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A1F32B21-1BD6-4E1A-9CB3-91D3F71BF13E}" type="slidenum">
              <a:rPr lang="cs-CZ" altLang="cs-CZ">
                <a:latin typeface="Century Gothic" panose="020B0502020202020204" pitchFamily="34" charset="0"/>
              </a:rPr>
              <a:pPr eaLnBrk="1" hangingPunct="1"/>
              <a:t>8</a:t>
            </a:fld>
            <a:endParaRPr lang="cs-CZ" altLang="cs-CZ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9506516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1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cs-CZ" altLang="cs-CZ" smtClean="0"/>
              <a:t>SYROVÉ MASO POKRÁJENÉ NAJEMNO – do krmítka PATŘÍ.</a:t>
            </a:r>
          </a:p>
        </p:txBody>
      </p:sp>
      <p:sp>
        <p:nvSpPr>
          <p:cNvPr id="3482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E0058904-D422-4900-AF66-4E7658AD86A8}" type="slidenum">
              <a:rPr lang="cs-CZ" altLang="cs-CZ">
                <a:latin typeface="Century Gothic" panose="020B0502020202020204" pitchFamily="34" charset="0"/>
              </a:rPr>
              <a:pPr eaLnBrk="1" hangingPunct="1"/>
              <a:t>9</a:t>
            </a:fld>
            <a:endParaRPr lang="cs-CZ" altLang="cs-CZ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6852023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584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3584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1ADDC6C9-C585-4FE8-8EA1-C7D3CDEA98B1}" type="slidenum">
              <a:rPr lang="cs-CZ" altLang="cs-CZ">
                <a:latin typeface="Century Gothic" panose="020B0502020202020204" pitchFamily="34" charset="0"/>
              </a:rPr>
              <a:pPr eaLnBrk="1" hangingPunct="1"/>
              <a:t>10</a:t>
            </a:fld>
            <a:endParaRPr lang="cs-CZ" altLang="cs-CZ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2003320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686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cs-CZ" altLang="cs-CZ" smtClean="0"/>
              <a:t>Co patří do krmítka?</a:t>
            </a:r>
          </a:p>
        </p:txBody>
      </p:sp>
      <p:sp>
        <p:nvSpPr>
          <p:cNvPr id="3686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5F2576D2-D250-48D9-A8B2-0F14ED01A485}" type="slidenum">
              <a:rPr lang="cs-CZ" altLang="cs-CZ">
                <a:latin typeface="Century Gothic" panose="020B0502020202020204" pitchFamily="34" charset="0"/>
              </a:rPr>
              <a:pPr eaLnBrk="1" hangingPunct="1"/>
              <a:t>11</a:t>
            </a:fld>
            <a:endParaRPr lang="cs-CZ" altLang="cs-CZ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53173841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3789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3B7FD8A0-969A-428A-83F8-C6BB7D0AB6D7}" type="slidenum">
              <a:rPr lang="cs-CZ" altLang="cs-CZ">
                <a:latin typeface="Century Gothic" panose="020B0502020202020204" pitchFamily="34" charset="0"/>
              </a:rPr>
              <a:pPr eaLnBrk="1" hangingPunct="1"/>
              <a:t>12</a:t>
            </a:fld>
            <a:endParaRPr lang="cs-CZ" altLang="cs-CZ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49995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4"/>
          <p:cNvGrpSpPr>
            <a:grpSpLocks/>
          </p:cNvGrpSpPr>
          <p:nvPr/>
        </p:nvGrpSpPr>
        <p:grpSpPr bwMode="auto">
          <a:xfrm>
            <a:off x="0" y="0"/>
            <a:ext cx="12188825" cy="712788"/>
            <a:chOff x="0" y="0"/>
            <a:chExt cx="12188825" cy="713232"/>
          </a:xfrm>
        </p:grpSpPr>
        <p:sp>
          <p:nvSpPr>
            <p:cNvPr id="5" name="Obdélník 4"/>
            <p:cNvSpPr/>
            <p:nvPr/>
          </p:nvSpPr>
          <p:spPr>
            <a:xfrm flipV="1">
              <a:off x="0" y="73070"/>
              <a:ext cx="12188825" cy="640162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  <p:sp>
          <p:nvSpPr>
            <p:cNvPr id="6" name="Obdélník 5"/>
            <p:cNvSpPr/>
            <p:nvPr/>
          </p:nvSpPr>
          <p:spPr>
            <a:xfrm flipV="1">
              <a:off x="0" y="0"/>
              <a:ext cx="12188825" cy="201739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</p:grpSp>
      <p:grpSp>
        <p:nvGrpSpPr>
          <p:cNvPr id="7" name="Skupina 10"/>
          <p:cNvGrpSpPr>
            <a:grpSpLocks/>
          </p:cNvGrpSpPr>
          <p:nvPr/>
        </p:nvGrpSpPr>
        <p:grpSpPr bwMode="auto">
          <a:xfrm>
            <a:off x="0" y="0"/>
            <a:ext cx="712788" cy="6858000"/>
            <a:chOff x="0" y="0"/>
            <a:chExt cx="713232" cy="6858000"/>
          </a:xfrm>
        </p:grpSpPr>
        <p:sp>
          <p:nvSpPr>
            <p:cNvPr id="8" name="Obdélník 7"/>
            <p:cNvSpPr/>
            <p:nvPr/>
          </p:nvSpPr>
          <p:spPr>
            <a:xfrm flipH="1">
              <a:off x="73070" y="0"/>
              <a:ext cx="640162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  <p:sp>
          <p:nvSpPr>
            <p:cNvPr id="9" name="Obdélník 8"/>
            <p:cNvSpPr/>
            <p:nvPr/>
          </p:nvSpPr>
          <p:spPr>
            <a:xfrm flipH="1">
              <a:off x="0" y="0"/>
              <a:ext cx="203327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</p:grpSp>
      <p:grpSp>
        <p:nvGrpSpPr>
          <p:cNvPr id="10" name="Skupina 13"/>
          <p:cNvGrpSpPr>
            <a:grpSpLocks/>
          </p:cNvGrpSpPr>
          <p:nvPr/>
        </p:nvGrpSpPr>
        <p:grpSpPr bwMode="auto">
          <a:xfrm>
            <a:off x="11476038" y="0"/>
            <a:ext cx="747712" cy="6858000"/>
            <a:chOff x="11476762" y="0"/>
            <a:chExt cx="746886" cy="6858000"/>
          </a:xfrm>
        </p:grpSpPr>
        <p:sp>
          <p:nvSpPr>
            <p:cNvPr id="11" name="Obdélník 10"/>
            <p:cNvSpPr/>
            <p:nvPr/>
          </p:nvSpPr>
          <p:spPr>
            <a:xfrm flipH="1">
              <a:off x="11476762" y="0"/>
              <a:ext cx="640641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  <p:sp>
          <p:nvSpPr>
            <p:cNvPr id="12" name="Obdélník 11"/>
            <p:cNvSpPr/>
            <p:nvPr/>
          </p:nvSpPr>
          <p:spPr>
            <a:xfrm flipH="1">
              <a:off x="12020672" y="0"/>
              <a:ext cx="202976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</p:grpSp>
      <p:grpSp>
        <p:nvGrpSpPr>
          <p:cNvPr id="13" name="Skupina 16"/>
          <p:cNvGrpSpPr>
            <a:grpSpLocks/>
          </p:cNvGrpSpPr>
          <p:nvPr/>
        </p:nvGrpSpPr>
        <p:grpSpPr bwMode="auto">
          <a:xfrm flipV="1">
            <a:off x="0" y="6145213"/>
            <a:ext cx="12188825" cy="712787"/>
            <a:chOff x="0" y="0"/>
            <a:chExt cx="12188825" cy="713232"/>
          </a:xfrm>
        </p:grpSpPr>
        <p:sp>
          <p:nvSpPr>
            <p:cNvPr id="14" name="Obdélník 13"/>
            <p:cNvSpPr/>
            <p:nvPr/>
          </p:nvSpPr>
          <p:spPr>
            <a:xfrm flipV="1">
              <a:off x="0" y="73071"/>
              <a:ext cx="12188825" cy="640161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  <p:sp>
          <p:nvSpPr>
            <p:cNvPr id="15" name="Obdélník 14"/>
            <p:cNvSpPr/>
            <p:nvPr/>
          </p:nvSpPr>
          <p:spPr>
            <a:xfrm flipV="1">
              <a:off x="0" y="0"/>
              <a:ext cx="12188825" cy="20173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</p:grpSp>
      <p:pic>
        <p:nvPicPr>
          <p:cNvPr id="16" name="Obrázek 2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5300" y="4794250"/>
            <a:ext cx="6119813" cy="1336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Obrázek 24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9963" y="3633788"/>
            <a:ext cx="2628900" cy="1252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sp>
        <p:nvSpPr>
          <p:cNvPr id="18" name="Zástupný symbol pro zápatí 5"/>
          <p:cNvSpPr>
            <a:spLocks noGrp="1"/>
          </p:cNvSpPr>
          <p:nvPr>
            <p:ph type="ftr" sz="quarter" idx="10"/>
          </p:nvPr>
        </p:nvSpPr>
        <p:spPr>
          <a:xfrm>
            <a:off x="2803525" y="6291263"/>
            <a:ext cx="7159625" cy="238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752038014"/>
      </p:ext>
    </p:extLst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529443-5EBF-4A0B-B4D2-DF608E7C9226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="" xmlns:p14="http://schemas.microsoft.com/office/powerpoint/2010/main" val="3503316621"/>
      </p:ext>
    </p:extLst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11"/>
          <p:cNvGrpSpPr>
            <a:grpSpLocks/>
          </p:cNvGrpSpPr>
          <p:nvPr/>
        </p:nvGrpSpPr>
        <p:grpSpPr bwMode="auto">
          <a:xfrm flipV="1">
            <a:off x="0" y="6308725"/>
            <a:ext cx="12188825" cy="549275"/>
            <a:chOff x="0" y="0"/>
            <a:chExt cx="12188825" cy="713232"/>
          </a:xfrm>
        </p:grpSpPr>
        <p:sp>
          <p:nvSpPr>
            <p:cNvPr id="5" name="Obdélník 4"/>
            <p:cNvSpPr/>
            <p:nvPr/>
          </p:nvSpPr>
          <p:spPr>
            <a:xfrm flipV="1">
              <a:off x="0" y="59779"/>
              <a:ext cx="12188825" cy="653453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  <p:sp>
          <p:nvSpPr>
            <p:cNvPr id="6" name="Obdélník 5"/>
            <p:cNvSpPr/>
            <p:nvPr/>
          </p:nvSpPr>
          <p:spPr>
            <a:xfrm flipV="1">
              <a:off x="0" y="0"/>
              <a:ext cx="12188825" cy="202014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</p:grpSp>
      <p:grpSp>
        <p:nvGrpSpPr>
          <p:cNvPr id="7" name="Skupina 10"/>
          <p:cNvGrpSpPr>
            <a:grpSpLocks/>
          </p:cNvGrpSpPr>
          <p:nvPr/>
        </p:nvGrpSpPr>
        <p:grpSpPr bwMode="auto">
          <a:xfrm>
            <a:off x="17463" y="0"/>
            <a:ext cx="12188825" cy="549275"/>
            <a:chOff x="0" y="0"/>
            <a:chExt cx="12188825" cy="713232"/>
          </a:xfrm>
        </p:grpSpPr>
        <p:sp>
          <p:nvSpPr>
            <p:cNvPr id="8" name="Obdélník 7"/>
            <p:cNvSpPr/>
            <p:nvPr/>
          </p:nvSpPr>
          <p:spPr>
            <a:xfrm flipV="1">
              <a:off x="0" y="59780"/>
              <a:ext cx="12188825" cy="653452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  <p:sp>
          <p:nvSpPr>
            <p:cNvPr id="9" name="Obdélník 8"/>
            <p:cNvSpPr/>
            <p:nvPr/>
          </p:nvSpPr>
          <p:spPr>
            <a:xfrm flipV="1">
              <a:off x="0" y="0"/>
              <a:ext cx="12188825" cy="202014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</p:grpSp>
      <p:pic>
        <p:nvPicPr>
          <p:cNvPr id="10" name="Obrázek 1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5300" y="4794250"/>
            <a:ext cx="6119813" cy="1336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Obrázek 1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7425" y="3587750"/>
            <a:ext cx="2627313" cy="1254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3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1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2E3AB9-B383-404B-A1F5-F92CBE7B6A7C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="" xmlns:p14="http://schemas.microsoft.com/office/powerpoint/2010/main" val="198518100"/>
      </p:ext>
    </p:extLst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D0D343-EAF3-4731-8F8B-EC3EDD2D9539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="" xmlns:p14="http://schemas.microsoft.com/office/powerpoint/2010/main" val="3896967091"/>
      </p:ext>
    </p:extLst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E6E6C5-CF27-4C44-952E-B6D30430EF8B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="" xmlns:p14="http://schemas.microsoft.com/office/powerpoint/2010/main" val="1867010384"/>
      </p:ext>
    </p:extLst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04C52C-D634-4771-9991-A75B8CBE40FB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="" xmlns:p14="http://schemas.microsoft.com/office/powerpoint/2010/main" val="588004984"/>
      </p:ext>
    </p:extLst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0750" y="5197475"/>
            <a:ext cx="5040313" cy="1100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Obrázek 1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61513" y="0"/>
            <a:ext cx="2627312" cy="1254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CBC0DE-C074-4036-96FA-4AEC9193A2A7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="" xmlns:p14="http://schemas.microsoft.com/office/powerpoint/2010/main" val="1092380010"/>
      </p:ext>
    </p:extLst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6"/>
          <p:cNvGrpSpPr>
            <a:grpSpLocks/>
          </p:cNvGrpSpPr>
          <p:nvPr/>
        </p:nvGrpSpPr>
        <p:grpSpPr bwMode="auto">
          <a:xfrm>
            <a:off x="0" y="0"/>
            <a:ext cx="12188825" cy="549275"/>
            <a:chOff x="0" y="0"/>
            <a:chExt cx="12188825" cy="713232"/>
          </a:xfrm>
        </p:grpSpPr>
        <p:sp>
          <p:nvSpPr>
            <p:cNvPr id="6" name="Obdélník 5"/>
            <p:cNvSpPr/>
            <p:nvPr/>
          </p:nvSpPr>
          <p:spPr>
            <a:xfrm flipV="1">
              <a:off x="0" y="59780"/>
              <a:ext cx="12188825" cy="653452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  <p:sp>
          <p:nvSpPr>
            <p:cNvPr id="7" name="Obdélník 6"/>
            <p:cNvSpPr/>
            <p:nvPr/>
          </p:nvSpPr>
          <p:spPr>
            <a:xfrm flipV="1">
              <a:off x="0" y="0"/>
              <a:ext cx="12188825" cy="202014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8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10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149F83-E3F1-43B4-8DF3-4E62F98EEC5B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="" xmlns:p14="http://schemas.microsoft.com/office/powerpoint/2010/main" val="344312732"/>
      </p:ext>
    </p:extLst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6"/>
          <p:cNvGrpSpPr>
            <a:grpSpLocks/>
          </p:cNvGrpSpPr>
          <p:nvPr/>
        </p:nvGrpSpPr>
        <p:grpSpPr bwMode="auto">
          <a:xfrm>
            <a:off x="0" y="0"/>
            <a:ext cx="7772400" cy="549275"/>
            <a:chOff x="0" y="0"/>
            <a:chExt cx="12188825" cy="713232"/>
          </a:xfrm>
        </p:grpSpPr>
        <p:sp>
          <p:nvSpPr>
            <p:cNvPr id="6" name="Obdélník 5"/>
            <p:cNvSpPr/>
            <p:nvPr/>
          </p:nvSpPr>
          <p:spPr>
            <a:xfrm flipV="1">
              <a:off x="0" y="59780"/>
              <a:ext cx="12188825" cy="653452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  <p:sp>
          <p:nvSpPr>
            <p:cNvPr id="7" name="Obdélník 6"/>
            <p:cNvSpPr/>
            <p:nvPr/>
          </p:nvSpPr>
          <p:spPr>
            <a:xfrm flipV="1">
              <a:off x="0" y="0"/>
              <a:ext cx="12188825" cy="202014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</p:grpSp>
      <p:grpSp>
        <p:nvGrpSpPr>
          <p:cNvPr id="8" name="Skupina 14"/>
          <p:cNvGrpSpPr>
            <a:grpSpLocks/>
          </p:cNvGrpSpPr>
          <p:nvPr/>
        </p:nvGrpSpPr>
        <p:grpSpPr bwMode="auto">
          <a:xfrm flipV="1">
            <a:off x="0" y="6308725"/>
            <a:ext cx="7772400" cy="549275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779"/>
              <a:ext cx="12188825" cy="653453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2014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</p:grpSp>
      <p:grpSp>
        <p:nvGrpSpPr>
          <p:cNvPr id="11" name="Skupina 17"/>
          <p:cNvGrpSpPr>
            <a:grpSpLocks/>
          </p:cNvGrpSpPr>
          <p:nvPr/>
        </p:nvGrpSpPr>
        <p:grpSpPr bwMode="auto">
          <a:xfrm rot="5400000" flipV="1">
            <a:off x="-3154362" y="3154362"/>
            <a:ext cx="6858000" cy="549275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5657"/>
              <a:ext cx="12188825" cy="653452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2014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</p:grpSp>
      <p:grpSp>
        <p:nvGrpSpPr>
          <p:cNvPr id="14" name="Skupina 20"/>
          <p:cNvGrpSpPr>
            <a:grpSpLocks/>
          </p:cNvGrpSpPr>
          <p:nvPr/>
        </p:nvGrpSpPr>
        <p:grpSpPr bwMode="auto">
          <a:xfrm rot="-5400000" flipH="1" flipV="1">
            <a:off x="4068763" y="3154362"/>
            <a:ext cx="6858000" cy="549275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1" y="59780"/>
              <a:ext cx="12188825" cy="653453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2014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</p:grpSp>
      <p:pic>
        <p:nvPicPr>
          <p:cNvPr id="17" name="Obrázek 2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6838" y="5207000"/>
            <a:ext cx="5038725" cy="1101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Obrázek 2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61513" y="0"/>
            <a:ext cx="2627312" cy="1254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 rtlCol="0">
            <a:normAutofit/>
          </a:bodyPr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cs-CZ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9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0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613" y="6388100"/>
            <a:ext cx="7159625" cy="236538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21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06F14E-BBF1-4695-AC37-8B512FA5A32F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="" xmlns:p14="http://schemas.microsoft.com/office/powerpoint/2010/main" val="916756536"/>
      </p:ext>
    </p:extLst>
  </p:cSld>
  <p:clrMapOvr>
    <a:masterClrMapping/>
  </p:clrMapOvr>
  <p:transition spd="med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4CE">
                <a:alpha val="56000"/>
              </a:srgbClr>
            </a:gs>
            <a:gs pos="78999">
              <a:srgbClr val="FFFFFF">
                <a:alpha val="90760"/>
              </a:srgbClr>
            </a:gs>
            <a:gs pos="100000">
              <a:schemeClr val="bg1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Skupina 6"/>
          <p:cNvGrpSpPr>
            <a:grpSpLocks/>
          </p:cNvGrpSpPr>
          <p:nvPr/>
        </p:nvGrpSpPr>
        <p:grpSpPr bwMode="auto">
          <a:xfrm flipV="1">
            <a:off x="0" y="6308725"/>
            <a:ext cx="12188825" cy="549275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779"/>
              <a:ext cx="12188825" cy="653453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2014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 dirty="0"/>
            </a:p>
          </p:txBody>
        </p:sp>
      </p:grpSp>
      <p:sp>
        <p:nvSpPr>
          <p:cNvPr id="1027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1341438" y="438150"/>
            <a:ext cx="9509125" cy="1089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Kliknutím lze upravit styl.</a:t>
            </a:r>
          </a:p>
        </p:txBody>
      </p:sp>
      <p:sp>
        <p:nvSpPr>
          <p:cNvPr id="1028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1341438" y="1673225"/>
            <a:ext cx="9509125" cy="434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Kliknutím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13" y="6391275"/>
            <a:ext cx="960437" cy="238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80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438" y="6391275"/>
            <a:ext cx="7159625" cy="238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800" cap="all" baseline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275"/>
            <a:ext cx="639763" cy="238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800">
                <a:latin typeface="Century Gothic" panose="020B0502020202020204" pitchFamily="34" charset="0"/>
              </a:defRPr>
            </a:lvl1pPr>
          </a:lstStyle>
          <a:p>
            <a:fld id="{8F698C52-A113-41A8-BAAE-8740B0789380}" type="slidenum">
              <a:rPr lang="cs-CZ" altLang="cs-CZ"/>
              <a:pPr/>
              <a:t>‹#›</a:t>
            </a:fld>
            <a:endParaRPr lang="cs-CZ" altLang="cs-CZ"/>
          </a:p>
        </p:txBody>
      </p:sp>
      <p:pic>
        <p:nvPicPr>
          <p:cNvPr id="1032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0750" y="5197475"/>
            <a:ext cx="5040313" cy="1100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3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61513" y="0"/>
            <a:ext cx="2627312" cy="1254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0" r:id="rId2"/>
    <p:sldLayoutId id="2147483685" r:id="rId3"/>
    <p:sldLayoutId id="2147483681" r:id="rId4"/>
    <p:sldLayoutId id="2147483682" r:id="rId5"/>
    <p:sldLayoutId id="2147483683" r:id="rId6"/>
    <p:sldLayoutId id="2147483686" r:id="rId7"/>
    <p:sldLayoutId id="2147483687" r:id="rId8"/>
    <p:sldLayoutId id="2147483688" r:id="rId9"/>
  </p:sldLayoutIdLst>
  <p:transition spd="med">
    <p:fade/>
  </p:transition>
  <p:timing>
    <p:tnLst>
      <p:par>
        <p:cTn id="1" dur="indefinite" restart="never" nodeType="tmRoot"/>
      </p:par>
    </p:tnLst>
  </p:timing>
  <p:hf hd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3400" kern="1200">
          <a:solidFill>
            <a:srgbClr val="000000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3400">
          <a:solidFill>
            <a:srgbClr val="000000"/>
          </a:solidFill>
          <a:latin typeface="Century Gothic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3400">
          <a:solidFill>
            <a:srgbClr val="000000"/>
          </a:solidFill>
          <a:latin typeface="Century Gothic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3400">
          <a:solidFill>
            <a:srgbClr val="000000"/>
          </a:solidFill>
          <a:latin typeface="Century Gothic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buFont typeface="Arial" panose="020B0604020202020204" pitchFamily="34" charset="0"/>
        <a:defRPr sz="3400">
          <a:solidFill>
            <a:srgbClr val="000000"/>
          </a:solidFill>
          <a:latin typeface="Century Gothic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buFont typeface="Arial" charset="0"/>
        <a:defRPr sz="3400">
          <a:solidFill>
            <a:srgbClr val="000000"/>
          </a:solidFill>
          <a:latin typeface="Century Gothic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buFont typeface="Arial" charset="0"/>
        <a:defRPr sz="3400">
          <a:solidFill>
            <a:srgbClr val="000000"/>
          </a:solidFill>
          <a:latin typeface="Century Gothic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buFont typeface="Arial" charset="0"/>
        <a:defRPr sz="3400">
          <a:solidFill>
            <a:srgbClr val="000000"/>
          </a:solidFill>
          <a:latin typeface="Century Gothic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buFont typeface="Arial" charset="0"/>
        <a:defRPr sz="3400">
          <a:solidFill>
            <a:srgbClr val="000000"/>
          </a:solidFill>
          <a:latin typeface="Century Gothic" pitchFamily="34" charset="0"/>
        </a:defRPr>
      </a:lvl9pPr>
    </p:titleStyle>
    <p:bodyStyle>
      <a:lvl1pPr marL="273050" indent="-228600" algn="l" rtl="0" eaLnBrk="0" fontAlgn="base" hangingPunct="0">
        <a:lnSpc>
          <a:spcPct val="90000"/>
        </a:lnSpc>
        <a:spcBef>
          <a:spcPts val="1800"/>
        </a:spcBef>
        <a:spcAft>
          <a:spcPct val="0"/>
        </a:spcAft>
        <a:buSzPct val="80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3725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SzPct val="80000"/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0" fontAlgn="base" hangingPunct="0">
        <a:lnSpc>
          <a:spcPct val="90000"/>
        </a:lnSpc>
        <a:spcBef>
          <a:spcPts val="800"/>
        </a:spcBef>
        <a:spcAft>
          <a:spcPct val="0"/>
        </a:spcAft>
        <a:buSzPct val="80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3488" indent="-228600" algn="l" rtl="0" eaLnBrk="0" fontAlgn="base" hangingPunct="0">
        <a:lnSpc>
          <a:spcPct val="90000"/>
        </a:lnSpc>
        <a:spcBef>
          <a:spcPts val="800"/>
        </a:spcBef>
        <a:spcAft>
          <a:spcPct val="0"/>
        </a:spcAft>
        <a:buSzPct val="80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163" indent="-228600" algn="l" rtl="0" eaLnBrk="0" fontAlgn="base" hangingPunct="0">
        <a:lnSpc>
          <a:spcPct val="90000"/>
        </a:lnSpc>
        <a:spcBef>
          <a:spcPts val="800"/>
        </a:spcBef>
        <a:spcAft>
          <a:spcPct val="0"/>
        </a:spcAft>
        <a:buSzPct val="80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4" Type="http://schemas.openxmlformats.org/officeDocument/2006/relationships/comments" Target="../comments/commen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4" Type="http://schemas.openxmlformats.org/officeDocument/2006/relationships/comments" Target="../comments/commen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4" Type="http://schemas.openxmlformats.org/officeDocument/2006/relationships/comments" Target="../comments/commen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4" Type="http://schemas.openxmlformats.org/officeDocument/2006/relationships/comments" Target="../comments/commen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4" Type="http://schemas.openxmlformats.org/officeDocument/2006/relationships/comments" Target="../comments/commen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4" Type="http://schemas.openxmlformats.org/officeDocument/2006/relationships/comments" Target="../comments/commen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Relationship Id="rId4" Type="http://schemas.openxmlformats.org/officeDocument/2006/relationships/comments" Target="../comments/commen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Relationship Id="rId4" Type="http://schemas.openxmlformats.org/officeDocument/2006/relationships/comments" Target="../comments/comment8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image" Target="../media/image23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12" Type="http://schemas.openxmlformats.org/officeDocument/2006/relationships/image" Target="../media/image2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6.png"/><Relationship Id="rId11" Type="http://schemas.openxmlformats.org/officeDocument/2006/relationships/image" Target="../media/image21.png"/><Relationship Id="rId5" Type="http://schemas.openxmlformats.org/officeDocument/2006/relationships/image" Target="../media/image15.png"/><Relationship Id="rId15" Type="http://schemas.openxmlformats.org/officeDocument/2006/relationships/comments" Target="../comments/comment9.xml"/><Relationship Id="rId10" Type="http://schemas.openxmlformats.org/officeDocument/2006/relationships/image" Target="../media/image20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Relationship Id="rId14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image" Target="../media/image31.png"/><Relationship Id="rId3" Type="http://schemas.openxmlformats.org/officeDocument/2006/relationships/image" Target="../media/image13.png"/><Relationship Id="rId7" Type="http://schemas.openxmlformats.org/officeDocument/2006/relationships/image" Target="../media/image28.png"/><Relationship Id="rId12" Type="http://schemas.openxmlformats.org/officeDocument/2006/relationships/image" Target="../media/image3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7.png"/><Relationship Id="rId11" Type="http://schemas.openxmlformats.org/officeDocument/2006/relationships/image" Target="../media/image14.png"/><Relationship Id="rId5" Type="http://schemas.openxmlformats.org/officeDocument/2006/relationships/image" Target="../media/image26.png"/><Relationship Id="rId10" Type="http://schemas.openxmlformats.org/officeDocument/2006/relationships/image" Target="../media/image24.png"/><Relationship Id="rId4" Type="http://schemas.openxmlformats.org/officeDocument/2006/relationships/image" Target="../media/image25.png"/><Relationship Id="rId9" Type="http://schemas.openxmlformats.org/officeDocument/2006/relationships/image" Target="../media/image29.png"/><Relationship Id="rId14" Type="http://schemas.openxmlformats.org/officeDocument/2006/relationships/comments" Target="../comments/comment10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umy.cz/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Nadpis 1"/>
          <p:cNvSpPr>
            <a:spLocks noGrp="1"/>
          </p:cNvSpPr>
          <p:nvPr>
            <p:ph type="ctrTitle"/>
          </p:nvPr>
        </p:nvSpPr>
        <p:spPr>
          <a:xfrm>
            <a:off x="1295400" y="804863"/>
            <a:ext cx="9601200" cy="852487"/>
          </a:xfrm>
        </p:spPr>
        <p:txBody>
          <a:bodyPr anchor="t"/>
          <a:lstStyle/>
          <a:p>
            <a:pPr eaLnBrk="1" hangingPunct="1"/>
            <a:r>
              <a:rPr lang="cs-CZ" altLang="cs-CZ" sz="3600" smtClean="0">
                <a:solidFill>
                  <a:srgbClr val="4A3A2A"/>
                </a:solidFill>
              </a:rPr>
              <a:t>Ptáčku, ptáčku, co ti dáme do zobáčku?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04925" y="2051050"/>
            <a:ext cx="9601200" cy="914400"/>
          </a:xfrm>
        </p:spPr>
        <p:txBody>
          <a:bodyPr rtlCol="0">
            <a:normAutofit fontScale="92500" lnSpcReduction="1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Vnímání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Vztah k životnímu prostředí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>
                <a:solidFill>
                  <a:srgbClr val="000000"/>
                </a:solidFill>
              </a:rPr>
              <a:t>Řešení problémů, učení</a:t>
            </a:r>
            <a:endParaRPr lang="cs-CZ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613" y="5189538"/>
            <a:ext cx="5846762" cy="121126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963" y="0"/>
            <a:ext cx="2713037" cy="1300163"/>
          </a:xfrm>
          <a:prstGeom prst="rect">
            <a:avLst/>
          </a:prstGeom>
          <a:solidFill>
            <a:srgbClr val="FEFB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3" cstate="print">
            <a:extLst/>
          </a:blip>
          <a:srcRect l="13098" t="11173" r="7981" b="8660"/>
          <a:stretch/>
        </p:blipFill>
        <p:spPr>
          <a:xfrm>
            <a:off x="3254864" y="1269000"/>
            <a:ext cx="5682273" cy="4320000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cxnSp>
        <p:nvCxnSpPr>
          <p:cNvPr id="6" name="Přímá spojnice 5"/>
          <p:cNvCxnSpPr/>
          <p:nvPr/>
        </p:nvCxnSpPr>
        <p:spPr>
          <a:xfrm>
            <a:off x="2292350" y="558800"/>
            <a:ext cx="7888288" cy="5418138"/>
          </a:xfrm>
          <a:prstGeom prst="line">
            <a:avLst/>
          </a:prstGeom>
          <a:ln w="76200"/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613" y="5189538"/>
            <a:ext cx="5846762" cy="121126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963" y="0"/>
            <a:ext cx="2713037" cy="1300163"/>
          </a:xfrm>
          <a:prstGeom prst="rect">
            <a:avLst/>
          </a:prstGeom>
          <a:solidFill>
            <a:srgbClr val="FEFB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/>
          </a:blip>
          <a:stretch>
            <a:fillRect/>
          </a:stretch>
        </p:blipFill>
        <p:spPr>
          <a:xfrm>
            <a:off x="2850930" y="1269000"/>
            <a:ext cx="6490140" cy="4320000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613" y="5189538"/>
            <a:ext cx="5846762" cy="121126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963" y="0"/>
            <a:ext cx="2713037" cy="1300163"/>
          </a:xfrm>
          <a:prstGeom prst="rect">
            <a:avLst/>
          </a:prstGeom>
          <a:solidFill>
            <a:srgbClr val="FEFB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/>
          </a:blip>
          <a:stretch>
            <a:fillRect/>
          </a:stretch>
        </p:blipFill>
        <p:spPr>
          <a:xfrm>
            <a:off x="2843293" y="1269000"/>
            <a:ext cx="6505414" cy="4320000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cxnSp>
        <p:nvCxnSpPr>
          <p:cNvPr id="5" name="Přímá spojnice 4"/>
          <p:cNvCxnSpPr/>
          <p:nvPr/>
        </p:nvCxnSpPr>
        <p:spPr>
          <a:xfrm>
            <a:off x="2292350" y="558800"/>
            <a:ext cx="7888288" cy="5418138"/>
          </a:xfrm>
          <a:prstGeom prst="line">
            <a:avLst/>
          </a:prstGeom>
          <a:ln w="76200"/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613" y="5189538"/>
            <a:ext cx="5846762" cy="121126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963" y="0"/>
            <a:ext cx="2713037" cy="1300163"/>
          </a:xfrm>
          <a:prstGeom prst="rect">
            <a:avLst/>
          </a:prstGeom>
          <a:solidFill>
            <a:srgbClr val="FEFB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3" cstate="print">
            <a:extLst/>
          </a:blip>
          <a:srcRect l="22961" t="28707" r="28630" b="27247"/>
          <a:stretch/>
        </p:blipFill>
        <p:spPr>
          <a:xfrm>
            <a:off x="3123906" y="1629000"/>
            <a:ext cx="5944189" cy="3600000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613" y="5189538"/>
            <a:ext cx="5846762" cy="121126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963" y="0"/>
            <a:ext cx="2713037" cy="1300163"/>
          </a:xfrm>
          <a:prstGeom prst="rect">
            <a:avLst/>
          </a:prstGeom>
          <a:solidFill>
            <a:srgbClr val="FEFB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3" cstate="print">
            <a:extLst/>
          </a:blip>
          <a:stretch>
            <a:fillRect/>
          </a:stretch>
        </p:blipFill>
        <p:spPr>
          <a:xfrm>
            <a:off x="2850930" y="1269000"/>
            <a:ext cx="6490141" cy="4320000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613" y="5189538"/>
            <a:ext cx="5846762" cy="121126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963" y="0"/>
            <a:ext cx="2713037" cy="1300163"/>
          </a:xfrm>
          <a:prstGeom prst="rect">
            <a:avLst/>
          </a:prstGeom>
          <a:solidFill>
            <a:srgbClr val="FEFB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/>
          </a:blip>
          <a:stretch>
            <a:fillRect/>
          </a:stretch>
        </p:blipFill>
        <p:spPr>
          <a:xfrm>
            <a:off x="3216000" y="1269000"/>
            <a:ext cx="5760000" cy="4320000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613" y="5189538"/>
            <a:ext cx="5846762" cy="121126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963" y="0"/>
            <a:ext cx="2713037" cy="1300163"/>
          </a:xfrm>
          <a:prstGeom prst="rect">
            <a:avLst/>
          </a:prstGeom>
          <a:solidFill>
            <a:srgbClr val="FEFB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/>
          </a:blip>
          <a:stretch>
            <a:fillRect/>
          </a:stretch>
        </p:blipFill>
        <p:spPr>
          <a:xfrm>
            <a:off x="2988710" y="1300766"/>
            <a:ext cx="6490141" cy="4320000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cxnSp>
        <p:nvCxnSpPr>
          <p:cNvPr id="5" name="Přímá spojnice 4"/>
          <p:cNvCxnSpPr/>
          <p:nvPr/>
        </p:nvCxnSpPr>
        <p:spPr>
          <a:xfrm>
            <a:off x="2292350" y="558800"/>
            <a:ext cx="7888288" cy="5418138"/>
          </a:xfrm>
          <a:prstGeom prst="line">
            <a:avLst/>
          </a:prstGeom>
          <a:ln w="76200"/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613" y="5189538"/>
            <a:ext cx="5846762" cy="121126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963" y="0"/>
            <a:ext cx="2713037" cy="1300163"/>
          </a:xfrm>
          <a:prstGeom prst="rect">
            <a:avLst/>
          </a:prstGeom>
          <a:solidFill>
            <a:srgbClr val="FEFB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/>
          </a:blip>
          <a:stretch>
            <a:fillRect/>
          </a:stretch>
        </p:blipFill>
        <p:spPr>
          <a:xfrm>
            <a:off x="1776000" y="1269000"/>
            <a:ext cx="8640000" cy="4320000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613" y="5189538"/>
            <a:ext cx="5846762" cy="121126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963" y="0"/>
            <a:ext cx="2713037" cy="1300163"/>
          </a:xfrm>
          <a:prstGeom prst="rect">
            <a:avLst/>
          </a:prstGeom>
          <a:solidFill>
            <a:srgbClr val="FEFB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pic>
        <p:nvPicPr>
          <p:cNvPr id="16388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0650" y="1689100"/>
            <a:ext cx="5970588" cy="4468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9" name="Obrázek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4924" t="19547" r="19167" b="6364"/>
          <a:stretch>
            <a:fillRect/>
          </a:stretch>
        </p:blipFill>
        <p:spPr bwMode="auto">
          <a:xfrm rot="21395045" flipH="1">
            <a:off x="7200900" y="4638675"/>
            <a:ext cx="2452688" cy="1449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Slza 7"/>
          <p:cNvSpPr/>
          <p:nvPr/>
        </p:nvSpPr>
        <p:spPr>
          <a:xfrm rot="2632606" flipH="1">
            <a:off x="7448550" y="5632450"/>
            <a:ext cx="131763" cy="96838"/>
          </a:xfrm>
          <a:prstGeom prst="teardrop">
            <a:avLst>
              <a:gd name="adj" fmla="val 115121"/>
            </a:avLst>
          </a:prstGeom>
          <a:solidFill>
            <a:srgbClr val="CCECFF"/>
          </a:solidFill>
          <a:ln>
            <a:solidFill>
              <a:srgbClr val="99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0" name="Slza 9"/>
          <p:cNvSpPr/>
          <p:nvPr/>
        </p:nvSpPr>
        <p:spPr>
          <a:xfrm rot="2632606" flipH="1">
            <a:off x="7448550" y="5378450"/>
            <a:ext cx="131763" cy="96838"/>
          </a:xfrm>
          <a:prstGeom prst="teardrop">
            <a:avLst>
              <a:gd name="adj" fmla="val 115121"/>
            </a:avLst>
          </a:prstGeom>
          <a:solidFill>
            <a:srgbClr val="CCECFF"/>
          </a:solidFill>
          <a:ln>
            <a:solidFill>
              <a:srgbClr val="99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1" name="Slza 10"/>
          <p:cNvSpPr/>
          <p:nvPr/>
        </p:nvSpPr>
        <p:spPr>
          <a:xfrm rot="2632606" flipH="1">
            <a:off x="7434263" y="5118100"/>
            <a:ext cx="133350" cy="96838"/>
          </a:xfrm>
          <a:prstGeom prst="teardrop">
            <a:avLst>
              <a:gd name="adj" fmla="val 115121"/>
            </a:avLst>
          </a:prstGeom>
          <a:solidFill>
            <a:srgbClr val="CCECFF"/>
          </a:solidFill>
          <a:ln>
            <a:solidFill>
              <a:srgbClr val="99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pic>
        <p:nvPicPr>
          <p:cNvPr id="20" name="Obrázek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725" y="249238"/>
            <a:ext cx="2419350" cy="160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Obrázek 20"/>
          <p:cNvPicPr>
            <a:picLocks noChangeAspect="1"/>
          </p:cNvPicPr>
          <p:nvPr/>
        </p:nvPicPr>
        <p:blipFill>
          <a:blip r:embed="rId6" cstate="print">
            <a:extLst/>
          </a:blip>
          <a:stretch>
            <a:fillRect/>
          </a:stretch>
        </p:blipFill>
        <p:spPr>
          <a:xfrm>
            <a:off x="3607262" y="406445"/>
            <a:ext cx="2451828" cy="1225914"/>
          </a:xfrm>
          <a:prstGeom prst="rect">
            <a:avLst/>
          </a:prstGeom>
          <a:ln w="228600" cap="sq" cmpd="thickThin">
            <a:noFill/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22" name="Obrázek 21"/>
          <p:cNvPicPr>
            <a:picLocks noChangeAspect="1"/>
          </p:cNvPicPr>
          <p:nvPr/>
        </p:nvPicPr>
        <p:blipFill>
          <a:blip r:embed="rId7" cstate="print">
            <a:extLst/>
          </a:blip>
          <a:stretch>
            <a:fillRect/>
          </a:stretch>
        </p:blipFill>
        <p:spPr>
          <a:xfrm>
            <a:off x="6781031" y="299402"/>
            <a:ext cx="1920000" cy="1440000"/>
          </a:xfrm>
          <a:prstGeom prst="rect">
            <a:avLst/>
          </a:prstGeom>
          <a:ln w="228600" cap="sq" cmpd="thickThin">
            <a:noFill/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23" name="Obrázek 22"/>
          <p:cNvPicPr>
            <a:picLocks noChangeAspect="1"/>
          </p:cNvPicPr>
          <p:nvPr/>
        </p:nvPicPr>
        <p:blipFill>
          <a:blip r:embed="rId8" cstate="print">
            <a:extLst/>
          </a:blip>
          <a:stretch>
            <a:fillRect/>
          </a:stretch>
        </p:blipFill>
        <p:spPr>
          <a:xfrm flipH="1">
            <a:off x="9422972" y="425631"/>
            <a:ext cx="2047087" cy="1362593"/>
          </a:xfrm>
          <a:prstGeom prst="rect">
            <a:avLst/>
          </a:prstGeom>
          <a:ln w="228600" cap="sq" cmpd="thickThin">
            <a:noFill/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4924" t="19547" r="19167" b="6364"/>
          <a:stretch>
            <a:fillRect/>
          </a:stretch>
        </p:blipFill>
        <p:spPr bwMode="auto">
          <a:xfrm rot="204955">
            <a:off x="12225338" y="8913813"/>
            <a:ext cx="1571625" cy="930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Obrázek 26"/>
          <p:cNvPicPr>
            <a:picLocks noChangeAspect="1"/>
          </p:cNvPicPr>
          <p:nvPr/>
        </p:nvPicPr>
        <p:blipFill>
          <a:blip r:embed="rId10" cstate="print">
            <a:extLst/>
          </a:blip>
          <a:stretch>
            <a:fillRect/>
          </a:stretch>
        </p:blipFill>
        <p:spPr>
          <a:xfrm>
            <a:off x="2484010" y="4602266"/>
            <a:ext cx="816726" cy="408363"/>
          </a:xfrm>
          <a:prstGeom prst="rect">
            <a:avLst/>
          </a:prstGeom>
          <a:ln w="228600" cap="sq" cmpd="thickThin">
            <a:noFill/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28" name="Obrázek 27"/>
          <p:cNvPicPr>
            <a:picLocks noChangeAspect="1"/>
          </p:cNvPicPr>
          <p:nvPr/>
        </p:nvPicPr>
        <p:blipFill>
          <a:blip r:embed="rId11" cstate="print">
            <a:extLst/>
          </a:blip>
          <a:stretch>
            <a:fillRect/>
          </a:stretch>
        </p:blipFill>
        <p:spPr>
          <a:xfrm>
            <a:off x="2421646" y="4431950"/>
            <a:ext cx="811567" cy="608675"/>
          </a:xfrm>
          <a:prstGeom prst="rect">
            <a:avLst/>
          </a:prstGeom>
          <a:ln w="228600" cap="sq" cmpd="thickThin">
            <a:noFill/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29" name="Obrázek 28"/>
          <p:cNvPicPr>
            <a:picLocks noChangeAspect="1"/>
          </p:cNvPicPr>
          <p:nvPr/>
        </p:nvPicPr>
        <p:blipFill>
          <a:blip r:embed="rId12" cstate="print">
            <a:extLst/>
          </a:blip>
          <a:stretch>
            <a:fillRect/>
          </a:stretch>
        </p:blipFill>
        <p:spPr>
          <a:xfrm>
            <a:off x="2361706" y="4607130"/>
            <a:ext cx="1006553" cy="440048"/>
          </a:xfrm>
          <a:prstGeom prst="rect">
            <a:avLst/>
          </a:prstGeom>
          <a:ln w="228600" cap="sq" cmpd="thickThin">
            <a:noFill/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0" name="Obrázek 29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4924" t="19547" r="19167" b="6364"/>
          <a:stretch>
            <a:fillRect/>
          </a:stretch>
        </p:blipFill>
        <p:spPr bwMode="auto">
          <a:xfrm rot="21395045" flipH="1">
            <a:off x="17122775" y="6816725"/>
            <a:ext cx="1404938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Obrázek 30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4924" t="19547" r="19167" b="6364"/>
          <a:stretch>
            <a:fillRect/>
          </a:stretch>
        </p:blipFill>
        <p:spPr bwMode="auto">
          <a:xfrm rot="21395045" flipH="1">
            <a:off x="16587788" y="2579688"/>
            <a:ext cx="1912937" cy="113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2" name="Přímá spojnice 31"/>
          <p:cNvCxnSpPr/>
          <p:nvPr/>
        </p:nvCxnSpPr>
        <p:spPr>
          <a:xfrm>
            <a:off x="1182688" y="517525"/>
            <a:ext cx="1209675" cy="1073150"/>
          </a:xfrm>
          <a:prstGeom prst="line">
            <a:avLst/>
          </a:prstGeom>
          <a:ln w="76200"/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 nodeType="clickPar">
                      <p:stCondLst>
                        <p:cond delay="0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0" presetID="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13073 -0.00648 L -0.13073 -0.00625 C -0.13997 -0.1706 -0.11692 -0.2655 -0.21054 -0.28773 C -0.22526 -0.29143 -0.23711 -0.25949 -0.25026 -0.24513 C -0.25833 -0.228 -0.26927 -0.2155 -0.27422 -0.19398 C -0.28567 -0.14537 -0.28763 -0.06087 -0.2901 -0.00648 C -0.2845 0.0338 -0.27916 0.21389 -0.2345 0.23195 C -0.21601 0.23936 -0.19726 0.22593 -0.17864 0.22315 C -0.17734 0.21482 -0.1737 0.20649 -0.17474 0.19769 C -0.18333 0.12477 -0.21067 0.14792 -0.24245 0.1382 C -0.26888 0.14676 -0.29622 0.14815 -0.322 0.16366 C -0.33906 0.17408 -0.35299 0.20278 -0.36979 0.21482 L -0.38177 0.22315 C -0.40729 0.21551 -0.42734 0.21019 -0.45338 0.19769 C -0.46289 0.19329 -0.47213 0.18797 -0.48125 0.18102 C -0.48685 0.17639 -0.49153 0.16783 -0.49713 0.16366 C -0.50755 0.15625 -0.52903 0.14676 -0.52903 0.147 C -0.56484 0.10857 -0.5207 0.15417 -0.57682 0.10417 C -0.58229 0.09908 -0.58737 0.09144 -0.59271 0.08704 C -0.59778 0.08311 -0.60351 0.08264 -0.60859 0.07848 C -0.61419 0.07408 -0.61875 0.06436 -0.62461 0.06135 C -0.63763 0.05556 -0.65117 0.05579 -0.66432 0.05301 C -0.6737 0.06135 -0.68203 0.08033 -0.69219 0.07848 C -0.70182 0.07686 -0.70911 0.05811 -0.71601 0.04468 C -0.71927 0.03797 -0.73268 -0.0037 -0.73607 -0.01527 C -0.7401 -0.02939 -0.74245 -0.04583 -0.74804 -0.05763 C -0.75442 -0.07152 -0.77317 -0.09166 -0.78372 -0.09166 C -0.78567 -0.09166 -0.78646 -0.08611 -0.78776 -0.08333 L -0.78776 -0.0831 C -0.84974 -0.08842 -0.91276 -0.09976 -0.97487 -0.08333 C -0.98086 -0.08148 -0.98528 -0.07106 -0.99088 -0.0662 C -0.99466 -0.06273 -0.99883 -0.06041 -1.00273 -0.05763 C -1.02995 0.00047 -1.00859 -0.04236 -1.0664 0.04468 C -1.10547 0.10325 -1.08112 0.07014 -1.11432 0.1125 C -1.11679 0.12107 -1.11979 0.12917 -1.122 0.1382 C -1.12643 0.15487 -1.12591 0.18172 -1.13398 0.18936 C -1.14023 0.19491 -1.14401 0.17038 -1.15013 0.16366 C -1.15755 0.15556 -1.1737 0.14676 -1.1737 0.147 L -1.1737 0.14676 " pathEditMode="relative" rAng="0" ptsTypes="AAAAAAAAAAAAAAAAAAAAAAAAAAAAAAAAAAAAAAA">
                                      <p:cBhvr>
                                        <p:cTn id="31" dur="4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14800" y="-206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 nodeType="clickPar">
                      <p:stCondLst>
                        <p:cond delay="0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2" presetID="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8.33333E-7 1.85185E-6 L -1.11107 -0.37755 L -1.11107 -0.37732 " pathEditMode="relative" rAng="0" ptsTypes="AAA">
                                      <p:cBhvr>
                                        <p:cTn id="43" dur="4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556000" y="-1888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 nodeType="clickPar">
                      <p:stCondLst>
                        <p:cond delay="0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4" presetID="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3672 0.00093 L -0.03672 0.00116 C -0.02656 0.02222 -0.01849 0.04722 -0.00599 0.06435 C 0.00117 0.07408 0.01185 0.07361 0.0207 0.07871 C 0.02786 0.08287 0.03515 0.0875 0.04258 0.09283 C 0.04857 0.09699 0.0539 0.10394 0.06028 0.10672 C 0.07005 0.11135 0.08073 0.11158 0.09101 0.11389 C 0.14804 0.13982 0.09518 0.11852 0.15716 0.13496 C 0.17187 0.13889 0.18659 0.1456 0.20143 0.14931 C 0.21458 0.15255 0.22773 0.15371 0.24088 0.15625 L 0.27643 0.16366 C 0.31601 0.15857 0.35599 0.15741 0.39531 0.14931 C 0.40052 0.14815 0.43385 0.11551 0.43502 0.11389 C 0.4487 0.09815 0.46419 0.08542 0.47461 0.06435 C 0.51966 -0.02546 0.46276 0.08588 0.51458 -0.00625 C 0.5388 -0.04884 0.52864 -0.04004 0.5539 -0.09051 C 0.57122 -0.1243 0.59179 -0.15301 0.60729 -0.18912 C 0.61276 -0.20347 0.6181 -0.21852 0.62474 -0.23171 C 0.6388 -0.26065 0.65612 -0.28541 0.66862 -0.3162 C 0.68919 -0.36528 0.71862 -0.42801 0.7306 -0.48518 C 0.74179 -0.53912 0.73763 -0.51342 0.74401 -0.56296 C 0.74245 -0.65903 0.74635 -0.75625 0.73945 -0.85208 C 0.7362 -0.89606 0.72096 -0.93634 0.71289 -0.9787 C 0.70534 -1.01967 0.69922 -1.06134 0.68646 -1.09861 C 0.68268 -1.10879 0.67682 -1.1169 0.67317 -1.12685 C 0.61276 -1.28819 0.70716 -1.05625 0.64232 -1.20416 C 0.63724 -1.21574 0.63515 -1.23009 0.62916 -1.23958 C 0.61875 -1.25602 0.60416 -1.26528 0.59362 -1.28194 C 0.57786 -1.30717 0.5733 -1.31666 0.5539 -1.33773 C 0.52552 -1.36944 0.53893 -1.35092 0.50547 -1.37245 C 0.49648 -1.3787 0.48776 -1.38657 0.47916 -1.39398 C 0.45039 -1.43935 0.47422 -1.40972 0.43502 -1.43611 C 0.42591 -1.44213 0.41784 -1.45162 0.40872 -1.4574 C 0.3914 -1.46828 0.3733 -1.47592 0.35547 -1.48541 C 0.34713 -1.49004 0.3332 -1.49815 0.32461 -1.49977 C 0.30586 -1.50324 0.28659 -1.50416 0.26745 -1.50671 C 0.26002 -1.51134 0.25325 -1.51713 0.24557 -1.5206 C 0.2289 -1.52893 0.1914 -1.53403 0.17929 -1.53495 C 0.12929 -1.53842 0.07929 -1.53935 0.02916 -1.54166 C -0.15964 -1.57963 -0.04297 -1.55879 -0.48255 -1.53495 C -0.49427 -1.53426 -0.51758 -1.5206 -0.51758 -1.52037 C -0.52643 -1.51134 -0.53555 -1.50278 -0.54388 -1.49259 C -0.54805 -1.48796 -0.56849 -1.4625 -0.57474 -1.4574 C -0.57917 -1.4537 -0.5836 -1.45254 -0.58802 -1.45023 C -0.65508 -1.37893 -0.58633 -1.45625 -0.62774 -1.40092 C -0.6319 -1.39537 -0.63685 -1.39236 -0.64102 -1.38657 C -0.6474 -1.37801 -0.65248 -1.36736 -0.65873 -1.35903 C -0.70183 -1.30046 -0.63933 -1.39676 -0.68503 -1.32407 C -0.68229 -1.30903 -0.68008 -1.29305 -0.67188 -1.28194 C -0.66393 -1.2706 -0.65404 -1.26319 -0.64531 -1.2537 C -0.62344 -1.23055 -0.60821 -1.21273 -0.57956 -1.19745 L -0.55287 -1.1831 C -0.54245 -1.18541 -0.52513 -1.17453 -0.52188 -1.19051 C -0.50938 -1.2537 -0.52604 -1.30879 -0.53516 -1.36574 C -0.53854 -1.38657 -0.53789 -1.40949 -0.54388 -1.42893 C -0.56328 -1.49051 -0.58477 -1.55046 -0.61029 -1.60532 C -0.73255 -1.86875 -0.68451 -1.81875 -0.83073 -1.97199 C -0.8375 -1.97893 -0.84531 -1.98078 -0.85274 -1.98588 C -0.85873 -1.99004 -0.86406 -1.99722 -0.87005 -2.00023 C -0.87904 -2.00416 -0.88802 -2.0044 -0.89675 -2.00717 C -0.90274 -2.00903 -0.90847 -2.01203 -0.91446 -2.01412 C -1.12904 -2.00717 -1.09401 -2.1081 -1.13008 -1.99305 L -1.13008 -1.98588 C -1.1625 -1.98125 -1.19623 -1.98865 -1.22696 -1.97199 C -1.26263 -1.95231 -1.29037 -1.90717 -1.32396 -1.88009 L -1.34154 -1.8662 C -1.34466 -1.85879 -1.34688 -1.85139 -1.35052 -1.8449 C -1.35573 -1.83472 -1.36354 -1.82778 -1.3681 -1.81666 C -1.38138 -1.78518 -1.3918 -1.75139 -1.40339 -1.71805 C -1.40664 -1.70879 -1.40964 -1.69977 -1.41224 -1.68981 C -1.41836 -1.66666 -1.42396 -1.64282 -1.42982 -1.61944 C -1.43268 -1.60694 -1.43672 -1.59606 -1.43867 -1.58379 C -1.44883 -1.51944 -1.44076 -1.54398 -1.45638 -1.50671 C -1.45768 -1.49259 -1.45899 -1.47824 -1.46068 -1.46435 C -1.46198 -1.45463 -1.46393 -1.4456 -1.46511 -1.43611 C -1.46706 -1.41967 -1.46797 -1.40301 -1.46953 -1.38657 C -1.46341 -1.19583 -1.48203 -1.17916 -1.45183 -1.07014 C -1.44922 -1.06111 -1.44571 -1.05185 -1.4431 -1.04236 C -1.43985 -1.03055 -1.43867 -1.01759 -1.43425 -1.00717 C -1.42956 -0.99583 -1.42162 -0.98935 -1.41654 -0.9787 C -1.41133 -0.96805 -1.40729 -0.95578 -1.40339 -0.94375 C -1.39974 -0.93217 -1.39935 -0.91852 -1.39453 -0.90833 C -1.39011 -0.89884 -1.38282 -0.89421 -1.37696 -0.88727 C -1.35534 -0.83565 -1.38399 -0.89653 -1.35052 -0.85208 C -1.34636 -0.84629 -1.34571 -0.83634 -1.34154 -0.83078 C -1.33177 -0.81782 -1.3181 -0.81458 -1.30638 -0.80972 C -1.30209 -0.80509 -1.29792 -0.7993 -1.2931 -0.7956 C -1.28594 -0.78981 -1.26888 -0.78449 -1.26237 -0.78171 C -1.23047 -0.7669 -1.27175 -0.78194 -1.22696 -0.76736 C -1.19987 -0.7456 -1.2181 -0.75671 -1.18282 -0.74629 C -1.1681 -0.7419 -1.15313 -0.73981 -1.13907 -0.73194 C -1.13151 -0.72801 -1.11524 -0.71898 -1.10808 -0.71828 C -1.07279 -0.71389 -1.03789 -0.71319 -1.00274 -0.71088 C -0.99844 -0.70393 -0.99466 -0.69514 -0.98946 -0.68958 C -0.98542 -0.68588 -0.98073 -0.68472 -0.9763 -0.68287 C -0.95729 -0.67523 -0.96068 -0.67569 -0.94987 -0.67569 L -0.94987 -0.67546 " pathEditMode="relative" rAng="0" ptsTypes="AAAAAAAAAAAAAAAAAAAAAAAAAAAAAAAAAAAAAAAAAAAAAAAAAAAAAAAAAAAAAAAAAAAAAAAAAAAAAAAAAAAAAAAAAAAAAAAAA">
                                      <p:cBhvr>
                                        <p:cTn id="55" dur="5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61700" y="-9432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  <p:bldP spid="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4CE">
                <a:alpha val="56000"/>
              </a:srgbClr>
            </a:gs>
            <a:gs pos="78999">
              <a:srgbClr val="FFFFFF">
                <a:alpha val="90760"/>
              </a:srgbClr>
            </a:gs>
            <a:gs pos="100000">
              <a:schemeClr val="bg1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9478963" y="0"/>
            <a:ext cx="2713037" cy="1300163"/>
          </a:xfrm>
          <a:prstGeom prst="rect">
            <a:avLst/>
          </a:prstGeom>
          <a:solidFill>
            <a:srgbClr val="FEFA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63" name="Slza 62"/>
          <p:cNvSpPr/>
          <p:nvPr/>
        </p:nvSpPr>
        <p:spPr>
          <a:xfrm rot="2632606" flipH="1">
            <a:off x="8909050" y="5788025"/>
            <a:ext cx="190500" cy="173038"/>
          </a:xfrm>
          <a:prstGeom prst="teardrop">
            <a:avLst>
              <a:gd name="adj" fmla="val 115121"/>
            </a:avLst>
          </a:prstGeom>
          <a:solidFill>
            <a:srgbClr val="CCECFF"/>
          </a:solidFill>
          <a:ln>
            <a:solidFill>
              <a:srgbClr val="99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" name="Obdélník 1"/>
          <p:cNvSpPr/>
          <p:nvPr/>
        </p:nvSpPr>
        <p:spPr>
          <a:xfrm>
            <a:off x="3503613" y="5070475"/>
            <a:ext cx="5846762" cy="121126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pic>
        <p:nvPicPr>
          <p:cNvPr id="17413" name="Obrázek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0650" y="1689100"/>
            <a:ext cx="5970588" cy="4468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" name="Obrázek 7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1475" y="0"/>
            <a:ext cx="1685925" cy="1119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" name="Obrázek 8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2961" t="28706" r="28630" b="27248"/>
          <a:stretch>
            <a:fillRect/>
          </a:stretch>
        </p:blipFill>
        <p:spPr bwMode="auto">
          <a:xfrm>
            <a:off x="9426575" y="0"/>
            <a:ext cx="1746250" cy="105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" name="Obrázek 8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3098" t="11172" r="7980" b="8659"/>
          <a:stretch>
            <a:fillRect/>
          </a:stretch>
        </p:blipFill>
        <p:spPr bwMode="auto">
          <a:xfrm>
            <a:off x="498475" y="0"/>
            <a:ext cx="1517650" cy="1154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5" name="Obrázek 8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14604" r="15724"/>
          <a:stretch>
            <a:fillRect/>
          </a:stretch>
        </p:blipFill>
        <p:spPr bwMode="auto">
          <a:xfrm>
            <a:off x="3556000" y="0"/>
            <a:ext cx="2146300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4924" t="19547" r="19167" b="6364"/>
          <a:stretch>
            <a:fillRect/>
          </a:stretch>
        </p:blipFill>
        <p:spPr bwMode="auto">
          <a:xfrm rot="204955">
            <a:off x="12225338" y="8913813"/>
            <a:ext cx="1571625" cy="930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9" name="Obrázek 1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4924" t="19547" r="19167" b="6364"/>
          <a:stretch>
            <a:fillRect/>
          </a:stretch>
        </p:blipFill>
        <p:spPr bwMode="auto">
          <a:xfrm rot="21395045" flipH="1">
            <a:off x="15509875" y="5926138"/>
            <a:ext cx="2990850" cy="176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4924" t="19547" r="19167" b="6364"/>
          <a:stretch>
            <a:fillRect/>
          </a:stretch>
        </p:blipFill>
        <p:spPr bwMode="auto">
          <a:xfrm rot="21395045" flipH="1">
            <a:off x="16587788" y="2579688"/>
            <a:ext cx="1912937" cy="113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1" name="Obrázek 19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4924" t="19547" r="19167" b="6364"/>
          <a:stretch>
            <a:fillRect/>
          </a:stretch>
        </p:blipFill>
        <p:spPr bwMode="auto">
          <a:xfrm rot="21395045" flipH="1">
            <a:off x="7200900" y="4638675"/>
            <a:ext cx="2452688" cy="1449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Slza 20"/>
          <p:cNvSpPr/>
          <p:nvPr/>
        </p:nvSpPr>
        <p:spPr>
          <a:xfrm rot="2632606" flipH="1">
            <a:off x="7448550" y="5632450"/>
            <a:ext cx="131763" cy="96838"/>
          </a:xfrm>
          <a:prstGeom prst="teardrop">
            <a:avLst>
              <a:gd name="adj" fmla="val 115121"/>
            </a:avLst>
          </a:prstGeom>
          <a:solidFill>
            <a:srgbClr val="CCECFF"/>
          </a:solidFill>
          <a:ln>
            <a:solidFill>
              <a:srgbClr val="99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2" name="Slza 21"/>
          <p:cNvSpPr/>
          <p:nvPr/>
        </p:nvSpPr>
        <p:spPr>
          <a:xfrm rot="2632606" flipH="1">
            <a:off x="7448550" y="5378450"/>
            <a:ext cx="131763" cy="96838"/>
          </a:xfrm>
          <a:prstGeom prst="teardrop">
            <a:avLst>
              <a:gd name="adj" fmla="val 115121"/>
            </a:avLst>
          </a:prstGeom>
          <a:solidFill>
            <a:srgbClr val="CCECFF"/>
          </a:solidFill>
          <a:ln>
            <a:solidFill>
              <a:srgbClr val="99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3" name="Slza 22"/>
          <p:cNvSpPr/>
          <p:nvPr/>
        </p:nvSpPr>
        <p:spPr>
          <a:xfrm rot="2632606" flipH="1">
            <a:off x="7434263" y="5118100"/>
            <a:ext cx="133350" cy="96838"/>
          </a:xfrm>
          <a:prstGeom prst="teardrop">
            <a:avLst>
              <a:gd name="adj" fmla="val 115121"/>
            </a:avLst>
          </a:prstGeom>
          <a:solidFill>
            <a:srgbClr val="CCECFF"/>
          </a:solidFill>
          <a:ln>
            <a:solidFill>
              <a:srgbClr val="99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cxnSp>
        <p:nvCxnSpPr>
          <p:cNvPr id="24" name="Přímá spojnice 23"/>
          <p:cNvCxnSpPr/>
          <p:nvPr/>
        </p:nvCxnSpPr>
        <p:spPr>
          <a:xfrm>
            <a:off x="711200" y="152400"/>
            <a:ext cx="1209675" cy="1071563"/>
          </a:xfrm>
          <a:prstGeom prst="line">
            <a:avLst/>
          </a:prstGeom>
          <a:ln w="76200"/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25" name="Přímá spojnice 24"/>
          <p:cNvCxnSpPr/>
          <p:nvPr/>
        </p:nvCxnSpPr>
        <p:spPr>
          <a:xfrm>
            <a:off x="6908800" y="93663"/>
            <a:ext cx="1211263" cy="1073150"/>
          </a:xfrm>
          <a:prstGeom prst="line">
            <a:avLst/>
          </a:prstGeom>
          <a:ln w="76200"/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pic>
        <p:nvPicPr>
          <p:cNvPr id="26" name="Obrázek 25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2961" t="28706" r="28630" b="27248"/>
          <a:stretch>
            <a:fillRect/>
          </a:stretch>
        </p:blipFill>
        <p:spPr bwMode="auto">
          <a:xfrm>
            <a:off x="2646363" y="4465638"/>
            <a:ext cx="1025525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Obrázek 26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724" t="14604"/>
          <a:stretch>
            <a:fillRect/>
          </a:stretch>
        </p:blipFill>
        <p:spPr bwMode="auto">
          <a:xfrm>
            <a:off x="1857375" y="4265613"/>
            <a:ext cx="1217613" cy="820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repeatCount="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repeatCount="2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"/>
                                            </p:cond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2" presetClass="entr" presetSubtype="1" repeatCount="2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"/>
                                            </p:cond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3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 nodeType="clickPar">
                      <p:stCondLst>
                        <p:cond delay="0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repeatCount="2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3"/>
                                            </p:cond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2" presetClass="entr" presetSubtype="1" repeatCount="2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7"/>
                                            </p:cond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2" presetClass="entr" presetSubtype="1" repeatCount="2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1"/>
                                            </p:cond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9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 nodeType="clickPar">
                      <p:stCondLst>
                        <p:cond delay="0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0" presetClass="path" presetSubtype="0" accel="50000" decel="5000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13073 -0.00648 L -0.13073 -0.00625 C -0.13997 -0.1706 -0.11692 -0.2655 -0.21054 -0.28773 C -0.22526 -0.29143 -0.23711 -0.25949 -0.25026 -0.24513 C -0.25833 -0.228 -0.26927 -0.2155 -0.27422 -0.19398 C -0.28567 -0.14537 -0.28763 -0.06087 -0.2901 -0.00648 C -0.2845 0.0338 -0.27916 0.21389 -0.2345 0.23195 C -0.21601 0.23936 -0.19726 0.22593 -0.17864 0.22315 C -0.17734 0.21482 -0.1737 0.20649 -0.17474 0.19769 C -0.18333 0.12477 -0.21067 0.14792 -0.24245 0.1382 C -0.26888 0.14676 -0.29622 0.14815 -0.322 0.16366 C -0.33906 0.17408 -0.35299 0.20278 -0.36979 0.21482 L -0.38177 0.22315 C -0.40729 0.21551 -0.42734 0.21019 -0.45338 0.19769 C -0.46289 0.19329 -0.47213 0.18797 -0.48125 0.18102 C -0.48685 0.17639 -0.49153 0.16783 -0.49713 0.16366 C -0.50755 0.15625 -0.52903 0.14676 -0.52903 0.147 C -0.56484 0.10857 -0.5207 0.15417 -0.57682 0.10417 C -0.58229 0.09908 -0.58737 0.09144 -0.59271 0.08704 C -0.59778 0.08311 -0.60351 0.08264 -0.60859 0.07848 C -0.61419 0.07408 -0.61875 0.06436 -0.62461 0.06135 C -0.63763 0.05556 -0.65117 0.05579 -0.66432 0.05301 C -0.6737 0.06135 -0.68203 0.08033 -0.69219 0.07848 C -0.70182 0.07686 -0.70911 0.05811 -0.71601 0.04468 C -0.71927 0.03797 -0.73268 -0.0037 -0.73607 -0.01527 C -0.7401 -0.02939 -0.74245 -0.04583 -0.74804 -0.05763 C -0.75442 -0.07152 -0.77317 -0.09166 -0.78372 -0.09166 C -0.78567 -0.09166 -0.78646 -0.08611 -0.78776 -0.08333 L -0.78776 -0.0831 C -0.84974 -0.08842 -0.91276 -0.09976 -0.97487 -0.08333 C -0.98086 -0.08148 -0.98528 -0.07106 -0.99088 -0.0662 C -0.99466 -0.06273 -0.99883 -0.06041 -1.00273 -0.05763 C -1.02995 0.00047 -1.00859 -0.04236 -1.0664 0.04468 C -1.10547 0.10325 -1.08112 0.07014 -1.11432 0.1125 C -1.11679 0.12107 -1.11979 0.12917 -1.122 0.1382 C -1.12643 0.15487 -1.12591 0.18172 -1.13398 0.18936 C -1.14023 0.19491 -1.14401 0.17038 -1.15013 0.16366 C -1.15755 0.15556 -1.1737 0.14676 -1.1737 0.147 L -1.1737 0.14676 " pathEditMode="relative" rAng="0" ptsTypes="AAAAAAAAAAAAAAAAAAAAAAAAAAAAAAAAAAAAAAA">
                                      <p:cBhvr>
                                        <p:cTn id="42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14800" y="-206000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5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8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 nodeType="clickPar">
                      <p:stCondLst>
                        <p:cond delay="0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0" presetClass="path" presetSubtype="0" accel="50000" decel="5000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3672 0.00093 L -0.03672 0.00116 C -0.02656 0.02222 -0.01849 0.04722 -0.00599 0.06435 C 0.00117 0.07408 0.01185 0.07361 0.0207 0.07871 C 0.02786 0.08287 0.03515 0.0875 0.04258 0.09283 C 0.04857 0.09699 0.0539 0.10394 0.06028 0.10672 C 0.07005 0.11135 0.08073 0.11158 0.09101 0.11389 C 0.14804 0.13982 0.09518 0.11852 0.15716 0.13496 C 0.17187 0.13889 0.18659 0.1456 0.20143 0.14931 C 0.21458 0.15255 0.22773 0.15371 0.24088 0.15625 L 0.27643 0.16366 C 0.31601 0.15857 0.35599 0.15741 0.39531 0.14931 C 0.40052 0.14815 0.43385 0.11551 0.43502 0.11389 C 0.4487 0.09815 0.46419 0.08542 0.47461 0.06435 C 0.51966 -0.02546 0.46276 0.08588 0.51458 -0.00625 C 0.5388 -0.04884 0.52864 -0.04004 0.5539 -0.09051 C 0.57122 -0.1243 0.59179 -0.15301 0.60729 -0.18912 C 0.61276 -0.20347 0.6181 -0.21852 0.62474 -0.23171 C 0.6388 -0.26065 0.65612 -0.28541 0.66862 -0.3162 C 0.68919 -0.36528 0.71862 -0.42801 0.7306 -0.48518 C 0.74179 -0.53912 0.73763 -0.51342 0.74401 -0.56296 C 0.74245 -0.65903 0.74635 -0.75625 0.73945 -0.85208 C 0.7362 -0.89606 0.72096 -0.93634 0.71289 -0.9787 C 0.70534 -1.01967 0.69922 -1.06134 0.68646 -1.09861 C 0.68268 -1.10879 0.67682 -1.1169 0.67317 -1.12685 C 0.61276 -1.28819 0.70716 -1.05625 0.64232 -1.20416 C 0.63724 -1.21574 0.63515 -1.23009 0.62916 -1.23958 C 0.61875 -1.25602 0.60416 -1.26528 0.59362 -1.28194 C 0.57786 -1.30717 0.5733 -1.31666 0.5539 -1.33773 C 0.52552 -1.36944 0.53893 -1.35092 0.50547 -1.37245 C 0.49648 -1.3787 0.48776 -1.38657 0.47916 -1.39398 C 0.45039 -1.43935 0.47422 -1.40972 0.43502 -1.43611 C 0.42591 -1.44213 0.41784 -1.45162 0.40872 -1.4574 C 0.3914 -1.46828 0.3733 -1.47592 0.35547 -1.48541 C 0.34713 -1.49004 0.3332 -1.49815 0.32461 -1.49977 C 0.30586 -1.50324 0.28659 -1.50416 0.26745 -1.50671 C 0.26002 -1.51134 0.25325 -1.51713 0.24557 -1.5206 C 0.2289 -1.52893 0.1914 -1.53403 0.17929 -1.53495 C 0.12929 -1.53842 0.07929 -1.53935 0.02916 -1.54166 C -0.15964 -1.57963 -0.04297 -1.55879 -0.48255 -1.53495 C -0.49427 -1.53426 -0.51758 -1.5206 -0.51758 -1.52037 C -0.52643 -1.51134 -0.53555 -1.50278 -0.54388 -1.49259 C -0.54805 -1.48796 -0.56849 -1.4625 -0.57474 -1.4574 C -0.57917 -1.4537 -0.5836 -1.45254 -0.58802 -1.45023 C -0.65508 -1.37893 -0.58633 -1.45625 -0.62774 -1.40092 C -0.6319 -1.39537 -0.63685 -1.39236 -0.64102 -1.38657 C -0.6474 -1.37801 -0.65248 -1.36736 -0.65873 -1.35903 C -0.70183 -1.30046 -0.63933 -1.39676 -0.68503 -1.32407 C -0.68229 -1.30903 -0.68008 -1.29305 -0.67188 -1.28194 C -0.66393 -1.2706 -0.65404 -1.26319 -0.64531 -1.2537 C -0.62344 -1.23055 -0.60821 -1.21273 -0.57956 -1.19745 L -0.55287 -1.1831 C -0.54245 -1.18541 -0.52513 -1.17453 -0.52188 -1.19051 C -0.50938 -1.2537 -0.52604 -1.30879 -0.53516 -1.36574 C -0.53854 -1.38657 -0.53789 -1.40949 -0.54388 -1.42893 C -0.56328 -1.49051 -0.58477 -1.55046 -0.61029 -1.60532 C -0.73255 -1.86875 -0.68451 -1.81875 -0.83073 -1.97199 C -0.8375 -1.97893 -0.84531 -1.98078 -0.85274 -1.98588 C -0.85873 -1.99004 -0.86406 -1.99722 -0.87005 -2.00023 C -0.87904 -2.00416 -0.88802 -2.0044 -0.89675 -2.00717 C -0.90274 -2.00903 -0.90847 -2.01203 -0.91446 -2.01412 C -1.12904 -2.00717 -1.09401 -2.1081 -1.13008 -1.99305 L -1.13008 -1.98588 C -1.1625 -1.98125 -1.19623 -1.98865 -1.22696 -1.97199 C -1.26263 -1.95231 -1.29037 -1.90717 -1.32396 -1.88009 L -1.34154 -1.8662 C -1.34466 -1.85879 -1.34688 -1.85139 -1.35052 -1.8449 C -1.35573 -1.83472 -1.36354 -1.82778 -1.3681 -1.81666 C -1.38138 -1.78518 -1.3918 -1.75139 -1.40339 -1.71805 C -1.40664 -1.70879 -1.40964 -1.69977 -1.41224 -1.68981 C -1.41836 -1.66666 -1.42396 -1.64282 -1.42982 -1.61944 C -1.43268 -1.60694 -1.43672 -1.59606 -1.43867 -1.58379 C -1.44883 -1.51944 -1.44076 -1.54398 -1.45638 -1.50671 C -1.45768 -1.49259 -1.45899 -1.47824 -1.46068 -1.46435 C -1.46198 -1.45463 -1.46393 -1.4456 -1.46511 -1.43611 C -1.46706 -1.41967 -1.46797 -1.40301 -1.46953 -1.38657 C -1.46341 -1.19583 -1.48203 -1.17916 -1.45183 -1.07014 C -1.44922 -1.06111 -1.44571 -1.05185 -1.4431 -1.04236 C -1.43985 -1.03055 -1.43867 -1.01759 -1.43425 -1.00717 C -1.42956 -0.99583 -1.42162 -0.98935 -1.41654 -0.9787 C -1.41133 -0.96805 -1.40729 -0.95578 -1.40339 -0.94375 C -1.39974 -0.93217 -1.39935 -0.91852 -1.39453 -0.90833 C -1.39011 -0.89884 -1.38282 -0.89421 -1.37696 -0.88727 C -1.35534 -0.83565 -1.38399 -0.89653 -1.35052 -0.85208 C -1.34636 -0.84629 -1.34571 -0.83634 -1.34154 -0.83078 C -1.33177 -0.81782 -1.3181 -0.81458 -1.30638 -0.80972 C -1.30209 -0.80509 -1.29792 -0.7993 -1.2931 -0.7956 C -1.28594 -0.78981 -1.26888 -0.78449 -1.26237 -0.78171 C -1.23047 -0.7669 -1.27175 -0.78194 -1.22696 -0.76736 C -1.19987 -0.7456 -1.2181 -0.75671 -1.18282 -0.74629 C -1.1681 -0.7419 -1.15313 -0.73981 -1.13907 -0.73194 C -1.13151 -0.72801 -1.11524 -0.71898 -1.10808 -0.71828 C -1.07279 -0.71389 -1.03789 -0.71319 -1.00274 -0.71088 C -0.99844 -0.70393 -0.99466 -0.69514 -0.98946 -0.68958 C -0.98542 -0.68588 -0.98073 -0.68472 -0.9763 -0.68287 C -0.95729 -0.67523 -0.96068 -0.67569 -0.94987 -0.67569 L -0.94987 -0.67546 " pathEditMode="relative" rAng="0" ptsTypes="AAAAAAAAAAAAAAAAAAAAAAAAAAAAAAAAAAAAAAAAAAAAAAAAAAAAAAAAAAAAAAAAAAAAAAAAAAAAAAAAAAAAAAAAAAAAAAAAA">
                                      <p:cBhvr>
                                        <p:cTn id="53" dur="5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61700" y="-9432900"/>
                                    </p:animMotion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2"/>
                  </p:tgtEl>
                </p:cond>
              </p:nextCondLst>
            </p:seq>
          </p:childTnLst>
        </p:cTn>
      </p:par>
    </p:tnLst>
    <p:bldLst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Použité odkazy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438" y="1673225"/>
            <a:ext cx="9509125" cy="3524250"/>
          </a:xfrm>
        </p:spPr>
        <p:txBody>
          <a:bodyPr rtlCol="0">
            <a:normAutofit fontScale="40000" lnSpcReduction="20000"/>
          </a:bodyPr>
          <a:lstStyle/>
          <a:p>
            <a:pPr marL="27432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cs-CZ" dirty="0" smtClean="0"/>
              <a:t>Obrázky:</a:t>
            </a:r>
          </a:p>
          <a:p>
            <a:pPr marL="27432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cs-CZ" dirty="0" smtClean="0"/>
              <a:t>Snímek č. 2: </a:t>
            </a:r>
            <a:r>
              <a:rPr lang="cs-CZ" dirty="0" smtClean="0">
                <a:solidFill>
                  <a:srgbClr val="333333"/>
                </a:solidFill>
              </a:rPr>
              <a:t>HÄSLER, Albert. </a:t>
            </a:r>
            <a:r>
              <a:rPr lang="cs-CZ" i="1" dirty="0" err="1" smtClean="0">
                <a:solidFill>
                  <a:srgbClr val="333333"/>
                </a:solidFill>
              </a:rPr>
              <a:t>pixabay.com</a:t>
            </a:r>
            <a:r>
              <a:rPr lang="cs-CZ" dirty="0" smtClean="0">
                <a:solidFill>
                  <a:srgbClr val="333333"/>
                </a:solidFill>
              </a:rPr>
              <a:t> [online]. [cit. 4.5.2015]. Dostupný na WWW: http://pixabay.com/cs/chl%C3%A9b-b%C3%ADl%C3%BD-chl%C3%A9b-p%C5%A1eni%C4%8Dn%C3%BD-chl%C3%A9b-387842/</a:t>
            </a:r>
            <a:endParaRPr lang="cs-CZ" dirty="0" smtClean="0"/>
          </a:p>
          <a:p>
            <a:pPr marL="27432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cs-CZ" dirty="0" smtClean="0"/>
              <a:t>Snímek č. 3: </a:t>
            </a:r>
            <a:r>
              <a:rPr lang="cs-CZ" dirty="0" smtClean="0">
                <a:solidFill>
                  <a:srgbClr val="333333"/>
                </a:solidFill>
              </a:rPr>
              <a:t>NEUVEDEN, Autor. </a:t>
            </a:r>
            <a:r>
              <a:rPr lang="cs-CZ" i="1" dirty="0" err="1" smtClean="0">
                <a:solidFill>
                  <a:srgbClr val="333333"/>
                </a:solidFill>
              </a:rPr>
              <a:t>pixabay.com</a:t>
            </a:r>
            <a:r>
              <a:rPr lang="cs-CZ" dirty="0" smtClean="0">
                <a:solidFill>
                  <a:srgbClr val="333333"/>
                </a:solidFill>
              </a:rPr>
              <a:t> [online]. [cit. 4.5.2015]. Dostupný na WWW: http://pixabay.com/cs/%C5%A1%C3%ADpek-podzim-%C4%8Derven%C3%A1-ovoce-bobule-488123/</a:t>
            </a:r>
            <a:endParaRPr lang="cs-CZ" dirty="0" smtClean="0"/>
          </a:p>
          <a:p>
            <a:pPr marL="27432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cs-CZ" dirty="0" smtClean="0"/>
              <a:t>Snímek č. 4: </a:t>
            </a:r>
            <a:r>
              <a:rPr lang="cs-CZ" dirty="0" smtClean="0">
                <a:solidFill>
                  <a:srgbClr val="333333"/>
                </a:solidFill>
              </a:rPr>
              <a:t>NEUVEDEN, Autor. </a:t>
            </a:r>
            <a:r>
              <a:rPr lang="cs-CZ" i="1" dirty="0" err="1" smtClean="0">
                <a:solidFill>
                  <a:srgbClr val="333333"/>
                </a:solidFill>
              </a:rPr>
              <a:t>pixabay.com</a:t>
            </a:r>
            <a:r>
              <a:rPr lang="cs-CZ" dirty="0" smtClean="0">
                <a:solidFill>
                  <a:srgbClr val="333333"/>
                </a:solidFill>
              </a:rPr>
              <a:t> [online]. [cit. 4.5.2015]. Dostupný na WWW: http://pixabay.com/cs/chl%C3%A9b-stravov%C3%A1n%C3%AD-bochn%C3%ADk-chleba-621364/</a:t>
            </a:r>
            <a:endParaRPr lang="cs-CZ" dirty="0" smtClean="0"/>
          </a:p>
          <a:p>
            <a:pPr marL="27432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cs-CZ" dirty="0" smtClean="0"/>
              <a:t>Snímek č. 5: </a:t>
            </a:r>
            <a:r>
              <a:rPr lang="cs-CZ" dirty="0" smtClean="0">
                <a:solidFill>
                  <a:srgbClr val="333333"/>
                </a:solidFill>
              </a:rPr>
              <a:t>NEUVEDEN, Autor. </a:t>
            </a:r>
            <a:r>
              <a:rPr lang="cs-CZ" i="1" dirty="0" err="1" smtClean="0">
                <a:solidFill>
                  <a:srgbClr val="333333"/>
                </a:solidFill>
              </a:rPr>
              <a:t>pixabay.com</a:t>
            </a:r>
            <a:r>
              <a:rPr lang="cs-CZ" dirty="0" smtClean="0">
                <a:solidFill>
                  <a:srgbClr val="333333"/>
                </a:solidFill>
              </a:rPr>
              <a:t> [online]. [cit. 4.5.2015]. Dostupný na WWW: http://pixabay.com/cs/mrkev-nakr%C3%A1jen%C3%BD-zeleniny-71621</a:t>
            </a:r>
            <a:endParaRPr lang="cs-CZ" dirty="0" smtClean="0"/>
          </a:p>
          <a:p>
            <a:pPr marL="27432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cs-CZ" dirty="0" smtClean="0"/>
              <a:t>Snímek č. 6: </a:t>
            </a:r>
            <a:r>
              <a:rPr lang="pt-BR" dirty="0" smtClean="0">
                <a:solidFill>
                  <a:srgbClr val="333333"/>
                </a:solidFill>
              </a:rPr>
              <a:t>NAGY, Csaba. </a:t>
            </a:r>
            <a:r>
              <a:rPr lang="pt-BR" i="1" dirty="0" smtClean="0">
                <a:solidFill>
                  <a:srgbClr val="333333"/>
                </a:solidFill>
              </a:rPr>
              <a:t>picabay.com</a:t>
            </a:r>
            <a:r>
              <a:rPr lang="pt-BR" dirty="0" smtClean="0">
                <a:solidFill>
                  <a:srgbClr val="333333"/>
                </a:solidFill>
              </a:rPr>
              <a:t> [online]. [cit. 4.5.2015]. Dostupný na WWW:http://pixabay.com/cs/slune%C4%8Dnicov%C3%A1-sem%C3%ADnka-krm%C3%ADtka-j%C3%A1dra-537652/</a:t>
            </a:r>
            <a:endParaRPr lang="cs-CZ" dirty="0" smtClean="0"/>
          </a:p>
          <a:p>
            <a:pPr marL="27432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cs-CZ" dirty="0" smtClean="0"/>
              <a:t>Snímek č. 7: NEUVEDEN, Autor. </a:t>
            </a:r>
            <a:r>
              <a:rPr lang="cs-CZ" i="1" dirty="0" err="1" smtClean="0"/>
              <a:t>pixabay.com</a:t>
            </a:r>
            <a:r>
              <a:rPr lang="cs-CZ" dirty="0" smtClean="0"/>
              <a:t> [online]. [cit. 4.5.2015]. Dostupný na WWW: http://pixabay.com/cs/sko%C5%99%C3%A1pkov%C3%A9-ovoce-vla%C5%A1sk%C3%A9-o%C5%99echy-164766/</a:t>
            </a:r>
          </a:p>
          <a:p>
            <a:pPr marL="27432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cs-CZ" dirty="0" smtClean="0"/>
              <a:t>Snímek č. 8: NEUVEDEN, Autor. </a:t>
            </a:r>
            <a:r>
              <a:rPr lang="cs-CZ" i="1" dirty="0" err="1" smtClean="0">
                <a:solidFill>
                  <a:srgbClr val="333333"/>
                </a:solidFill>
              </a:rPr>
              <a:t>pixabay.com</a:t>
            </a:r>
            <a:r>
              <a:rPr lang="cs-CZ" dirty="0" smtClean="0">
                <a:solidFill>
                  <a:srgbClr val="333333"/>
                </a:solidFill>
              </a:rPr>
              <a:t> [online]. [cit. 4.5.2015]. Dostupný na WWW: http://pixabay.com/cs/farfalle-t%C4%9Bstoviny-potraviny-495748/</a:t>
            </a:r>
            <a:endParaRPr lang="cs-CZ" dirty="0" smtClean="0"/>
          </a:p>
          <a:p>
            <a:pPr marL="27432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cs-CZ" dirty="0" smtClean="0"/>
              <a:t>Snímek č. 9: </a:t>
            </a:r>
            <a:r>
              <a:rPr lang="cs-CZ" dirty="0" smtClean="0">
                <a:solidFill>
                  <a:srgbClr val="333333"/>
                </a:solidFill>
              </a:rPr>
              <a:t>NEUVEDEN, Autor. </a:t>
            </a:r>
            <a:r>
              <a:rPr lang="cs-CZ" i="1" dirty="0" err="1" smtClean="0">
                <a:solidFill>
                  <a:srgbClr val="333333"/>
                </a:solidFill>
              </a:rPr>
              <a:t>pixabay.com</a:t>
            </a:r>
            <a:r>
              <a:rPr lang="cs-CZ" dirty="0" smtClean="0">
                <a:solidFill>
                  <a:srgbClr val="333333"/>
                </a:solidFill>
              </a:rPr>
              <a:t> [online]. [cit. 4.5.2015]. Dostupný na WWW: http://pixabay.com/cs/gul%C3%A1%C5%A1-maso-hov%C4%9Bz%C3%AD-gul%C3%A1%C5%A1-hov%C4%9Bz%C3%AD-maso-74249/</a:t>
            </a:r>
            <a:endParaRPr lang="cs-CZ" dirty="0" smtClean="0"/>
          </a:p>
          <a:p>
            <a:pPr marL="27432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cs-CZ" dirty="0" smtClean="0"/>
              <a:t>Snímek č. 10  a 11: SCHWAB, Julia. </a:t>
            </a:r>
            <a:r>
              <a:rPr lang="cs-CZ" i="1" dirty="0" err="1" smtClean="0"/>
              <a:t>pixabay.com</a:t>
            </a:r>
            <a:r>
              <a:rPr lang="cs-CZ" dirty="0" smtClean="0"/>
              <a:t> [online]. [cit. 4.5.2015]. Dostupný na WWW: http://pixabay.com/cs/s%C3%BDkorka-zimn%C3%AD-pt%C3%A1k-krm%C3%ADtka-588258/ </a:t>
            </a:r>
          </a:p>
          <a:p>
            <a:pPr marL="27432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cs-CZ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b="1" smtClean="0"/>
              <a:t>Metodický pokyn</a:t>
            </a:r>
            <a:r>
              <a:rPr lang="cs-CZ" altLang="cs-CZ" smtClean="0"/>
              <a:t/>
            </a:r>
            <a:br>
              <a:rPr lang="cs-CZ" altLang="cs-CZ" smtClean="0"/>
            </a:br>
            <a:r>
              <a:rPr lang="cs-CZ" altLang="cs-CZ" smtClean="0"/>
              <a:t>Integrovaný blok: Pomáháme ptáčkům</a:t>
            </a:r>
            <a:endParaRPr lang="cs-CZ" altLang="cs-CZ" sz="2700" smtClean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438" y="1673225"/>
            <a:ext cx="9509125" cy="3524250"/>
          </a:xfrm>
        </p:spPr>
        <p:txBody>
          <a:bodyPr rtlCol="0">
            <a:normAutofit/>
          </a:bodyPr>
          <a:lstStyle/>
          <a:p>
            <a:pPr marL="4572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cs-CZ" b="1" dirty="0"/>
          </a:p>
          <a:p>
            <a:pPr marL="274320" eaLnBrk="1" fontAlgn="auto" hangingPunct="1">
              <a:spcAft>
                <a:spcPts val="0"/>
              </a:spcAft>
              <a:defRPr/>
            </a:pPr>
            <a:r>
              <a:rPr lang="cs-CZ" b="1" dirty="0"/>
              <a:t>Popis</a:t>
            </a:r>
          </a:p>
          <a:p>
            <a:pPr marL="594995" lvl="1"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cs-CZ" sz="1800" dirty="0" smtClean="0"/>
              <a:t>Děti se seznamují s některými druhy vhodné a nevhodné potravy pro ptáky, kteří u nás přezimují.</a:t>
            </a:r>
          </a:p>
          <a:p>
            <a:pPr marL="274320" eaLnBrk="1" fontAlgn="auto" hangingPunct="1">
              <a:spcAft>
                <a:spcPts val="0"/>
              </a:spcAft>
              <a:defRPr/>
            </a:pPr>
            <a:r>
              <a:rPr lang="cs-CZ" b="1" dirty="0"/>
              <a:t>Očekávání a cíle</a:t>
            </a:r>
          </a:p>
          <a:p>
            <a:pPr marL="594995" lvl="1"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cs-CZ" sz="1800" dirty="0" smtClean="0"/>
              <a:t>Dítě bude znát, které druhy potravy do krmítka patří a které ne. </a:t>
            </a:r>
            <a:endParaRPr lang="cs-CZ" sz="1800" dirty="0"/>
          </a:p>
          <a:p>
            <a:pPr marL="274320" eaLnBrk="1" fontAlgn="auto" hangingPunct="1">
              <a:spcAft>
                <a:spcPts val="0"/>
              </a:spcAft>
              <a:defRPr/>
            </a:pPr>
            <a:endParaRPr lang="cs-CZ" dirty="0"/>
          </a:p>
          <a:p>
            <a:pPr marL="274320" eaLnBrk="1" fontAlgn="auto" hangingPunct="1">
              <a:spcAft>
                <a:spcPts val="0"/>
              </a:spcAft>
              <a:defRPr/>
            </a:pP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19461" name="Zástupný symbol pro číslo snímku 4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C9B5D4FE-9B68-461D-B110-823B5E49CF4C}" type="slidenum">
              <a:rPr lang="cs-CZ" altLang="cs-CZ">
                <a:latin typeface="Century Gothic" panose="020B0502020202020204" pitchFamily="34" charset="0"/>
              </a:rPr>
              <a:pPr eaLnBrk="1" hangingPunct="1"/>
              <a:t>13</a:t>
            </a:fld>
            <a:endParaRPr lang="cs-CZ" altLang="cs-CZ">
              <a:latin typeface="Century Gothic" panose="020B0502020202020204" pitchFamily="34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b="1" smtClean="0"/>
              <a:t>Studijní materiály</a:t>
            </a:r>
            <a:br>
              <a:rPr lang="cs-CZ" altLang="cs-CZ" b="1" smtClean="0"/>
            </a:br>
            <a:endParaRPr lang="cs-CZ" altLang="cs-CZ" smtClean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438" y="1673225"/>
            <a:ext cx="9509125" cy="3524250"/>
          </a:xfrm>
        </p:spPr>
        <p:txBody>
          <a:bodyPr rtlCol="0">
            <a:normAutofit/>
          </a:bodyPr>
          <a:lstStyle/>
          <a:p>
            <a:pPr marL="274320" eaLnBrk="1" fontAlgn="auto" hangingPunct="1">
              <a:spcAft>
                <a:spcPts val="0"/>
              </a:spcAft>
              <a:defRPr/>
            </a:pPr>
            <a:r>
              <a:rPr lang="cs-CZ" b="1" dirty="0" smtClean="0"/>
              <a:t>Povinné </a:t>
            </a:r>
            <a:r>
              <a:rPr lang="cs-CZ" b="1" dirty="0"/>
              <a:t>materiály, pomůcky a technické vybavení</a:t>
            </a:r>
          </a:p>
          <a:p>
            <a:pPr marL="274320" eaLnBrk="1" fontAlgn="auto" hangingPunct="1">
              <a:spcAft>
                <a:spcPts val="0"/>
              </a:spcAft>
              <a:defRPr/>
            </a:pPr>
            <a:r>
              <a:rPr lang="cs-CZ" dirty="0" smtClean="0"/>
              <a:t>zdroj</a:t>
            </a:r>
            <a:r>
              <a:rPr lang="cs-CZ" dirty="0"/>
              <a:t>: </a:t>
            </a:r>
            <a:r>
              <a:rPr lang="cs-CZ" u="sng" dirty="0">
                <a:hlinkClick r:id="rId2"/>
              </a:rPr>
              <a:t>www.dumy.cz</a:t>
            </a:r>
            <a:endParaRPr lang="cs-CZ" dirty="0"/>
          </a:p>
          <a:p>
            <a:pPr marL="274320" eaLnBrk="1" fontAlgn="auto" hangingPunct="1">
              <a:spcAft>
                <a:spcPts val="0"/>
              </a:spcAft>
              <a:defRPr/>
            </a:pPr>
            <a:r>
              <a:rPr lang="cs-CZ" dirty="0"/>
              <a:t>Dotyková obrazovka, připojená k PC</a:t>
            </a:r>
          </a:p>
          <a:p>
            <a:pPr marL="4572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cs-CZ" dirty="0"/>
          </a:p>
          <a:p>
            <a:pPr marL="274320" eaLnBrk="1" fontAlgn="auto" hangingPunct="1">
              <a:spcAft>
                <a:spcPts val="0"/>
              </a:spcAft>
              <a:defRPr/>
            </a:pPr>
            <a:r>
              <a:rPr lang="cs-CZ" b="1" dirty="0"/>
              <a:t>Nepovinné materiály</a:t>
            </a:r>
          </a:p>
          <a:p>
            <a:pPr marL="274320" eaLnBrk="1" fontAlgn="auto" hangingPunct="1">
              <a:spcAft>
                <a:spcPts val="0"/>
              </a:spcAft>
              <a:defRPr/>
            </a:pPr>
            <a:r>
              <a:rPr lang="cs-CZ" dirty="0"/>
              <a:t>Didaktický kufřík - KUMUČ </a:t>
            </a:r>
          </a:p>
          <a:p>
            <a:pPr marL="274320" eaLnBrk="1" fontAlgn="auto" hangingPunct="1">
              <a:spcAft>
                <a:spcPts val="0"/>
              </a:spcAft>
              <a:defRPr/>
            </a:pP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20485" name="Zástupný symbol pro číslo snímku 4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6CC64C2E-F21F-478D-8F48-E0DEB1FC7A3F}" type="slidenum">
              <a:rPr lang="cs-CZ" altLang="cs-CZ">
                <a:latin typeface="Century Gothic" panose="020B0502020202020204" pitchFamily="34" charset="0"/>
              </a:rPr>
              <a:pPr eaLnBrk="1" hangingPunct="1"/>
              <a:t>14</a:t>
            </a:fld>
            <a:endParaRPr lang="cs-CZ" altLang="cs-CZ">
              <a:latin typeface="Century Gothic" panose="020B0502020202020204" pitchFamily="34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1675" y="479425"/>
            <a:ext cx="9509125" cy="1089025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b="1" dirty="0" smtClean="0">
                <a:solidFill>
                  <a:schemeClr val="tx1">
                    <a:lumMod val="75000"/>
                  </a:schemeClr>
                </a:solidFill>
              </a:rPr>
              <a:t/>
            </a:r>
            <a:br>
              <a:rPr lang="cs-CZ" b="1" dirty="0" smtClean="0">
                <a:solidFill>
                  <a:schemeClr val="tx1">
                    <a:lumMod val="75000"/>
                  </a:schemeClr>
                </a:solidFill>
              </a:rPr>
            </a:br>
            <a:r>
              <a:rPr lang="cs-CZ" b="1" dirty="0">
                <a:solidFill>
                  <a:schemeClr val="tx1">
                    <a:lumMod val="75000"/>
                  </a:schemeClr>
                </a:solidFill>
              </a:rPr>
              <a:t/>
            </a:r>
            <a:br>
              <a:rPr lang="cs-CZ" b="1" dirty="0">
                <a:solidFill>
                  <a:schemeClr val="tx1">
                    <a:lumMod val="75000"/>
                  </a:schemeClr>
                </a:solidFill>
              </a:rPr>
            </a:br>
            <a:r>
              <a:rPr lang="cs-CZ" b="1" dirty="0" smtClean="0">
                <a:solidFill>
                  <a:schemeClr val="tx1">
                    <a:lumMod val="75000"/>
                  </a:schemeClr>
                </a:solidFill>
              </a:rPr>
              <a:t/>
            </a:r>
            <a:br>
              <a:rPr lang="cs-CZ" b="1" dirty="0" smtClean="0">
                <a:solidFill>
                  <a:schemeClr val="tx1">
                    <a:lumMod val="75000"/>
                  </a:schemeClr>
                </a:solidFill>
              </a:rPr>
            </a:br>
            <a:r>
              <a:rPr lang="cs-CZ" b="1" dirty="0" smtClean="0">
                <a:solidFill>
                  <a:schemeClr val="tx1">
                    <a:lumMod val="75000"/>
                  </a:schemeClr>
                </a:solidFill>
              </a:rPr>
              <a:t>Práce </a:t>
            </a:r>
            <a:r>
              <a:rPr lang="cs-CZ" b="1" dirty="0">
                <a:solidFill>
                  <a:schemeClr val="tx1">
                    <a:lumMod val="75000"/>
                  </a:schemeClr>
                </a:solidFill>
              </a:rPr>
              <a:t>s interaktivním výukovým materiálem</a:t>
            </a:r>
            <a:br>
              <a:rPr lang="cs-CZ" b="1" dirty="0">
                <a:solidFill>
                  <a:schemeClr val="tx1">
                    <a:lumMod val="75000"/>
                  </a:schemeClr>
                </a:solidFill>
              </a:rPr>
            </a:br>
            <a:endParaRPr lang="cs-CZ" dirty="0">
              <a:solidFill>
                <a:schemeClr val="tx1">
                  <a:lumMod val="75000"/>
                </a:schemeClr>
              </a:solidFill>
            </a:endParaRPr>
          </a:p>
        </p:txBody>
      </p:sp>
      <p:sp>
        <p:nvSpPr>
          <p:cNvPr id="21507" name="Zástupný symbol pro obsah 2"/>
          <p:cNvSpPr>
            <a:spLocks noGrp="1"/>
          </p:cNvSpPr>
          <p:nvPr>
            <p:ph idx="1"/>
          </p:nvPr>
        </p:nvSpPr>
        <p:spPr>
          <a:xfrm>
            <a:off x="1341438" y="1182688"/>
            <a:ext cx="9509125" cy="3525837"/>
          </a:xfrm>
        </p:spPr>
        <p:txBody>
          <a:bodyPr/>
          <a:lstStyle/>
          <a:p>
            <a:pPr eaLnBrk="1" hangingPunct="1"/>
            <a:r>
              <a:rPr lang="cs-CZ" altLang="cs-CZ" sz="1900" dirty="0" smtClean="0"/>
              <a:t>Na snímcích 2 – 9 se děti seznamují s druhy potravy, které mohou u nás přezimujícím ptákům vkládat do krmítka. Vhodný druh potravy se zvětší, nevhodný druh se přeškrtne.</a:t>
            </a:r>
          </a:p>
          <a:p>
            <a:pPr eaLnBrk="1" hangingPunct="1"/>
            <a:r>
              <a:rPr lang="cs-CZ" altLang="cs-CZ" sz="1900" dirty="0" smtClean="0"/>
              <a:t>Můžeme dětem rovněž předávat informace o tom, že je potřeba krmítko udržovat v čistotě, doplňovat miskou s </a:t>
            </a:r>
            <a:r>
              <a:rPr lang="cs-CZ" altLang="cs-CZ" sz="1900" dirty="0" smtClean="0"/>
              <a:t>vodou</a:t>
            </a:r>
            <a:r>
              <a:rPr lang="cs-CZ" altLang="cs-CZ" sz="1900" dirty="0" smtClean="0"/>
              <a:t>…</a:t>
            </a:r>
            <a:r>
              <a:rPr lang="cs-CZ" altLang="cs-CZ" sz="1900" dirty="0" smtClean="0"/>
              <a:t> </a:t>
            </a:r>
            <a:r>
              <a:rPr lang="cs-CZ" altLang="cs-CZ" sz="1900" dirty="0" smtClean="0"/>
              <a:t>Některé druhy potravy (mrkev, </a:t>
            </a:r>
            <a:r>
              <a:rPr lang="cs-CZ" altLang="cs-CZ" sz="1900" dirty="0" smtClean="0"/>
              <a:t>maso</a:t>
            </a:r>
            <a:r>
              <a:rPr lang="cs-CZ" altLang="cs-CZ" sz="1900" dirty="0" smtClean="0"/>
              <a:t>…</a:t>
            </a:r>
            <a:r>
              <a:rPr lang="cs-CZ" altLang="cs-CZ" sz="1900" dirty="0" smtClean="0"/>
              <a:t>) </a:t>
            </a:r>
            <a:r>
              <a:rPr lang="cs-CZ" altLang="cs-CZ" sz="1900" dirty="0" smtClean="0"/>
              <a:t>je potřeba hlídat, aby se v krmítku nezkazily.</a:t>
            </a:r>
          </a:p>
          <a:p>
            <a:pPr eaLnBrk="1" hangingPunct="1"/>
            <a:r>
              <a:rPr lang="cs-CZ" altLang="cs-CZ" sz="1900" dirty="0" smtClean="0"/>
              <a:t>Snímek 11 a 12 jsou testovací. Při kliknutí na vhodnou potravu se obrázek přemístí do krmítka a přiletí k němu sýkorka. V případě kliknutí na potravu nevhodnou začne ptáček plakat a obrázek se přeškrtne.</a:t>
            </a:r>
          </a:p>
          <a:p>
            <a:pPr eaLnBrk="1" hangingPunct="1"/>
            <a:r>
              <a:rPr lang="cs-CZ" altLang="cs-CZ" sz="1900" dirty="0" smtClean="0"/>
              <a:t>Prezentace obsahuje poznámky.</a:t>
            </a:r>
          </a:p>
          <a:p>
            <a:pPr eaLnBrk="1" hangingPunct="1">
              <a:buFont typeface="Arial" panose="020B0604020202020204" pitchFamily="34" charset="0"/>
              <a:buNone/>
            </a:pPr>
            <a:endParaRPr lang="cs-CZ" altLang="cs-CZ" sz="1900" dirty="0" smtClean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21509" name="Zástupný symbol pro číslo snímku 4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1EA91AF3-E1DE-43E9-A876-709E3D14D81E}" type="slidenum">
              <a:rPr lang="cs-CZ" altLang="cs-CZ">
                <a:latin typeface="Century Gothic" panose="020B0502020202020204" pitchFamily="34" charset="0"/>
              </a:rPr>
              <a:pPr eaLnBrk="1" hangingPunct="1"/>
              <a:t>15</a:t>
            </a:fld>
            <a:endParaRPr lang="cs-CZ" altLang="cs-CZ">
              <a:latin typeface="Century Gothic" panose="020B0502020202020204" pitchFamily="34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b="1" smtClean="0"/>
              <a:t>Práce s didaktickým kufříkem KUMUČ</a:t>
            </a:r>
            <a:r>
              <a:rPr lang="cs-CZ" altLang="cs-CZ" smtClean="0"/>
              <a:t/>
            </a:r>
            <a:br>
              <a:rPr lang="cs-CZ" altLang="cs-CZ" smtClean="0"/>
            </a:br>
            <a:endParaRPr lang="cs-CZ" altLang="cs-CZ" smtClean="0"/>
          </a:p>
        </p:txBody>
      </p:sp>
      <p:sp>
        <p:nvSpPr>
          <p:cNvPr id="22531" name="Zástupný symbol pro obsah 2"/>
          <p:cNvSpPr>
            <a:spLocks noGrp="1"/>
          </p:cNvSpPr>
          <p:nvPr>
            <p:ph idx="1"/>
          </p:nvPr>
        </p:nvSpPr>
        <p:spPr>
          <a:xfrm>
            <a:off x="1341438" y="1673225"/>
            <a:ext cx="9509125" cy="3524250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Char char="Ø"/>
            </a:pPr>
            <a:r>
              <a:rPr lang="cs-CZ" altLang="cs-CZ" b="1" u="sng" smtClean="0"/>
              <a:t>Cílem práce je </a:t>
            </a:r>
            <a:r>
              <a:rPr lang="cs-CZ" altLang="cs-CZ" b="1" smtClean="0"/>
              <a:t>seznámit děti s druhy vhodné a nevhodné potravy. Děti mají za úkol vybrat pouze potravu vhodnou.</a:t>
            </a:r>
            <a:endParaRPr lang="cs-CZ" altLang="cs-CZ" smtClean="0"/>
          </a:p>
          <a:p>
            <a:pPr eaLnBrk="1" hangingPunct="1"/>
            <a:r>
              <a:rPr lang="cs-CZ" altLang="cs-CZ" smtClean="0"/>
              <a:t>Na magnetickou tabulku č. 1 připevníme nebo namalujeme obrázek krmítka.</a:t>
            </a:r>
          </a:p>
          <a:p>
            <a:pPr eaLnBrk="1" hangingPunct="1"/>
            <a:r>
              <a:rPr lang="cs-CZ" altLang="cs-CZ" smtClean="0"/>
              <a:t>Na magnetickou tabulku č. 2 připevníme nebo namalujeme obrázky vhodné a nevhodné potravy.</a:t>
            </a:r>
          </a:p>
          <a:p>
            <a:pPr eaLnBrk="1" hangingPunct="1"/>
            <a:r>
              <a:rPr lang="cs-CZ" altLang="cs-CZ" smtClean="0"/>
              <a:t>Na magnetickou tabulku č. 3 připevníme kontrolní obrázky.</a:t>
            </a:r>
          </a:p>
          <a:p>
            <a:pPr eaLnBrk="1" hangingPunct="1"/>
            <a:endParaRPr lang="cs-CZ" altLang="cs-CZ" smtClean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22533" name="Zástupný symbol pro číslo snímku 4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FE1B051E-98F4-4DCF-80E9-7E617D4ADA9E}" type="slidenum">
              <a:rPr lang="cs-CZ" altLang="cs-CZ">
                <a:latin typeface="Century Gothic" panose="020B0502020202020204" pitchFamily="34" charset="0"/>
              </a:rPr>
              <a:pPr eaLnBrk="1" hangingPunct="1"/>
              <a:t>16</a:t>
            </a:fld>
            <a:endParaRPr lang="cs-CZ" altLang="cs-CZ">
              <a:latin typeface="Century Gothic" panose="020B0502020202020204" pitchFamily="34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b="1" smtClean="0"/>
              <a:t>Prvky polytechnické výchovy</a:t>
            </a:r>
          </a:p>
        </p:txBody>
      </p:sp>
      <p:sp>
        <p:nvSpPr>
          <p:cNvPr id="23555" name="Zástupný symbol pro obsah 2"/>
          <p:cNvSpPr>
            <a:spLocks noGrp="1"/>
          </p:cNvSpPr>
          <p:nvPr>
            <p:ph idx="1"/>
          </p:nvPr>
        </p:nvSpPr>
        <p:spPr>
          <a:xfrm>
            <a:off x="1341438" y="1673225"/>
            <a:ext cx="9509125" cy="3524250"/>
          </a:xfrm>
        </p:spPr>
        <p:txBody>
          <a:bodyPr/>
          <a:lstStyle/>
          <a:p>
            <a:pPr eaLnBrk="1" hangingPunct="1"/>
            <a:r>
              <a:rPr lang="cs-CZ" altLang="cs-CZ" sz="1700" smtClean="0"/>
              <a:t>Zakoupení knížky týkající se péče o ptáky v zimě.</a:t>
            </a:r>
          </a:p>
          <a:p>
            <a:pPr eaLnBrk="1" hangingPunct="1"/>
            <a:r>
              <a:rPr lang="cs-CZ" altLang="cs-CZ" sz="1700" smtClean="0"/>
              <a:t>Společný nákup krmítka.</a:t>
            </a:r>
          </a:p>
          <a:p>
            <a:pPr eaLnBrk="1" hangingPunct="1"/>
            <a:r>
              <a:rPr lang="cs-CZ" altLang="cs-CZ" sz="1700" smtClean="0"/>
              <a:t>Instalace krmítka do zahrady mateřské školy v blízkosti okna, ze kterého bude možnost krmítko pozorovat.</a:t>
            </a:r>
          </a:p>
          <a:p>
            <a:pPr eaLnBrk="1" hangingPunct="1"/>
            <a:r>
              <a:rPr lang="cs-CZ" altLang="cs-CZ" sz="1700" smtClean="0"/>
              <a:t>Zapojení dětí ke tvoření zásob pro ptáčky.</a:t>
            </a:r>
          </a:p>
          <a:p>
            <a:pPr eaLnBrk="1" hangingPunct="1"/>
            <a:r>
              <a:rPr lang="cs-CZ" altLang="cs-CZ" sz="1700" smtClean="0"/>
              <a:t>Ukázka méně známých druhů potravy – nastrouhaná mrkev, malý kousek masa,…</a:t>
            </a:r>
          </a:p>
          <a:p>
            <a:pPr eaLnBrk="1" hangingPunct="1"/>
            <a:r>
              <a:rPr lang="cs-CZ" altLang="cs-CZ" sz="1700" smtClean="0"/>
              <a:t>V blízkosti krmítka dětem připravit smetáček a lopatku k jeho úklidu.</a:t>
            </a:r>
          </a:p>
          <a:p>
            <a:pPr eaLnBrk="1" hangingPunct="1"/>
            <a:r>
              <a:rPr lang="cs-CZ" altLang="cs-CZ" sz="1700" smtClean="0"/>
              <a:t>Na zahradě vysadit semínka slunečnic a využít je pro krmení ptáčku v následujícím zimním ročním období.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23557" name="Zástupný symbol pro číslo snímku 4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26104A44-0E60-44E7-96D5-0F464F32E63E}" type="slidenum">
              <a:rPr lang="cs-CZ" altLang="cs-CZ">
                <a:latin typeface="Century Gothic" panose="020B0502020202020204" pitchFamily="34" charset="0"/>
              </a:rPr>
              <a:pPr eaLnBrk="1" hangingPunct="1"/>
              <a:t>17</a:t>
            </a:fld>
            <a:endParaRPr lang="cs-CZ" altLang="cs-CZ">
              <a:latin typeface="Century Gothic" panose="020B0502020202020204" pitchFamily="34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24579" name="Zástupný symbol pro číslo snímku 2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3C07FDD-2128-4B23-8221-E85AFE6C2E55}" type="slidenum">
              <a:rPr lang="cs-CZ" altLang="cs-CZ">
                <a:solidFill>
                  <a:srgbClr val="000000"/>
                </a:solidFill>
                <a:latin typeface="Century Gothic" panose="020B0502020202020204" pitchFamily="34" charset="0"/>
              </a:rPr>
              <a:pPr eaLnBrk="1" hangingPunct="1"/>
              <a:t>18</a:t>
            </a:fld>
            <a:endParaRPr lang="cs-CZ" altLang="cs-CZ">
              <a:solidFill>
                <a:srgbClr val="000000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24580" name="Skupina 4"/>
          <p:cNvGrpSpPr>
            <a:grpSpLocks/>
          </p:cNvGrpSpPr>
          <p:nvPr/>
        </p:nvGrpSpPr>
        <p:grpSpPr bwMode="auto">
          <a:xfrm>
            <a:off x="1920875" y="1119188"/>
            <a:ext cx="7513638" cy="4065587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370"/>
              <a:ext cx="1532922" cy="1316412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237436" tIns="216581" rIns="237436" bIns="216581" spcCol="1270" anchor="ctr"/>
            <a:lstStyle/>
            <a:p>
              <a:pPr algn="ctr" defTabSz="444500" fontAlgn="auto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6852" y="1476827"/>
              <a:ext cx="1532922" cy="1316413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237436" tIns="216581" rIns="237436" bIns="216581" spcCol="1270" anchor="ctr"/>
            <a:lstStyle/>
            <a:p>
              <a:pPr algn="ctr" defTabSz="444500" fontAlgn="auto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 fontAlgn="auto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181" y="753689"/>
              <a:ext cx="1532922" cy="1316412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237436" tIns="216581" rIns="237436" bIns="216581" spcCol="1270" anchor="ctr"/>
            <a:lstStyle/>
            <a:p>
              <a:pPr algn="ctr" defTabSz="444500" fontAlgn="auto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cs-CZ" sz="1600" b="1" dirty="0">
                  <a:solidFill>
                    <a:schemeClr val="tx1"/>
                  </a:solidFill>
                </a:rPr>
                <a:t>Chápat postavení techniky a technických oborů v životě lidstva jako devízu</a:t>
              </a: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523" y="750955"/>
              <a:ext cx="1532922" cy="1316412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237436" tIns="216581" rIns="237436" bIns="216581" spcCol="1270" anchor="ctr"/>
            <a:lstStyle/>
            <a:p>
              <a:pPr algn="ctr" defTabSz="444500" fontAlgn="auto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523" y="2135717"/>
              <a:ext cx="1604637" cy="1440809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237436" tIns="216581" rIns="237436" bIns="216581" spcCol="1270" anchor="ctr"/>
            <a:lstStyle/>
            <a:p>
              <a:pPr algn="ctr" defTabSz="444500" fontAlgn="auto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955" y="2935408"/>
              <a:ext cx="1532922" cy="1316412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237436" tIns="216581" rIns="237436" bIns="216581" spcCol="1270" anchor="ctr"/>
            <a:lstStyle/>
            <a:p>
              <a:pPr algn="ctr" defTabSz="444500" fontAlgn="auto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 fontAlgn="auto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24581" name="TextovéPole 33"/>
          <p:cNvSpPr txBox="1">
            <a:spLocks noChangeArrowheads="1"/>
          </p:cNvSpPr>
          <p:nvPr/>
        </p:nvSpPr>
        <p:spPr bwMode="auto">
          <a:xfrm>
            <a:off x="2925763" y="160338"/>
            <a:ext cx="4564062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cs-CZ" altLang="cs-CZ" sz="2800" b="1">
                <a:solidFill>
                  <a:srgbClr val="0070C0"/>
                </a:solidFill>
                <a:latin typeface="Century Gothic" panose="020B0502020202020204" pitchFamily="34" charset="0"/>
              </a:rPr>
              <a:t>          Cíle polytechnické                                                                       </a:t>
            </a:r>
          </a:p>
          <a:p>
            <a:pPr eaLnBrk="1" hangingPunct="1"/>
            <a:r>
              <a:rPr lang="cs-CZ" altLang="cs-CZ" sz="2800" b="1">
                <a:solidFill>
                  <a:srgbClr val="0070C0"/>
                </a:solidFill>
                <a:latin typeface="Century Gothic" panose="020B0502020202020204" pitchFamily="34" charset="0"/>
              </a:rPr>
              <a:t>                  výchovy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549</Words>
  <Application>Microsoft Office PowerPoint</Application>
  <PresentationFormat>Vlastní</PresentationFormat>
  <Paragraphs>89</Paragraphs>
  <Slides>18</Slides>
  <Notes>12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Sheer Green 16x9</vt:lpstr>
      <vt:lpstr>Ptáčku, ptáčku, co ti dáme do zobáčku?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Použité odkazy</vt:lpstr>
      <vt:lpstr>Metodický pokyn Integrovaný blok: Pomáháme ptáčkům</vt:lpstr>
      <vt:lpstr>Studijní materiály </vt:lpstr>
      <vt:lpstr>   Práce s interaktivním výukovým materiálem </vt:lpstr>
      <vt:lpstr>Práce s didaktickým kufříkem KUMUČ </vt:lpstr>
      <vt:lpstr>Prvky polytechnické výchovy</vt:lpstr>
      <vt:lpstr>Snímek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Množství, symbol 0 - 10</dc:title>
  <dc:creator/>
  <cp:lastModifiedBy/>
  <cp:revision>4</cp:revision>
  <dcterms:created xsi:type="dcterms:W3CDTF">2014-08-05T12:38:58Z</dcterms:created>
  <dcterms:modified xsi:type="dcterms:W3CDTF">2015-05-12T12:39:53Z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