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990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921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8301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949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26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153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2801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9948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6E651A-26C9-478D-AB01-8073ADE084AC}" type="slidenum">
              <a:rPr lang="cs-CZ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0075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936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009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73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9094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7670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832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293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0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22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3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12" Type="http://schemas.openxmlformats.org/officeDocument/2006/relationships/image" Target="../media/image5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11" Type="http://schemas.openxmlformats.org/officeDocument/2006/relationships/image" Target="../media/image2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je ze dřeva, z plastu, ze skla, z kovu.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PAMĚŤ - VZTAH K ŽIVOTNÍMU PROSTŘEDÍ, Materiály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6293373" y="69518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45502" y="4963026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68189"/>
            <a:ext cx="2498500" cy="40117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2794" y="180304"/>
            <a:ext cx="1648496" cy="184167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7975" y="262023"/>
            <a:ext cx="1591635" cy="20819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3210" y="114687"/>
            <a:ext cx="1712890" cy="23246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1462" y="3078052"/>
            <a:ext cx="1738649" cy="182236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2828" y="4906850"/>
            <a:ext cx="2279559" cy="17944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8155" y="2601529"/>
            <a:ext cx="2414092" cy="174508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7734" y="4548367"/>
            <a:ext cx="916589" cy="177084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117" y="5479958"/>
            <a:ext cx="1435994" cy="939516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 flipH="1">
            <a:off x="168750" y="908043"/>
            <a:ext cx="2671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CO JE ZE DŘEVA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7389" y="144278"/>
            <a:ext cx="1553946" cy="166137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769" y="5376933"/>
            <a:ext cx="1566662" cy="124281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6128" y="2021983"/>
            <a:ext cx="795162" cy="211213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048" y="3078052"/>
            <a:ext cx="1342397" cy="15237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0704" y="4181314"/>
            <a:ext cx="892184" cy="137804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8987" y="2019984"/>
            <a:ext cx="1205839" cy="1378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5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135730" y="4805111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06497" y="79708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69701" y="1159098"/>
            <a:ext cx="3438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CO JE Z PLASTU</a:t>
            </a:r>
            <a:endParaRPr lang="cs-CZ" sz="2000" b="1" dirty="0">
              <a:solidFill>
                <a:srgbClr val="FFC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28799"/>
            <a:ext cx="4427126" cy="33100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6443" y="-43765"/>
            <a:ext cx="1623308" cy="24884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7750" y="2202286"/>
            <a:ext cx="1944710" cy="19897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8741" y="2624271"/>
            <a:ext cx="1465266" cy="17191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3897" y="254142"/>
            <a:ext cx="1322260" cy="171912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9512" y="2644800"/>
            <a:ext cx="2619793" cy="210569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079" y="5153188"/>
            <a:ext cx="2377232" cy="130997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812" y="270342"/>
            <a:ext cx="1833743" cy="147259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182" y="4750496"/>
            <a:ext cx="2401952" cy="171912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5500" y="228385"/>
            <a:ext cx="1235750" cy="155651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2650" y="4750496"/>
            <a:ext cx="860523" cy="155651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7199" y="4240156"/>
            <a:ext cx="2066557" cy="228863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4028" y="4255075"/>
            <a:ext cx="2295497" cy="239225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276" y="581585"/>
            <a:ext cx="1116850" cy="1114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1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3135730" y="4805111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004254" y="103308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1976"/>
            <a:ext cx="2895814" cy="442389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4699" y="802644"/>
            <a:ext cx="22582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CO JE ZE SKLA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3368" y="4262905"/>
            <a:ext cx="2436947" cy="32390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6037" y="2504939"/>
            <a:ext cx="1146220" cy="17579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438" y="4697567"/>
            <a:ext cx="1661374" cy="17966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397" y="228978"/>
            <a:ext cx="850006" cy="18738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260" y="5483179"/>
            <a:ext cx="2717441" cy="117551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854" y="5385651"/>
            <a:ext cx="1198028" cy="8927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570" y="169411"/>
            <a:ext cx="1703978" cy="20413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136" y="2504939"/>
            <a:ext cx="2229675" cy="231176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7295" y="50279"/>
            <a:ext cx="1329873" cy="216043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9679" y="2601250"/>
            <a:ext cx="1610022" cy="183523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4806" y="14064"/>
            <a:ext cx="2810212" cy="242151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2194" y="2435575"/>
            <a:ext cx="1395452" cy="1747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9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304924" y="4974305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801225" y="0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87" y="1442435"/>
            <a:ext cx="3618963" cy="303941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flipH="1">
            <a:off x="303787" y="1042325"/>
            <a:ext cx="2602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</a:rPr>
              <a:t>CO JE Z KOVU</a:t>
            </a:r>
            <a:endParaRPr lang="cs-CZ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748" y="4516833"/>
            <a:ext cx="2916901" cy="197604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1567" y="4772044"/>
            <a:ext cx="2451088" cy="22175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623" y="5880805"/>
            <a:ext cx="2906115" cy="65425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5801" y="5074917"/>
            <a:ext cx="1859258" cy="141302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955" y="2861138"/>
            <a:ext cx="3163524" cy="280115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1428" y="331958"/>
            <a:ext cx="1209074" cy="17348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720" y="2066844"/>
            <a:ext cx="1730813" cy="219584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8292" y="642434"/>
            <a:ext cx="1284962" cy="173220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3254" y="2652508"/>
            <a:ext cx="1616430" cy="182934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3660" y="1242380"/>
            <a:ext cx="1683444" cy="21220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9834" y="122237"/>
            <a:ext cx="2768962" cy="2041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46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135730" y="4805111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6841" y="199660"/>
            <a:ext cx="3048000" cy="175432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it-IT">
                <a:solidFill>
                  <a:srgbClr val="333333"/>
                </a:solidFill>
                <a:latin typeface="Arial"/>
                <a:cs typeface="Arial"/>
              </a:rPr>
              <a:t>FRANCESCO ROLLANDIN, Francesco Rollandin. </a:t>
            </a:r>
            <a:r>
              <a:rPr lang="it-IT" i="1">
                <a:solidFill>
                  <a:srgbClr val="333333"/>
                </a:solidFill>
                <a:latin typeface="Arial"/>
                <a:cs typeface="Arial"/>
              </a:rPr>
              <a:t>openclipar.cz</a:t>
            </a:r>
            <a:r>
              <a:rPr lang="it-IT">
                <a:solidFill>
                  <a:srgbClr val="333333"/>
                </a:solidFill>
                <a:latin typeface="Arial"/>
                <a:cs typeface="Arial"/>
              </a:rPr>
              <a:t> 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2509" y="732320"/>
            <a:ext cx="3048000" cy="1200329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FARMERAL, Farmeral. 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 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2424" y="732320"/>
            <a:ext cx="3048000" cy="1200329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EGGIB, Eggib. 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 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2424" y="250106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KRZYSIU, Krzysiu.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1736" y="242210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CHRISDESING, Chrisdesign.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1736" y="4328361"/>
            <a:ext cx="3048000" cy="175432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JEAN VICTOR BALIN, Jean Victor Balin.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47614" y="250106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LOVEANDREAD, Loveandread.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47614" y="4565232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BINAMEUSL, Binameusl.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2424" y="460578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WILLSCRIT, Willscrit.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627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135730" y="4805111"/>
            <a:ext cx="5899473" cy="138814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4079" y="10978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AUTOR NEZNÁMÝ, Autor Neznámý.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079" y="1734051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JHNRI4, Jhnri4.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974" y="334703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SILWOL, Silwol.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68" y="496001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ALGOTRUNEMAN, Algotruneman.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4852" y="12088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KLAASVANGEND, Klaasvangend.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9747" y="1734051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PORTABLEJIM, Portablejim.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0841" y="334703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JONATA, Jonata.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95294" y="496001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ANTSORIN, Antsorin.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85625" y="131982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GUBRWW2, Gubrww2.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85625" y="1734051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it-IT">
                <a:solidFill>
                  <a:srgbClr val="333333"/>
                </a:solidFill>
                <a:latin typeface="Arial"/>
                <a:cs typeface="Arial"/>
              </a:rPr>
              <a:t>EGORE911, Egore911. </a:t>
            </a:r>
            <a:r>
              <a:rPr lang="it-IT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it-IT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1614" y="334703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ALANSPEAK, Alanspeak.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62708" y="497111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JMLEVICK, Jmlevick.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2134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9184" y="13234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GUBODUP, Gubodup.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184" y="180172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MATHEOD, Matheod.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9184" y="352750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PAPAWIN, Papawin.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35275" y="352750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LUKEB, Lukeb.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0553" y="132348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METALORG, Metalorg.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0553" y="180172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ERULLISSEUIIN, Erullisseuiin.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1910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8292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GUSTAVOREZENDE, Gustavorezende.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292" y="180172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CHRISDESING, Chrisdesign.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292" y="3448551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GMAD, Gmad.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58446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HATALAR205, Hatalar205.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58446" y="180172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GSAGRI04, Gsagri04.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58446" y="3448551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GERALD G, Gerald G.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22.4.2015].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8372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JARDA, Jarda.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8372" y="1801729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QWANDOR, Qwandor.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003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458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AUTOR NEZNÁMÝ, Autor Neznámý.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458" y="191452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BINAMEUSL, Binameusl.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458" y="3651584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JHNRI4, Jhnri4.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20093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MACHOVKA, Machovka.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3928" y="191452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MOSEIF, Moseif.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3928" y="3685423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LILKING, Lilking.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35956" y="154907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SRD, Srd.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35956" y="191452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CHRISDESING, Chrisdesign. </a:t>
            </a:r>
            <a:r>
              <a:rPr lang="en-US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en-US">
                <a:solidFill>
                  <a:srgbClr val="333333"/>
                </a:solidFill>
                <a:latin typeface="Arial"/>
                <a:cs typeface="Arial"/>
              </a:rPr>
              <a:t> [online]. [cit 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35956" y="3617745"/>
            <a:ext cx="3048000" cy="1477328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MIREK2, Mirek2. </a:t>
            </a:r>
            <a:r>
              <a:rPr lang="cs-CZ" i="1">
                <a:solidFill>
                  <a:srgbClr val="333333"/>
                </a:solidFill>
                <a:latin typeface="Arial"/>
                <a:cs typeface="Arial"/>
              </a:rPr>
              <a:t>openclipart.cz</a:t>
            </a:r>
            <a:r>
              <a:rPr lang="cs-CZ">
                <a:solidFill>
                  <a:srgbClr val="333333"/>
                </a:solidFill>
                <a:latin typeface="Arial"/>
                <a:cs typeface="Arial"/>
              </a:rPr>
              <a:t> [online]. [cit .</a:t>
            </a:r>
            <a:r>
              <a:rPr lang="pl-PL">
                <a:solidFill>
                  <a:srgbClr val="333333"/>
                </a:solidFill>
                <a:latin typeface="Arial"/>
                <a:cs typeface="Arial"/>
              </a:rPr>
              <a:t>23.4.2015]. Dostupný na WWW: www.Openclipart.cz</a:t>
            </a:r>
            <a:endParaRPr lang="cs-CZ">
              <a:solidFill>
                <a:srgbClr val="333333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981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Openclipart.cz (viz výše uvedené slidy)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(poznávací schopnosti)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Kliknutím mizí obrázek, který do dané skupiny nepatří. Zůstávají správné obrázky (předměty ze dřeva, z plastu, ze skla, z kovu). </a:t>
            </a:r>
          </a:p>
          <a:p>
            <a:r>
              <a:rPr lang="cs-CZ" dirty="0"/>
              <a:t>Děti slovně označí dané obrázky, doplní informace o předmětech (jejich účel, kde předmět najdeme), vyhledají podobné předměty ve svém okolí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b="1" dirty="0"/>
              <a:t>Učit se rozlišovat materiály předmětů, které nás obklopují</a:t>
            </a:r>
          </a:p>
          <a:p>
            <a:r>
              <a:rPr lang="cs-CZ" b="1" dirty="0"/>
              <a:t>Rozvíjet schopnost komunikace a spolupráce</a:t>
            </a:r>
          </a:p>
          <a:p>
            <a:r>
              <a:rPr lang="cs-CZ" b="1" dirty="0"/>
              <a:t>Rozvíjet kreativní myšlení,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vyjmenují všechny předměty, určují, který předmět do skupiny nepatří a proč. Kliknutím se přesvědčí o správném výsledku. Nesprávný předmět zmizí.</a:t>
            </a:r>
          </a:p>
          <a:p>
            <a:r>
              <a:rPr lang="cs-CZ" dirty="0"/>
              <a:t>DUM lze využít pro rozvíjení řeči (pojmenování, tvoření jednoduchých vět s daným předmětem, rytmizace slov, určování počáteční hlásky....)</a:t>
            </a:r>
          </a:p>
          <a:p>
            <a:r>
              <a:rPr lang="cs-CZ" dirty="0"/>
              <a:t>Pokusy (co plave, neplave, magnetická přitažlivost, křehkost, tvrdost...)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/>
              <a:t>Cílem práce je </a:t>
            </a:r>
            <a:r>
              <a:rPr lang="cs-CZ" b="1" dirty="0"/>
              <a:t>znázornit proces vyjádřený na jednotlivých tabulkách. Děti mají za úkol přiřadit předměty z daných materiálů k jednotlivým obrázkům na tabulkách.</a:t>
            </a:r>
            <a:endParaRPr lang="cs-CZ" dirty="0"/>
          </a:p>
          <a:p>
            <a:pPr lvl="0"/>
            <a:r>
              <a:rPr lang="cs-CZ" dirty="0"/>
              <a:t>Na magnetickou tabulku č. 1 připevníme obrázek stromu - dřevo</a:t>
            </a:r>
          </a:p>
          <a:p>
            <a:pPr lvl="0"/>
            <a:r>
              <a:rPr lang="cs-CZ" dirty="0"/>
              <a:t>Na magnetickou tabulku č. 2 připevníme obrázek plastové hračky - plast</a:t>
            </a:r>
          </a:p>
          <a:p>
            <a:pPr lvl="0"/>
            <a:r>
              <a:rPr lang="cs-CZ" dirty="0"/>
              <a:t>Na magnetickou tabulku č. 3 připevníme obrázek sklenice - sklo</a:t>
            </a:r>
          </a:p>
          <a:p>
            <a:r>
              <a:rPr lang="cs-CZ" dirty="0"/>
              <a:t>Na magnetickou tabulku č. 4 připevníme obrázek klíče - kov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5501" y="2423361"/>
            <a:ext cx="9509125" cy="79500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Prvky polytechnické výchovy</a:t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>
                <a:solidFill>
                  <a:srgbClr val="000000"/>
                </a:solidFill>
                <a:latin typeface="Century Gothic"/>
              </a:rPr>
              <a:t>Vědomě využívat všech smyslů, pozorovat, postřehnout, všímat si nového</a:t>
            </a:r>
            <a:br>
              <a:rPr lang="cs-CZ" b="1" dirty="0">
                <a:solidFill>
                  <a:srgbClr val="000000"/>
                </a:solidFill>
                <a:latin typeface="Century Gothic"/>
              </a:rPr>
            </a:br>
            <a:r>
              <a:rPr lang="cs-CZ" b="1" dirty="0">
                <a:solidFill>
                  <a:srgbClr val="000000"/>
                </a:solidFill>
                <a:latin typeface="Century Gothic"/>
              </a:rPr>
              <a:t/>
            </a:r>
            <a:br>
              <a:rPr lang="cs-CZ" b="1" dirty="0">
                <a:solidFill>
                  <a:srgbClr val="000000"/>
                </a:solidFill>
                <a:latin typeface="Century Gothic"/>
              </a:rPr>
            </a:br>
            <a:r>
              <a:rPr lang="cs-CZ" b="1" dirty="0">
                <a:solidFill>
                  <a:srgbClr val="000000"/>
                </a:solidFill>
                <a:latin typeface="Century Gothic"/>
              </a:rPr>
              <a:t>Rozvíjet činnost dle představivosti a fantazie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636</Words>
  <Application>Microsoft Office PowerPoint</Application>
  <PresentationFormat>Širokoúhlá obrazovka</PresentationFormat>
  <Paragraphs>118</Paragraphs>
  <Slides>17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</vt:lpstr>
      <vt:lpstr>Sheer Green 16x9</vt:lpstr>
      <vt:lpstr>Co je ze dřeva, z plastu, ze skla, z kovu.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(poznávací schopnosti)</vt:lpstr>
      <vt:lpstr>Studijní materiály </vt:lpstr>
      <vt:lpstr>   Práce s interaktivním výukovým materiálem </vt:lpstr>
      <vt:lpstr>Práce s didaktickým kufříkem KUMUČ </vt:lpstr>
      <vt:lpstr>Prvky polytechnické výchovy  Vědomě využívat všech smyslů, pozorovat, postřehnout, všímat si nového  Rozvíjet činnost dle představivosti a fantazie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6</cp:revision>
  <dcterms:created xsi:type="dcterms:W3CDTF">2014-08-05T12:38:58Z</dcterms:created>
  <dcterms:modified xsi:type="dcterms:W3CDTF">2015-05-13T19:01:59Z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