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4046" r:id="rId2"/>
  </p:sldMasterIdLst>
  <p:notesMasterIdLst>
    <p:notesMasterId r:id="rId20"/>
  </p:notesMasterIdLst>
  <p:handoutMasterIdLst>
    <p:handoutMasterId r:id="rId21"/>
  </p:handoutMasterIdLst>
  <p:sldIdLst>
    <p:sldId id="272" r:id="rId3"/>
    <p:sldId id="302" r:id="rId4"/>
    <p:sldId id="306" r:id="rId5"/>
    <p:sldId id="307" r:id="rId6"/>
    <p:sldId id="303" r:id="rId7"/>
    <p:sldId id="291" r:id="rId8"/>
    <p:sldId id="305" r:id="rId9"/>
    <p:sldId id="304" r:id="rId10"/>
    <p:sldId id="308" r:id="rId11"/>
    <p:sldId id="293" r:id="rId12"/>
    <p:sldId id="309" r:id="rId13"/>
    <p:sldId id="310" r:id="rId14"/>
    <p:sldId id="311" r:id="rId15"/>
    <p:sldId id="280" r:id="rId16"/>
    <p:sldId id="286" r:id="rId17"/>
    <p:sldId id="277" r:id="rId18"/>
    <p:sldId id="28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 varScale="1">
        <p:scale>
          <a:sx n="68" d="100"/>
          <a:sy n="68" d="100"/>
        </p:scale>
        <p:origin x="60" y="210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15. 5. 2015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15. 5. 2015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5/15/2015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429859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52537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04396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757334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145510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377007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6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77558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994166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474330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393033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753559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51188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936216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0503564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534840"/>
      </p:ext>
    </p:extLst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735488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492118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70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2" y="3633354"/>
            <a:ext cx="2627383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794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6.gif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6"/>
            <a:ext cx="5040000" cy="1101335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5" y="2"/>
            <a:ext cx="2627383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770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47" r:id="rId1"/>
    <p:sldLayoutId id="2147484048" r:id="rId2"/>
    <p:sldLayoutId id="2147484049" r:id="rId3"/>
    <p:sldLayoutId id="2147484050" r:id="rId4"/>
    <p:sldLayoutId id="2147484051" r:id="rId5"/>
    <p:sldLayoutId id="2147484052" r:id="rId6"/>
    <p:sldLayoutId id="2147484053" r:id="rId7"/>
    <p:sldLayoutId id="2147484054" r:id="rId8"/>
    <p:sldLayoutId id="2147484055" r:id="rId9"/>
    <p:sldLayoutId id="2147484056" r:id="rId10"/>
    <p:sldLayoutId id="2147484057" r:id="rId11"/>
    <p:sldLayoutId id="2147484058" r:id="rId12"/>
    <p:sldLayoutId id="2147484059" r:id="rId13"/>
    <p:sldLayoutId id="2147484060" r:id="rId14"/>
    <p:sldLayoutId id="2147484061" r:id="rId15"/>
    <p:sldLayoutId id="2147484062" r:id="rId16"/>
    <p:sldLayoutId id="2147484063" r:id="rId17"/>
    <p:sldLayoutId id="2147484064" r:id="rId18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71"/>
            <a:ext cx="9601200" cy="1180484"/>
          </a:xfrm>
        </p:spPr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5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Na poli a v lese</a:t>
            </a:r>
            <a:endParaRPr lang="cs-CZ" sz="54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199017" y="2220686"/>
            <a:ext cx="1757212" cy="7580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cs-CZ" sz="4800" b="1" dirty="0" smtClean="0">
                <a:ln w="6350">
                  <a:noFill/>
                </a:ln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</a:rPr>
              <a:t>stroje</a:t>
            </a:r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41811" y="735476"/>
            <a:ext cx="10012090" cy="80594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100" b="1" dirty="0" smtClean="0">
                <a:ln w="6350">
                  <a:noFill/>
                </a:ln>
                <a:solidFill>
                  <a:srgbClr val="002060"/>
                </a:solidFill>
                <a:latin typeface="+mj-lt"/>
                <a:ea typeface="+mj-ea"/>
                <a:cs typeface="+mj-cs"/>
              </a:rPr>
              <a:t>Na poli pracují různé stroje. Víš, co dělají?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solidFill>
                <a:srgbClr val="00206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0" name="Picture 2" descr="Sójové Boby, Kombajn, Zemědělské Stroj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491" y="1928400"/>
            <a:ext cx="5760000" cy="4320000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raktor, Sklizeň, Zemědělství, Pole, Stroje, Kombaj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552" y="1928400"/>
            <a:ext cx="2466287" cy="1649329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Kombajn, Traktor, Zemědělství, Farma, Venkov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2787" y="4133039"/>
            <a:ext cx="3856104" cy="1928053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004709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41811" y="735476"/>
            <a:ext cx="10554787" cy="80594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100" b="1" dirty="0" smtClean="0">
                <a:ln w="6350">
                  <a:noFill/>
                </a:ln>
                <a:solidFill>
                  <a:srgbClr val="002060"/>
                </a:solidFill>
                <a:latin typeface="+mj-lt"/>
                <a:ea typeface="+mj-ea"/>
                <a:cs typeface="+mj-cs"/>
              </a:rPr>
              <a:t>Na poli pracují různé stroje. Víš, co dělají?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solidFill>
                <a:srgbClr val="00206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146" name="Picture 2" descr="Traktor, Sláma, Sklizeň, Zrno, Zemědělství, Po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6200" y="2054292"/>
            <a:ext cx="6474940" cy="4320000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Traktor, Trekker, Farma, Zelená, Žlutá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491" y="4533900"/>
            <a:ext cx="2476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188249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41811" y="735476"/>
            <a:ext cx="10554787" cy="80594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100" b="1" dirty="0" smtClean="0">
                <a:ln w="6350">
                  <a:noFill/>
                </a:ln>
                <a:solidFill>
                  <a:srgbClr val="002060"/>
                </a:solidFill>
                <a:latin typeface="+mj-lt"/>
                <a:ea typeface="+mj-ea"/>
                <a:cs typeface="+mj-cs"/>
              </a:rPr>
              <a:t>Na poli pracují různé stroje. Víš, co dělají?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solidFill>
                <a:srgbClr val="00206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170" name="Picture 2" descr="Traktory, Čelní Nakladač, Seno, Sbírat Balík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1502" y="1928400"/>
            <a:ext cx="6490141" cy="4320000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Traktor, Trekker, Farma, Zelená, Žlutá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123" y="4394200"/>
            <a:ext cx="2476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60651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41811" y="735476"/>
            <a:ext cx="10554787" cy="80594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100" b="1" dirty="0" smtClean="0">
                <a:ln w="6350">
                  <a:noFill/>
                </a:ln>
                <a:solidFill>
                  <a:srgbClr val="002060"/>
                </a:solidFill>
                <a:latin typeface="+mj-lt"/>
                <a:ea typeface="+mj-ea"/>
                <a:cs typeface="+mj-cs"/>
              </a:rPr>
              <a:t>Na poli pracují různé stroje. Víš, co dělají?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solidFill>
                <a:srgbClr val="00206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074" name="Picture 2" descr="Zemědělství, Traktory, Sklizeň, Tráva, Pole, Far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3169" y="1928400"/>
            <a:ext cx="5760000" cy="4320000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Traktor, Trekker, Farma, Zelená, Žlutá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437" y="4676954"/>
            <a:ext cx="2476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092832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41811" y="735476"/>
            <a:ext cx="10012090" cy="80594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100" b="1" dirty="0" smtClean="0">
                <a:ln w="6350">
                  <a:noFill/>
                </a:ln>
                <a:solidFill>
                  <a:srgbClr val="002060"/>
                </a:solidFill>
                <a:latin typeface="+mj-lt"/>
                <a:ea typeface="+mj-ea"/>
                <a:cs typeface="+mj-cs"/>
              </a:rPr>
              <a:t>Na poli pracují různé stroje. Víš, co dělají?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solidFill>
                <a:srgbClr val="00206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Traktor, Vozidlo, Zemědělství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912"/>
          <a:stretch/>
        </p:blipFill>
        <p:spPr bwMode="auto">
          <a:xfrm>
            <a:off x="2164680" y="1928400"/>
            <a:ext cx="7016851" cy="4320000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Traktor, Trekker, Ovladač, Červená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642752" y="4702712"/>
            <a:ext cx="246697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41811" y="735476"/>
            <a:ext cx="10554787" cy="80594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100" b="1" dirty="0" smtClean="0">
                <a:ln w="6350">
                  <a:noFill/>
                </a:ln>
                <a:solidFill>
                  <a:srgbClr val="002060"/>
                </a:solidFill>
                <a:latin typeface="+mj-lt"/>
                <a:ea typeface="+mj-ea"/>
                <a:cs typeface="+mj-cs"/>
              </a:rPr>
              <a:t>Na poli pracují různé stroje. Víš, co dělají?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solidFill>
                <a:srgbClr val="00206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098" name="Picture 2" descr="Půdy, Kultivace, Zemědělec, Traktor, Vozidla, Doprav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8928" y="1958974"/>
            <a:ext cx="6567219" cy="4320000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Traktor, Farma, Zemědělství, Zeměděle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924" y="2242847"/>
            <a:ext cx="2476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261465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41811" y="735476"/>
            <a:ext cx="10554787" cy="80594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100" b="1" dirty="0" smtClean="0">
                <a:ln w="6350">
                  <a:noFill/>
                </a:ln>
                <a:solidFill>
                  <a:srgbClr val="002060"/>
                </a:solidFill>
                <a:latin typeface="+mj-lt"/>
                <a:ea typeface="+mj-ea"/>
                <a:cs typeface="+mj-cs"/>
              </a:rPr>
              <a:t>V lese pracují různé stroje. Víš, co dělají?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solidFill>
                <a:srgbClr val="00206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122" name="Picture 2" descr="Tahač, Traktory, Jednotka, Jednotky, Řízení, Far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9986" y="1958974"/>
            <a:ext cx="6567219" cy="4320000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Nákladní Auto, Doprava, Červená, Vozidl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9401" y="4394200"/>
            <a:ext cx="3429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844406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341811" y="735476"/>
            <a:ext cx="10554787" cy="80594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100" b="1" dirty="0" smtClean="0">
                <a:ln w="6350">
                  <a:noFill/>
                </a:ln>
                <a:solidFill>
                  <a:srgbClr val="002060"/>
                </a:solidFill>
                <a:latin typeface="+mj-lt"/>
                <a:ea typeface="+mj-ea"/>
                <a:cs typeface="+mj-cs"/>
              </a:rPr>
              <a:t>V lese pracují různé stroje. Víš, co dělají?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solidFill>
                <a:srgbClr val="00206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194" name="Picture 2" descr="http://i.idnes.cz/11/104/cl6/FRO3edb4a_TD_PILA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800" y="2080675"/>
            <a:ext cx="8075962" cy="4320000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Řetězová Pila, Nástroj, Pila, Zařízení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4237" y="4533900"/>
            <a:ext cx="30670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811536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3230358" y="797756"/>
            <a:ext cx="5076515" cy="117372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100" b="1" dirty="0" smtClean="0">
                <a:ln w="6350">
                  <a:noFill/>
                </a:ln>
                <a:solidFill>
                  <a:srgbClr val="002060"/>
                </a:solidFill>
                <a:latin typeface="+mj-lt"/>
                <a:ea typeface="+mj-ea"/>
                <a:cs typeface="+mj-cs"/>
              </a:rPr>
              <a:t>Jedeme sklízet obilí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solidFill>
                <a:srgbClr val="00206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" name="Picture 6" descr="Kombajn, Traktor, Zemědělství, Farma, Venko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2787" y="4133039"/>
            <a:ext cx="3856104" cy="1928053"/>
          </a:xfrm>
          <a:prstGeom prst="rect">
            <a:avLst/>
          </a:prstGeom>
          <a:noFill/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://puzzlemaker.discoveryeducation.com/puzzles/41841mcgmb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4873" y="2158788"/>
            <a:ext cx="3902299" cy="390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Einkorn, Obilí, Pole, Einkorn Pšenic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508" y="2835275"/>
            <a:ext cx="2571750" cy="1714500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3230358" y="797756"/>
            <a:ext cx="5076515" cy="117372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100" b="1" i="0" u="none" strike="noStrike" kern="1200" cap="none" spc="0" normalizeH="0" baseline="0" noProof="0" dirty="0" smtClean="0">
                <a:ln w="6350">
                  <a:noFill/>
                </a:ln>
                <a:solidFill>
                  <a:srgbClr val="002060"/>
                </a:solidFill>
                <a:uLnTx/>
                <a:uFillTx/>
                <a:latin typeface="+mj-lt"/>
                <a:ea typeface="+mj-ea"/>
                <a:cs typeface="+mj-cs"/>
              </a:rPr>
              <a:t>Vezeme dřevo z lesa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solidFill>
                <a:srgbClr val="00206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" name="Picture 2" descr="Tahač, Traktory, Jednotka, Jednotky, Řízení, Far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8819" y="2670464"/>
            <a:ext cx="2851539" cy="1875778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://puzzlemaker.discoveryeducation.com/puzzles/42074mfnrr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095" b="13387"/>
          <a:stretch/>
        </p:blipFill>
        <p:spPr bwMode="auto">
          <a:xfrm>
            <a:off x="3877570" y="2129551"/>
            <a:ext cx="4086614" cy="402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Stromy, Kufry, Hromada, Příroda, Dřev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0598" y="4142826"/>
            <a:ext cx="2286000" cy="1714500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759793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3230358" y="797756"/>
            <a:ext cx="5076515" cy="117372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100" b="1" dirty="0" smtClean="0">
                <a:ln w="6350">
                  <a:noFill/>
                </a:ln>
                <a:solidFill>
                  <a:srgbClr val="002060"/>
                </a:solidFill>
                <a:latin typeface="+mj-lt"/>
                <a:ea typeface="+mj-ea"/>
                <a:cs typeface="+mj-cs"/>
              </a:rPr>
              <a:t>Traktor jede pro naftu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solidFill>
                <a:srgbClr val="00206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42" name="Picture 2" descr="http://puzzlemaker.discoveryeducation.com/puzzles/42272mrsuc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272" b="11504"/>
          <a:stretch/>
        </p:blipFill>
        <p:spPr bwMode="auto">
          <a:xfrm>
            <a:off x="4389457" y="2334915"/>
            <a:ext cx="2861350" cy="2919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Dopravní Značka, Štít, Provoz, Silnice, Ulice Podepsa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465" y="3459896"/>
            <a:ext cx="2189408" cy="2189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Traktor, Vozidlo, Zemědělství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912"/>
          <a:stretch/>
        </p:blipFill>
        <p:spPr bwMode="auto">
          <a:xfrm>
            <a:off x="7689716" y="1790162"/>
            <a:ext cx="4082649" cy="2513527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50555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3230358" y="797756"/>
            <a:ext cx="5076515" cy="1173724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100" b="1" i="0" u="none" strike="noStrike" kern="1200" cap="none" spc="0" normalizeH="0" baseline="0" noProof="0" dirty="0" smtClean="0">
                <a:ln w="6350">
                  <a:noFill/>
                </a:ln>
                <a:solidFill>
                  <a:srgbClr val="002060"/>
                </a:solidFill>
                <a:uLnTx/>
                <a:uFillTx/>
                <a:latin typeface="+mj-lt"/>
                <a:ea typeface="+mj-ea"/>
                <a:cs typeface="+mj-cs"/>
              </a:rPr>
              <a:t>příloha</a:t>
            </a:r>
            <a:endParaRPr kumimoji="0" lang="cs-CZ" sz="4100" b="1" i="0" u="none" strike="noStrike" kern="1200" cap="none" spc="0" normalizeH="0" baseline="0" noProof="0" dirty="0">
              <a:ln w="6350">
                <a:noFill/>
              </a:ln>
              <a:solidFill>
                <a:srgbClr val="002060"/>
              </a:solidFill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42" name="Picture 2" descr="http://puzzlemaker.discoveryeducation.com/puzzles/42272mrsuc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272" b="11504"/>
          <a:stretch/>
        </p:blipFill>
        <p:spPr bwMode="auto">
          <a:xfrm>
            <a:off x="214024" y="2335844"/>
            <a:ext cx="3663546" cy="3738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puzzlemaker.discoveryeducation.com/puzzles/42074mfnrr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095" b="13387"/>
          <a:stretch/>
        </p:blipFill>
        <p:spPr bwMode="auto">
          <a:xfrm>
            <a:off x="3877570" y="2129551"/>
            <a:ext cx="4086614" cy="402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puzzlemaker.discoveryeducation.com/puzzles/41841mcgmb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9701" y="2253797"/>
            <a:ext cx="3902299" cy="390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636143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57097"/>
            <a:ext cx="10515600" cy="1033593"/>
          </a:xfrm>
        </p:spPr>
        <p:txBody>
          <a:bodyPr>
            <a:normAutofit/>
          </a:bodyPr>
          <a:lstStyle/>
          <a:p>
            <a:r>
              <a:rPr lang="cs-CZ" b="1" dirty="0"/>
              <a:t>Prvky </a:t>
            </a:r>
            <a:r>
              <a:rPr lang="cs-CZ" b="1" dirty="0" smtClean="0"/>
              <a:t>polytechnické </a:t>
            </a:r>
            <a:r>
              <a:rPr lang="cs-CZ" b="1" dirty="0"/>
              <a:t>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5626" y="2399029"/>
            <a:ext cx="10515600" cy="2610854"/>
          </a:xfrm>
        </p:spPr>
        <p:txBody>
          <a:bodyPr>
            <a:normAutofit fontScale="92500" lnSpcReduction="10000"/>
          </a:bodyPr>
          <a:lstStyle/>
          <a:p>
            <a:pPr marL="45720" indent="0"/>
            <a:r>
              <a:rPr lang="cs-CZ" dirty="0" smtClean="0"/>
              <a:t>  Vzdělávací oblast: Dítě a svět</a:t>
            </a:r>
          </a:p>
          <a:p>
            <a:pPr marL="45720" indent="0"/>
            <a:r>
              <a:rPr lang="cs-CZ" dirty="0" smtClean="0"/>
              <a:t>  Podoblast: Sociální informovanost </a:t>
            </a:r>
          </a:p>
          <a:p>
            <a:pPr marL="45720" indent="0"/>
            <a:r>
              <a:rPr lang="cs-CZ" dirty="0" smtClean="0"/>
              <a:t>  Integrovaný blok: Já, ty, my a </a:t>
            </a:r>
            <a:r>
              <a:rPr lang="cs-CZ" smtClean="0"/>
              <a:t>lidé kolem nás</a:t>
            </a:r>
            <a:endParaRPr lang="cs-CZ" dirty="0" smtClean="0"/>
          </a:p>
          <a:p>
            <a:pPr marL="45720" indent="0"/>
            <a:r>
              <a:rPr lang="cs-CZ" dirty="0" smtClean="0"/>
              <a:t>  Téma: Stroje na poli a v lese</a:t>
            </a:r>
          </a:p>
          <a:p>
            <a:pPr marL="45720" indent="0"/>
            <a:r>
              <a:rPr lang="cs-CZ" dirty="0" smtClean="0"/>
              <a:t>  Konkretizované výstupy: Rozumí běžným situacím, se kterými se setkává. Má poznatky o technice.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615508" y="6473952"/>
            <a:ext cx="4775200" cy="384048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snímcích se děti seznamují se stroji na poli a v lese – s dětmi si vyprávíme o tom, co znají, co vidí kolem sebe. </a:t>
            </a:r>
          </a:p>
          <a:p>
            <a:r>
              <a:rPr lang="cs-CZ" dirty="0" smtClean="0"/>
              <a:t>Snímek č. 10-12 obsahuje hru. Děti označují trasu. V příloze najdeme bludiště k tisku, děti využívají KUMUČ.</a:t>
            </a:r>
          </a:p>
          <a:p>
            <a:pPr marL="0" indent="0">
              <a:buNone/>
            </a:pPr>
            <a:r>
              <a:rPr lang="cs-CZ" dirty="0" smtClean="0"/>
              <a:t> 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641635" y="6473952"/>
            <a:ext cx="4775200" cy="384048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61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3804632" cy="1303867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Materiály, pomůcky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95401" y="2556932"/>
            <a:ext cx="4757669" cy="1680217"/>
          </a:xfrm>
        </p:spPr>
        <p:txBody>
          <a:bodyPr>
            <a:normAutofit fontScale="92500"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</a:t>
            </a:r>
            <a:r>
              <a:rPr lang="cs-CZ" dirty="0" smtClean="0"/>
              <a:t>PC</a:t>
            </a:r>
            <a:endParaRPr lang="cs-CZ" b="1" dirty="0"/>
          </a:p>
          <a:p>
            <a:r>
              <a:rPr lang="cs-CZ" dirty="0"/>
              <a:t>Didaktický kufřík - KUMUČ </a:t>
            </a:r>
            <a:endParaRPr lang="cs-CZ" dirty="0" smtClean="0"/>
          </a:p>
          <a:p>
            <a:r>
              <a:rPr lang="cs-CZ" dirty="0" smtClean="0"/>
              <a:t>Pracovní listy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779487" y="6473952"/>
            <a:ext cx="4775200" cy="384048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7307690" y="982131"/>
            <a:ext cx="3804632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sz="2400" b="1" dirty="0" smtClean="0"/>
              <a:t>Použité zdroje</a:t>
            </a:r>
            <a:endParaRPr lang="cs-CZ" sz="2400" dirty="0"/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6831171" y="2556931"/>
            <a:ext cx="4757669" cy="168021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Volné zdroje – www.pixabay.com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2545806" y="6492875"/>
            <a:ext cx="6167120" cy="365125"/>
          </a:xfrm>
        </p:spPr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17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2" y="1118397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Směrovat 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návyků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12" name="Nadpis 1"/>
          <p:cNvSpPr txBox="1">
            <a:spLocks/>
          </p:cNvSpPr>
          <p:nvPr/>
        </p:nvSpPr>
        <p:spPr>
          <a:xfrm>
            <a:off x="701040" y="479861"/>
            <a:ext cx="9509760" cy="1088136"/>
          </a:xfrm>
          <a:prstGeom prst="rect">
            <a:avLst/>
          </a:prstGeom>
        </p:spPr>
        <p:txBody>
          <a:bodyPr>
            <a:normAutofit fontScale="4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cs-CZ" sz="67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Cíle polytechnické výchovy</a:t>
            </a:r>
            <a:br>
              <a:rPr lang="cs-CZ" sz="67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cs-CZ" sz="67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ký">
  <a:themeElements>
    <a:clrScheme name="Modrá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rganický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k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Words>341</Words>
  <Application>Microsoft Office PowerPoint</Application>
  <PresentationFormat>Širokoúhlá obrazovka</PresentationFormat>
  <Paragraphs>58</Paragraphs>
  <Slides>17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1" baseType="lpstr">
      <vt:lpstr>Arial</vt:lpstr>
      <vt:lpstr>Century Gothic</vt:lpstr>
      <vt:lpstr>Garamond</vt:lpstr>
      <vt:lpstr>Organický</vt:lpstr>
      <vt:lpstr>Na poli a v lese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Prvky polytechnické výchovy</vt:lpstr>
      <vt:lpstr>METODICKÝ POSTUP</vt:lpstr>
      <vt:lpstr>Materiály, pomůcky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2015-05-15T09:52:52Z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