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53" r:id="rId2"/>
    <p:sldMasterId id="2147483771" r:id="rId3"/>
  </p:sldMasterIdLst>
  <p:notesMasterIdLst>
    <p:notesMasterId r:id="rId15"/>
  </p:notesMasterIdLst>
  <p:handoutMasterIdLst>
    <p:handoutMasterId r:id="rId16"/>
  </p:handoutMasterIdLst>
  <p:sldIdLst>
    <p:sldId id="272" r:id="rId4"/>
    <p:sldId id="289" r:id="rId5"/>
    <p:sldId id="295" r:id="rId6"/>
    <p:sldId id="296" r:id="rId7"/>
    <p:sldId id="297" r:id="rId8"/>
    <p:sldId id="275" r:id="rId9"/>
    <p:sldId id="276" r:id="rId10"/>
    <p:sldId id="277" r:id="rId11"/>
    <p:sldId id="278" r:id="rId12"/>
    <p:sldId id="287" r:id="rId13"/>
    <p:sldId id="28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-114" y="-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14.5.2015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14.5.2015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41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57419886"/>
      </p:ext>
    </p:extLst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2054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49940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046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70415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84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18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361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12341867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2861652"/>
      </p:ext>
    </p:extLst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84836310"/>
      </p:ext>
    </p:extLst>
  </p:cSld>
  <p:clrMapOvr>
    <a:masterClrMapping/>
  </p:clrMapOvr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7553493"/>
      </p:ext>
    </p:extLst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3387701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0767195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3519966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423933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994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1003710"/>
      </p:ext>
    </p:extLst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4605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253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014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1411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634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5895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0382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25401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6411736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6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4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image" Target="../media/image7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15946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  <p:sldLayoutId id="2147483770" r:id="rId17"/>
    <p:sldLayoutId id="2147483649" r:id="rId18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855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/>
              <a:t>Záchranný integrovaný systém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cap="none" dirty="0" smtClean="0"/>
              <a:t>Bronislava Rejlková</a:t>
            </a:r>
            <a:endParaRPr lang="cs-CZ" cap="none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93125" y="4766156"/>
            <a:ext cx="6899792" cy="156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61008" y="1860686"/>
            <a:ext cx="3303075" cy="2477306"/>
          </a:xfrm>
          <a:prstGeom prst="rect">
            <a:avLst/>
          </a:prstGeom>
        </p:spPr>
      </p:pic>
      <p:pic>
        <p:nvPicPr>
          <p:cNvPr id="1026" name="Picture 2" descr="Hasi&amp;ccaron;, Uhasit, Po&amp;zcaron;ár, Zánik, Ohe&amp;n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1824" y="295729"/>
            <a:ext cx="3072344" cy="2040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1800" y="2623716"/>
            <a:ext cx="3190740" cy="212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1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110882" y="2230269"/>
            <a:ext cx="3059808" cy="2294856"/>
          </a:xfrm>
          <a:prstGeom prst="rect">
            <a:avLst/>
          </a:prstGeom>
        </p:spPr>
      </p:pic>
      <p:pic>
        <p:nvPicPr>
          <p:cNvPr id="1026" name="Picture 2" descr="Hasi&amp;ccaron;, Uhasit, Po&amp;zcaron;ár, Zánik, Ohe&amp;n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3243" y="416914"/>
            <a:ext cx="3134489" cy="208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9960" y="1990695"/>
            <a:ext cx="2278955" cy="3418432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3390561" y="2835101"/>
            <a:ext cx="1719926" cy="7780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/>
              <a:t>150</a:t>
            </a:r>
            <a:endParaRPr lang="cs-CZ" sz="5400" b="1" dirty="0"/>
          </a:p>
        </p:txBody>
      </p:sp>
      <p:sp>
        <p:nvSpPr>
          <p:cNvPr id="9" name="Zaoblený obdélník 8"/>
          <p:cNvSpPr/>
          <p:nvPr/>
        </p:nvSpPr>
        <p:spPr>
          <a:xfrm>
            <a:off x="5365619" y="2835101"/>
            <a:ext cx="1719926" cy="7780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/>
              <a:t>158</a:t>
            </a:r>
            <a:endParaRPr lang="cs-CZ" sz="54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4384114" y="3949882"/>
            <a:ext cx="1719926" cy="7780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/>
              <a:t>155</a:t>
            </a:r>
            <a:endParaRPr lang="cs-CZ" sz="5400" b="1" dirty="0"/>
          </a:p>
        </p:txBody>
      </p:sp>
      <p:sp>
        <p:nvSpPr>
          <p:cNvPr id="11" name="Zaoblený obdélník 10"/>
          <p:cNvSpPr/>
          <p:nvPr/>
        </p:nvSpPr>
        <p:spPr>
          <a:xfrm>
            <a:off x="9788214" y="5691979"/>
            <a:ext cx="1719926" cy="778090"/>
          </a:xfrm>
          <a:prstGeom prst="round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/>
              <a:t>112</a:t>
            </a:r>
            <a:endParaRPr lang="cs-CZ" sz="5400" b="1" dirty="0"/>
          </a:p>
        </p:txBody>
      </p:sp>
    </p:spTree>
    <p:extLst>
      <p:ext uri="{BB962C8B-B14F-4D97-AF65-F5344CB8AC3E}">
        <p14:creationId xmlns:p14="http://schemas.microsoft.com/office/powerpoint/2010/main" xmlns="" val="1658004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230397" y="602575"/>
            <a:ext cx="2898232" cy="2173674"/>
          </a:xfrm>
          <a:prstGeom prst="rect">
            <a:avLst/>
          </a:prstGeom>
        </p:spPr>
      </p:pic>
      <p:pic>
        <p:nvPicPr>
          <p:cNvPr id="1026" name="Picture 2" descr="Hasi&amp;ccaron;, Uhasit, Po&amp;zcaron;ár, Zánik, Ohe&amp;ncaron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4522" y="3450214"/>
            <a:ext cx="2154736" cy="143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0621" y="295729"/>
            <a:ext cx="1858245" cy="278736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350" y="2438681"/>
            <a:ext cx="2256665" cy="169249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7350" y="4412697"/>
            <a:ext cx="2436279" cy="162418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4044" y="295729"/>
            <a:ext cx="2299971" cy="1724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3271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si požádat o pomoc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8107559" y="1874968"/>
            <a:ext cx="4024325" cy="301824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 flipV="1">
            <a:off x="5854522" y="693537"/>
            <a:ext cx="2627290" cy="197046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418806" y="2297436"/>
            <a:ext cx="2897746" cy="217330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906222" y="1710927"/>
            <a:ext cx="1912186" cy="143414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002" y="4121239"/>
            <a:ext cx="2386884" cy="179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755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 a obrázky z archivu autora</a:t>
            </a:r>
          </a:p>
          <a:p>
            <a:r>
              <a:rPr lang="cs-CZ" dirty="0" smtClean="0"/>
              <a:t>JACKAL211. </a:t>
            </a:r>
            <a:r>
              <a:rPr lang="cs-CZ" i="1" dirty="0" err="1" smtClean="0"/>
              <a:t>Pixabay</a:t>
            </a:r>
            <a:r>
              <a:rPr lang="cs-CZ" dirty="0" smtClean="0"/>
              <a:t> [online]. [cit. 24.3.2015]. Dostupný na WWW: http://pixabay.com/cs/hasi%C4%8D-uhasit-po%C5%BE%C3%A1r-z%C3%A1nik-ohe%C5%88-484540/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čtyři pracovní listy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jednoduchým interaktivním úkolem.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cíle</a:t>
            </a:r>
          </a:p>
          <a:p>
            <a:pPr marL="502920" indent="-457200"/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dokáže samostatně splnit jednoduchý úkol. Učí se jednat v kritických situacích.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0706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2. snímek – na snímku jsou </a:t>
            </a:r>
            <a:r>
              <a:rPr lang="cs-CZ" dirty="0"/>
              <a:t>fotografie </a:t>
            </a:r>
            <a:r>
              <a:rPr lang="cs-CZ" dirty="0" smtClean="0"/>
              <a:t>povolání – vyprávění, diskuze, rozhovory</a:t>
            </a:r>
          </a:p>
          <a:p>
            <a:r>
              <a:rPr lang="cs-CZ" dirty="0" smtClean="0"/>
              <a:t>3. snímek – děti určují pomocí lišty pera správná telefonní čísla k jednotlivým povoláním</a:t>
            </a:r>
          </a:p>
          <a:p>
            <a:r>
              <a:rPr lang="cs-CZ" dirty="0" smtClean="0"/>
              <a:t>4. snímek - </a:t>
            </a:r>
            <a:r>
              <a:rPr lang="cs-CZ" dirty="0"/>
              <a:t>děti určují pomocí lišty pera správná telefonní čísla k jednotlivým </a:t>
            </a:r>
            <a:r>
              <a:rPr lang="cs-CZ" dirty="0" smtClean="0"/>
              <a:t>povoláním</a:t>
            </a:r>
          </a:p>
          <a:p>
            <a:r>
              <a:rPr lang="cs-CZ" dirty="0" smtClean="0"/>
              <a:t>5. snímek – jak správně a koho požádat o pomoc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318</Words>
  <Application>Microsoft Office PowerPoint</Application>
  <PresentationFormat>Vlastní</PresentationFormat>
  <Paragraphs>61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Ion</vt:lpstr>
      <vt:lpstr>Motiv Office</vt:lpstr>
      <vt:lpstr>Záchranný integrovaný systém</vt:lpstr>
      <vt:lpstr>Snímek 2</vt:lpstr>
      <vt:lpstr>Snímek 3</vt:lpstr>
      <vt:lpstr>Snímek 4</vt:lpstr>
      <vt:lpstr>Jak si požádat o pomoc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2015-05-14T18:30:09Z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