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7" r:id="rId4"/>
    <p:sldId id="286" r:id="rId5"/>
    <p:sldId id="289" r:id="rId6"/>
    <p:sldId id="275" r:id="rId7"/>
    <p:sldId id="276" r:id="rId8"/>
    <p:sldId id="277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30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15.5.2015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15.5.2015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Označ obrázek. který nepotřebuje semeno hrachu k růstu.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25640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Seřaď obrázky podle růstu /velikosti rostliny</a:t>
            </a:r>
            <a:r>
              <a:rPr lang="cs-CZ" dirty="0" smtClean="0"/>
              <a:t>/,</a:t>
            </a:r>
            <a:r>
              <a:rPr lang="cs-CZ" dirty="0"/>
              <a:t>  semeno - plod.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81853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Najdi jídlo. které je uvařené z hrášku.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62702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018601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438693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comments" Target="../comments/comment1.xml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10" Type="http://schemas.openxmlformats.org/officeDocument/2006/relationships/comments" Target="../comments/comment2.xml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3.xml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4000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Vstávej semínko, holala.....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/>
              <a:t>vnímání</a:t>
            </a: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20150511_094154.jpg"/>
          <p:cNvPicPr>
            <a:picLocks noChangeAspect="1"/>
          </p:cNvPicPr>
          <p:nvPr/>
        </p:nvPicPr>
        <p:blipFill>
          <a:blip r:embed="rId3" cstate="print"/>
          <a:srcRect l="39518" t="8132" r="22846" b="13769"/>
          <a:stretch>
            <a:fillRect/>
          </a:stretch>
        </p:blipFill>
        <p:spPr>
          <a:xfrm rot="5400000">
            <a:off x="836760" y="1411513"/>
            <a:ext cx="2396222" cy="2796035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5" name="Obrázek 4" descr="20150511_094655.jpg"/>
          <p:cNvPicPr>
            <a:picLocks noChangeAspect="1"/>
          </p:cNvPicPr>
          <p:nvPr/>
        </p:nvPicPr>
        <p:blipFill>
          <a:blip r:embed="rId4" cstate="print"/>
          <a:srcRect l="39122" t="-4189" r="22096" b="4816"/>
          <a:stretch>
            <a:fillRect/>
          </a:stretch>
        </p:blipFill>
        <p:spPr>
          <a:xfrm rot="5400000">
            <a:off x="4294906" y="-106865"/>
            <a:ext cx="1745099" cy="2519709"/>
          </a:xfrm>
          <a:prstGeom prst="rect">
            <a:avLst/>
          </a:prstGeom>
        </p:spPr>
      </p:pic>
      <p:pic>
        <p:nvPicPr>
          <p:cNvPr id="7" name="Obrázek 6" descr="20150511_093625.jpg"/>
          <p:cNvPicPr>
            <a:picLocks noChangeAspect="1"/>
          </p:cNvPicPr>
          <p:nvPr/>
        </p:nvPicPr>
        <p:blipFill>
          <a:blip r:embed="rId5" cstate="print"/>
          <a:srcRect l="10891" t="15274" r="17059" b="17708"/>
          <a:stretch>
            <a:fillRect/>
          </a:stretch>
        </p:blipFill>
        <p:spPr>
          <a:xfrm>
            <a:off x="3739831" y="3339093"/>
            <a:ext cx="1667649" cy="2757648"/>
          </a:xfrm>
          <a:prstGeom prst="rect">
            <a:avLst/>
          </a:prstGeom>
        </p:spPr>
      </p:pic>
      <p:pic>
        <p:nvPicPr>
          <p:cNvPr id="8" name="Obrázek 7" descr="20150511_093708.jpg"/>
          <p:cNvPicPr>
            <a:picLocks noChangeAspect="1"/>
          </p:cNvPicPr>
          <p:nvPr/>
        </p:nvPicPr>
        <p:blipFill>
          <a:blip r:embed="rId6" cstate="print"/>
          <a:srcRect l="23726" t="-2838" r="21006" b="2131"/>
          <a:stretch>
            <a:fillRect/>
          </a:stretch>
        </p:blipFill>
        <p:spPr>
          <a:xfrm rot="5400000">
            <a:off x="8074762" y="-298116"/>
            <a:ext cx="2550600" cy="2610471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 descr="20150511_094358.jpg"/>
          <p:cNvPicPr>
            <a:picLocks noChangeAspect="1"/>
          </p:cNvPicPr>
          <p:nvPr/>
        </p:nvPicPr>
        <p:blipFill>
          <a:blip r:embed="rId7" cstate="print"/>
          <a:srcRect l="16295" t="23946" r="22315" b="28228"/>
          <a:stretch>
            <a:fillRect/>
          </a:stretch>
        </p:blipFill>
        <p:spPr>
          <a:xfrm>
            <a:off x="5714422" y="2032873"/>
            <a:ext cx="1806492" cy="2500548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Obrázek 11" descr="20150511_100702.jpg"/>
          <p:cNvPicPr>
            <a:picLocks noChangeAspect="1"/>
          </p:cNvPicPr>
          <p:nvPr/>
        </p:nvPicPr>
        <p:blipFill>
          <a:blip r:embed="rId8" cstate="print"/>
          <a:srcRect l="-7548" t="18181" r="6189" b="5682"/>
          <a:stretch>
            <a:fillRect/>
          </a:stretch>
        </p:blipFill>
        <p:spPr>
          <a:xfrm>
            <a:off x="8006418" y="3652138"/>
            <a:ext cx="2346031" cy="3132893"/>
          </a:xfrm>
          <a:prstGeom prst="rect">
            <a:avLst/>
          </a:prstGeom>
        </p:spPr>
      </p:pic>
      <p:pic>
        <p:nvPicPr>
          <p:cNvPr id="6" name="Obrázek 5" descr="20150512_114044[1].jpg"/>
          <p:cNvPicPr>
            <a:picLocks noChangeAspect="1"/>
          </p:cNvPicPr>
          <p:nvPr/>
        </p:nvPicPr>
        <p:blipFill>
          <a:blip r:embed="rId9" cstate="print"/>
          <a:srcRect l="33965" t="-11259" r="9155" b="2859"/>
          <a:stretch>
            <a:fillRect/>
          </a:stretch>
        </p:blipFill>
        <p:spPr>
          <a:xfrm rot="5400000">
            <a:off x="8889509" y="1766215"/>
            <a:ext cx="2587751" cy="2771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696005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20150511_095509.jpg"/>
          <p:cNvPicPr>
            <a:picLocks noChangeAspect="1"/>
          </p:cNvPicPr>
          <p:nvPr/>
        </p:nvPicPr>
        <p:blipFill rotWithShape="1">
          <a:blip r:embed="rId3" cstate="print"/>
          <a:srcRect l="3860" t="-4171" r="10919" b="28"/>
          <a:stretch/>
        </p:blipFill>
        <p:spPr>
          <a:xfrm rot="5400000">
            <a:off x="3485924" y="3593486"/>
            <a:ext cx="1576677" cy="154241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6" name="Obrázek 5" descr="20150506_062911[1].jpg"/>
          <p:cNvPicPr>
            <a:picLocks noChangeAspect="1"/>
          </p:cNvPicPr>
          <p:nvPr/>
        </p:nvPicPr>
        <p:blipFill>
          <a:blip r:embed="rId4" cstate="print"/>
          <a:srcRect l="24250" t="28561" r="18106" b="26940"/>
          <a:stretch>
            <a:fillRect/>
          </a:stretch>
        </p:blipFill>
        <p:spPr>
          <a:xfrm rot="5400000">
            <a:off x="8175825" y="3495894"/>
            <a:ext cx="2048006" cy="126414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Obrázek 6" descr="2015-04-18 12.32.58.jpg"/>
          <p:cNvPicPr>
            <a:picLocks noChangeAspect="1"/>
          </p:cNvPicPr>
          <p:nvPr/>
        </p:nvPicPr>
        <p:blipFill rotWithShape="1">
          <a:blip r:embed="rId5" cstate="print"/>
          <a:srcRect l="18028" t="13171" r="4962" b="9985"/>
          <a:stretch/>
        </p:blipFill>
        <p:spPr>
          <a:xfrm rot="5400000">
            <a:off x="6094225" y="2570884"/>
            <a:ext cx="1615853" cy="172163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9" name="Obrázek 8" descr="2015-04-22 08.35.51.jpg"/>
          <p:cNvPicPr>
            <a:picLocks noChangeAspect="1"/>
          </p:cNvPicPr>
          <p:nvPr/>
        </p:nvPicPr>
        <p:blipFill rotWithShape="1">
          <a:blip r:embed="rId6" cstate="print"/>
          <a:srcRect l="5138" t="10516"/>
          <a:stretch/>
        </p:blipFill>
        <p:spPr>
          <a:xfrm rot="5400000">
            <a:off x="527094" y="2410769"/>
            <a:ext cx="1538991" cy="155109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" name="Obrázek 9" descr="2015-04-28 07.28.29.jpg"/>
          <p:cNvPicPr>
            <a:picLocks noChangeAspect="1"/>
          </p:cNvPicPr>
          <p:nvPr/>
        </p:nvPicPr>
        <p:blipFill rotWithShape="1">
          <a:blip r:embed="rId7" cstate="print"/>
          <a:srcRect l="8825" t="19093" r="7399" b="18334"/>
          <a:stretch/>
        </p:blipFill>
        <p:spPr>
          <a:xfrm rot="5400000">
            <a:off x="10122372" y="4556062"/>
            <a:ext cx="1894541" cy="151180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5" name="Obrázek 4" descr="Hrach_detail_kvetu.jpg"/>
          <p:cNvPicPr>
            <a:picLocks noChangeAspect="1"/>
          </p:cNvPicPr>
          <p:nvPr/>
        </p:nvPicPr>
        <p:blipFill>
          <a:blip r:embed="rId8" cstate="print"/>
          <a:srcRect l="44052" t="17412" r="8833" b="30905"/>
          <a:stretch>
            <a:fillRect/>
          </a:stretch>
        </p:blipFill>
        <p:spPr>
          <a:xfrm>
            <a:off x="6009148" y="4867868"/>
            <a:ext cx="1753417" cy="178704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8" name="Obrázek 7" descr="hrach.jpg"/>
          <p:cNvPicPr>
            <a:picLocks noChangeAspect="1"/>
          </p:cNvPicPr>
          <p:nvPr/>
        </p:nvPicPr>
        <p:blipFill>
          <a:blip r:embed="rId9" cstate="print"/>
          <a:srcRect l="32349" t="-229" r="-212" b="229"/>
          <a:stretch>
            <a:fillRect/>
          </a:stretch>
        </p:blipFill>
        <p:spPr>
          <a:xfrm>
            <a:off x="970999" y="4670174"/>
            <a:ext cx="1772201" cy="158906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1" name="Obrázek 10" descr="20150511_095509.jpg"/>
          <p:cNvPicPr>
            <a:picLocks noChangeAspect="1"/>
          </p:cNvPicPr>
          <p:nvPr/>
        </p:nvPicPr>
        <p:blipFill rotWithShape="1">
          <a:blip r:embed="rId3" cstate="print"/>
          <a:srcRect l="3860" t="-4171" r="10919" b="28"/>
          <a:stretch/>
        </p:blipFill>
        <p:spPr>
          <a:xfrm rot="5400000">
            <a:off x="393688" y="17129"/>
            <a:ext cx="1576677" cy="154241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2" name="Obrázek 11" descr="20150506_062911[1].jpg"/>
          <p:cNvPicPr>
            <a:picLocks noChangeAspect="1"/>
          </p:cNvPicPr>
          <p:nvPr/>
        </p:nvPicPr>
        <p:blipFill>
          <a:blip r:embed="rId4" cstate="print"/>
          <a:srcRect l="24250" t="28561" r="18106" b="26940"/>
          <a:stretch>
            <a:fillRect/>
          </a:stretch>
        </p:blipFill>
        <p:spPr>
          <a:xfrm rot="5400000">
            <a:off x="1680208" y="329483"/>
            <a:ext cx="2048006" cy="126414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3" name="Obrázek 12" descr="2015-04-18 12.32.58.jpg"/>
          <p:cNvPicPr>
            <a:picLocks noChangeAspect="1"/>
          </p:cNvPicPr>
          <p:nvPr/>
        </p:nvPicPr>
        <p:blipFill rotWithShape="1">
          <a:blip r:embed="rId5" cstate="print"/>
          <a:srcRect l="18028" t="13171" r="4962" b="9985"/>
          <a:stretch/>
        </p:blipFill>
        <p:spPr>
          <a:xfrm rot="5400000">
            <a:off x="3502340" y="80446"/>
            <a:ext cx="1615853" cy="172163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4" name="Obrázek 13" descr="2015-04-22 08.35.51.jpg"/>
          <p:cNvPicPr>
            <a:picLocks noChangeAspect="1"/>
          </p:cNvPicPr>
          <p:nvPr/>
        </p:nvPicPr>
        <p:blipFill rotWithShape="1">
          <a:blip r:embed="rId6" cstate="print"/>
          <a:srcRect l="5138" t="10516"/>
          <a:stretch/>
        </p:blipFill>
        <p:spPr>
          <a:xfrm rot="5400000">
            <a:off x="5357107" y="186004"/>
            <a:ext cx="1538991" cy="155109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5" name="Obrázek 14" descr="2015-04-28 07.28.29.jpg"/>
          <p:cNvPicPr>
            <a:picLocks noChangeAspect="1"/>
          </p:cNvPicPr>
          <p:nvPr/>
        </p:nvPicPr>
        <p:blipFill rotWithShape="1">
          <a:blip r:embed="rId7" cstate="print"/>
          <a:srcRect l="8825" t="19093" r="7399" b="18334"/>
          <a:stretch/>
        </p:blipFill>
        <p:spPr>
          <a:xfrm rot="5400000">
            <a:off x="6895776" y="292363"/>
            <a:ext cx="1894541" cy="151180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6" name="Obrázek 15" descr="Hrach_detail_kvetu.jpg"/>
          <p:cNvPicPr>
            <a:picLocks noChangeAspect="1"/>
          </p:cNvPicPr>
          <p:nvPr/>
        </p:nvPicPr>
        <p:blipFill>
          <a:blip r:embed="rId8" cstate="print"/>
          <a:srcRect l="44052" t="17412" r="8833" b="30905"/>
          <a:stretch>
            <a:fillRect/>
          </a:stretch>
        </p:blipFill>
        <p:spPr>
          <a:xfrm>
            <a:off x="8732720" y="155345"/>
            <a:ext cx="1582072" cy="161241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7" name="Obrázek 16" descr="hrach.jpg"/>
          <p:cNvPicPr>
            <a:picLocks noChangeAspect="1"/>
          </p:cNvPicPr>
          <p:nvPr/>
        </p:nvPicPr>
        <p:blipFill>
          <a:blip r:embed="rId9" cstate="print"/>
          <a:srcRect l="32349" t="-229" r="-212" b="229"/>
          <a:stretch>
            <a:fillRect/>
          </a:stretch>
        </p:blipFill>
        <p:spPr>
          <a:xfrm>
            <a:off x="10466917" y="221942"/>
            <a:ext cx="1649699" cy="147922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42457791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/>
              <a:t>DDddddddddDDDDdddd</a:t>
            </a:r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22952-35052-136828637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610981" y="488667"/>
            <a:ext cx="2743200" cy="2151246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5" name="Obrázek 4" descr="hrach-0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04358" y="583403"/>
            <a:ext cx="2743200" cy="168919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7" name="Obrázek 6" descr="t_Parek,%20hrachova%20kase,%20okurk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flipV="1">
            <a:off x="2495211" y="3392651"/>
            <a:ext cx="2540000" cy="190500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6" name="Obrázek 5" descr="20150512_115436[1].jpg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346" t="12387" r="15749" b="15795"/>
          <a:stretch>
            <a:fillRect/>
          </a:stretch>
        </p:blipFill>
        <p:spPr>
          <a:xfrm>
            <a:off x="4625931" y="690931"/>
            <a:ext cx="2796772" cy="221502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8" name="Obrázek 7" descr="20150512_140837[1].jpg"/>
          <p:cNvPicPr>
            <a:picLocks noChangeAspect="1"/>
          </p:cNvPicPr>
          <p:nvPr/>
        </p:nvPicPr>
        <p:blipFill>
          <a:blip r:embed="rId7" cstate="print"/>
          <a:srcRect l="25218" t="11126" r="14897" b="11207"/>
          <a:stretch>
            <a:fillRect/>
          </a:stretch>
        </p:blipFill>
        <p:spPr>
          <a:xfrm>
            <a:off x="7723367" y="3191733"/>
            <a:ext cx="2722684" cy="199578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xmlns="" val="3682030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prakticky seznamují s přírodními materiály</a:t>
            </a:r>
          </a:p>
          <a:p>
            <a:r>
              <a:rPr lang="cs-CZ" b="1" dirty="0"/>
              <a:t>Očekávání a </a:t>
            </a:r>
            <a:r>
              <a:rPr lang="cs-CZ" b="1" dirty="0" smtClean="0"/>
              <a:t>cíl</a:t>
            </a:r>
            <a:endParaRPr lang="cs-CZ" dirty="0"/>
          </a:p>
          <a:p>
            <a:r>
              <a:rPr lang="cs-CZ" dirty="0" smtClean="0"/>
              <a:t>Děti se seznámí s posloupností růstu semena hrachu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obr. 2 děti pojmenují předměty, které potřebujeme s pěstování semen. Označí obrázek, ve kterém semeno </a:t>
            </a:r>
            <a:r>
              <a:rPr lang="cs-CZ" dirty="0" smtClean="0"/>
              <a:t>neroste (písek</a:t>
            </a:r>
            <a:r>
              <a:rPr lang="cs-CZ" dirty="0" smtClean="0"/>
              <a:t>)</a:t>
            </a:r>
            <a:r>
              <a:rPr lang="cs-CZ" dirty="0" smtClean="0"/>
              <a:t>. </a:t>
            </a:r>
            <a:r>
              <a:rPr lang="cs-CZ" dirty="0" smtClean="0"/>
              <a:t>Obrázek zmizí.</a:t>
            </a:r>
          </a:p>
          <a:p>
            <a:r>
              <a:rPr lang="cs-CZ" dirty="0" smtClean="0"/>
              <a:t>Na obr</a:t>
            </a:r>
            <a:r>
              <a:rPr lang="cs-CZ" dirty="0" smtClean="0"/>
              <a:t>. 3 </a:t>
            </a:r>
            <a:r>
              <a:rPr lang="cs-CZ" dirty="0" smtClean="0"/>
              <a:t>děti seřadí obrázky podle růstu semena.</a:t>
            </a:r>
          </a:p>
          <a:p>
            <a:r>
              <a:rPr lang="cs-CZ" dirty="0" smtClean="0"/>
              <a:t>Na obr</a:t>
            </a:r>
            <a:r>
              <a:rPr lang="cs-CZ" dirty="0" smtClean="0"/>
              <a:t>. 4 </a:t>
            </a:r>
            <a:r>
              <a:rPr lang="cs-CZ" dirty="0" smtClean="0"/>
              <a:t>děti kliknutím určí talíř, které jídlo je uvařené z hrachu. Ostatní zmizí.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Ovládat koordinaci ruky a oka, zvládnout jemnou </a:t>
            </a:r>
            <a:r>
              <a:rPr lang="cs-CZ" dirty="0" smtClean="0"/>
              <a:t>motoriku</a:t>
            </a:r>
          </a:p>
          <a:p>
            <a:r>
              <a:rPr lang="cs-CZ" dirty="0"/>
              <a:t>Rozlišit hmatem vlastnosti předmětu (např. strukturu povrchu), určit </a:t>
            </a:r>
            <a:r>
              <a:rPr lang="cs-CZ" dirty="0" smtClean="0"/>
              <a:t>tvar</a:t>
            </a:r>
          </a:p>
          <a:p>
            <a:r>
              <a:rPr lang="cs-CZ" dirty="0"/>
              <a:t>Těšit se z hezkých a příjemných zážitků, přírodních a kulturních krás i setkávání se s uměním</a:t>
            </a:r>
          </a:p>
          <a:p>
            <a:r>
              <a:rPr lang="cs-CZ" dirty="0"/>
              <a:t>Vědět, že se stále něco děje, že všechno kolem plyne, vyvíjí se a proměňuje přirozeně se tomuto dění přizpůsobovat</a:t>
            </a:r>
          </a:p>
          <a:p>
            <a:r>
              <a:rPr lang="cs-CZ"/>
              <a:t>Zacházet s předměty digitální technologie, využívat nejzákladnější funkce počítače (zapnout-vypnout, práce s myší, jednoduchou klávesnicí)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286</Words>
  <Application>Microsoft Office PowerPoint</Application>
  <PresentationFormat>Vlastní</PresentationFormat>
  <Paragraphs>57</Paragraphs>
  <Slides>10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Vstávej semínko, holala.....</vt:lpstr>
      <vt:lpstr>Snímek 2</vt:lpstr>
      <vt:lpstr>Snímek 3</vt:lpstr>
      <vt:lpstr>Snímek 4</vt:lpstr>
      <vt:lpstr>Použité odkazy</vt:lpstr>
      <vt:lpstr>Metodický pokyn Integrovaný blok: Příroda</vt:lpstr>
      <vt:lpstr>Studijní materiály </vt:lpstr>
      <vt:lpstr>   Práce s interaktivním výukovým materiálem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Vstávej semínko, holala.....</dc:title>
  <dc:creator/>
  <cp:lastModifiedBy/>
  <cp:revision>6</cp:revision>
  <dcterms:created xsi:type="dcterms:W3CDTF">2014-08-05T12:38:58Z</dcterms:created>
  <dcterms:modified xsi:type="dcterms:W3CDTF">2015-05-15T08:05:00Z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