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39" r:id="rId2"/>
  </p:sldMasterIdLst>
  <p:notesMasterIdLst>
    <p:notesMasterId r:id="rId23"/>
  </p:notesMasterIdLst>
  <p:handoutMasterIdLst>
    <p:handoutMasterId r:id="rId24"/>
  </p:handoutMasterIdLst>
  <p:sldIdLst>
    <p:sldId id="272" r:id="rId3"/>
    <p:sldId id="293" r:id="rId4"/>
    <p:sldId id="282" r:id="rId5"/>
    <p:sldId id="295" r:id="rId6"/>
    <p:sldId id="301" r:id="rId7"/>
    <p:sldId id="296" r:id="rId8"/>
    <p:sldId id="302" r:id="rId9"/>
    <p:sldId id="297" r:id="rId10"/>
    <p:sldId id="298" r:id="rId11"/>
    <p:sldId id="299" r:id="rId12"/>
    <p:sldId id="300" r:id="rId13"/>
    <p:sldId id="289" r:id="rId14"/>
    <p:sldId id="292" r:id="rId15"/>
    <p:sldId id="290" r:id="rId16"/>
    <p:sldId id="275" r:id="rId17"/>
    <p:sldId id="277" r:id="rId18"/>
    <p:sldId id="276" r:id="rId19"/>
    <p:sldId id="278" r:id="rId20"/>
    <p:sldId id="280" r:id="rId21"/>
    <p:sldId id="28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93"/>
            <p14:sldId id="282"/>
            <p14:sldId id="295"/>
            <p14:sldId id="301"/>
            <p14:sldId id="296"/>
            <p14:sldId id="302"/>
            <p14:sldId id="297"/>
            <p14:sldId id="298"/>
            <p14:sldId id="299"/>
            <p14:sldId id="300"/>
            <p14:sldId id="289"/>
          </p14:sldIdLst>
        </p14:section>
        <p14:section name="návody" id="{D624D927-089B-45C2-8B56-D47D379421F2}">
          <p14:sldIdLst>
            <p14:sldId id="292"/>
            <p14:sldId id="290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DF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3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14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E394C-FE74-41F5-A5D8-1413252A7D46}" type="datetimeFigureOut">
              <a:rPr lang="cs-CZ" smtClean="0"/>
              <a:pPr/>
              <a:t>17.5.2015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9F570-AD50-4471-A7AD-F831D090168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7392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786453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18582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3329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7594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5546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71104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9558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33617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082591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397426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08831136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357732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02217068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333248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771357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508333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gif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749999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45" r:id="rId6"/>
    <p:sldLayoutId id="2147483846" r:id="rId7"/>
    <p:sldLayoutId id="2147483847" r:id="rId8"/>
    <p:sldLayoutId id="2147483848" r:id="rId9"/>
    <p:sldLayoutId id="2147483849" r:id="rId10"/>
    <p:sldLayoutId id="2147483850" r:id="rId11"/>
    <p:sldLayoutId id="2147483851" r:id="rId12"/>
    <p:sldLayoutId id="2147483852" r:id="rId13"/>
    <p:sldLayoutId id="2147483853" r:id="rId14"/>
    <p:sldLayoutId id="2147483854" r:id="rId15"/>
    <p:sldLayoutId id="2147483855" r:id="rId16"/>
    <p:sldLayoutId id="2147483856" r:id="rId17"/>
    <p:sldLayoutId id="2147483649" r:id="rId18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microsoft.com/office/2007/relationships/hdphoto" Target="../media/hdphoto3.wdp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12" Type="http://schemas.openxmlformats.org/officeDocument/2006/relationships/image" Target="../media/image12.png"/><Relationship Id="rId2" Type="http://schemas.openxmlformats.org/officeDocument/2006/relationships/image" Target="../media/image4.png"/><Relationship Id="rId16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11.png"/><Relationship Id="rId5" Type="http://schemas.openxmlformats.org/officeDocument/2006/relationships/image" Target="../media/image6.png"/><Relationship Id="rId15" Type="http://schemas.microsoft.com/office/2007/relationships/hdphoto" Target="../media/hdphoto4.wdp"/><Relationship Id="rId10" Type="http://schemas.microsoft.com/office/2007/relationships/hdphoto" Target="../media/hdphoto2.wdp"/><Relationship Id="rId4" Type="http://schemas.microsoft.com/office/2007/relationships/hdphoto" Target="../media/hdphoto1.wdp"/><Relationship Id="rId9" Type="http://schemas.openxmlformats.org/officeDocument/2006/relationships/image" Target="../media/image10.png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12" Type="http://schemas.openxmlformats.org/officeDocument/2006/relationships/image" Target="../media/image25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11" Type="http://schemas.openxmlformats.org/officeDocument/2006/relationships/image" Target="../media/image24.jpeg"/><Relationship Id="rId5" Type="http://schemas.openxmlformats.org/officeDocument/2006/relationships/image" Target="../media/image18.png"/><Relationship Id="rId10" Type="http://schemas.openxmlformats.org/officeDocument/2006/relationships/image" Target="../media/image23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Relationship Id="rId9" Type="http://schemas.openxmlformats.org/officeDocument/2006/relationships/image" Target="../media/image3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8.jpeg"/><Relationship Id="rId7" Type="http://schemas.openxmlformats.org/officeDocument/2006/relationships/image" Target="../media/image42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3" Type="http://schemas.openxmlformats.org/officeDocument/2006/relationships/image" Target="../media/image45.jpeg"/><Relationship Id="rId7" Type="http://schemas.openxmlformats.org/officeDocument/2006/relationships/image" Target="../media/image49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46.jpeg"/><Relationship Id="rId9" Type="http://schemas.openxmlformats.org/officeDocument/2006/relationships/image" Target="../media/image5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jpeg"/><Relationship Id="rId3" Type="http://schemas.openxmlformats.org/officeDocument/2006/relationships/image" Target="../media/image53.jpeg"/><Relationship Id="rId7" Type="http://schemas.openxmlformats.org/officeDocument/2006/relationships/image" Target="../media/image57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6.jpeg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jpeg"/><Relationship Id="rId3" Type="http://schemas.openxmlformats.org/officeDocument/2006/relationships/image" Target="../media/image68.jpeg"/><Relationship Id="rId7" Type="http://schemas.openxmlformats.org/officeDocument/2006/relationships/image" Target="../media/image72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1.jpeg"/><Relationship Id="rId5" Type="http://schemas.openxmlformats.org/officeDocument/2006/relationships/image" Target="../media/image70.jpeg"/><Relationship Id="rId10" Type="http://schemas.openxmlformats.org/officeDocument/2006/relationships/image" Target="../media/image75.jpeg"/><Relationship Id="rId4" Type="http://schemas.openxmlformats.org/officeDocument/2006/relationships/image" Target="../media/image69.jpeg"/><Relationship Id="rId9" Type="http://schemas.openxmlformats.org/officeDocument/2006/relationships/image" Target="../media/image74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jpeg"/><Relationship Id="rId13" Type="http://schemas.openxmlformats.org/officeDocument/2006/relationships/image" Target="../media/image87.jpeg"/><Relationship Id="rId3" Type="http://schemas.openxmlformats.org/officeDocument/2006/relationships/image" Target="../media/image77.jpeg"/><Relationship Id="rId7" Type="http://schemas.openxmlformats.org/officeDocument/2006/relationships/image" Target="../media/image81.jpeg"/><Relationship Id="rId12" Type="http://schemas.openxmlformats.org/officeDocument/2006/relationships/image" Target="../media/image86.jpe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0.jpeg"/><Relationship Id="rId11" Type="http://schemas.openxmlformats.org/officeDocument/2006/relationships/image" Target="../media/image85.jpeg"/><Relationship Id="rId5" Type="http://schemas.openxmlformats.org/officeDocument/2006/relationships/image" Target="../media/image79.jpeg"/><Relationship Id="rId10" Type="http://schemas.openxmlformats.org/officeDocument/2006/relationships/image" Target="../media/image84.jpeg"/><Relationship Id="rId4" Type="http://schemas.openxmlformats.org/officeDocument/2006/relationships/image" Target="../media/image78.jpeg"/><Relationship Id="rId9" Type="http://schemas.openxmlformats.org/officeDocument/2006/relationships/image" Target="../media/image83.jpeg"/><Relationship Id="rId14" Type="http://schemas.openxmlformats.org/officeDocument/2006/relationships/image" Target="../media/image88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jpeg"/><Relationship Id="rId13" Type="http://schemas.openxmlformats.org/officeDocument/2006/relationships/image" Target="../media/image100.jpeg"/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12" Type="http://schemas.openxmlformats.org/officeDocument/2006/relationships/image" Target="../media/image99.jpe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3.png"/><Relationship Id="rId11" Type="http://schemas.openxmlformats.org/officeDocument/2006/relationships/image" Target="../media/image98.jpeg"/><Relationship Id="rId5" Type="http://schemas.openxmlformats.org/officeDocument/2006/relationships/image" Target="../media/image92.png"/><Relationship Id="rId15" Type="http://schemas.openxmlformats.org/officeDocument/2006/relationships/image" Target="../media/image102.jpeg"/><Relationship Id="rId10" Type="http://schemas.openxmlformats.org/officeDocument/2006/relationships/image" Target="../media/image97.jpeg"/><Relationship Id="rId4" Type="http://schemas.openxmlformats.org/officeDocument/2006/relationships/image" Target="../media/image91.png"/><Relationship Id="rId9" Type="http://schemas.openxmlformats.org/officeDocument/2006/relationships/image" Target="../media/image96.jpeg"/><Relationship Id="rId14" Type="http://schemas.openxmlformats.org/officeDocument/2006/relationships/image" Target="../media/image10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dirty="0" smtClean="0">
                <a:latin typeface="Algerian" panose="04020705040A02060702" pitchFamily="82" charset="0"/>
              </a:rPr>
              <a:t>LEDOVÉ KRÁLOVSTVÍ</a:t>
            </a:r>
            <a:br>
              <a:rPr lang="cs-CZ" sz="6000" dirty="0" smtClean="0">
                <a:latin typeface="Algerian" panose="04020705040A02060702" pitchFamily="82" charset="0"/>
              </a:rPr>
            </a:br>
            <a:endParaRPr lang="cs-CZ" sz="7200" i="0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597287" y="645977"/>
            <a:ext cx="5060827" cy="774479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Kontrola PŘED ZIMOU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36" t="8709" r="9871" b="8615"/>
          <a:stretch/>
        </p:blipFill>
        <p:spPr>
          <a:xfrm rot="17606895">
            <a:off x="378270" y="521737"/>
            <a:ext cx="2047159" cy="16402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5000" l="12500" r="90000">
                        <a14:foregroundMark x1="38438" y1="31042" x2="41719" y2="27292"/>
                        <a14:backgroundMark x1="27656" y1="80000" x2="27656" y2="80000"/>
                        <a14:backgroundMark x1="36563" y1="82083" x2="37500" y2="85000"/>
                        <a14:backgroundMark x1="37656" y1="87708" x2="37656" y2="87708"/>
                      </a14:backgroundRemoval>
                    </a14:imgEffect>
                    <a14:imgEffect>
                      <a14:brightnessContrast bright="1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250" t="10926" r="9167" b="5926"/>
          <a:stretch/>
        </p:blipFill>
        <p:spPr>
          <a:xfrm>
            <a:off x="4990102" y="1616118"/>
            <a:ext cx="1729897" cy="135553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82" t="6579" r="5543" b="3026"/>
          <a:stretch/>
        </p:blipFill>
        <p:spPr>
          <a:xfrm>
            <a:off x="9350870" y="1710491"/>
            <a:ext cx="2755783" cy="2121259"/>
          </a:xfrm>
          <a:prstGeom prst="rect">
            <a:avLst/>
          </a:prstGeom>
        </p:spPr>
      </p:pic>
      <p:pic>
        <p:nvPicPr>
          <p:cNvPr id="29" name="Picture 2" descr="Slippers, Sneakers, Pink, Plastic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91" t="10972" r="21954" b="1566"/>
          <a:stretch/>
        </p:blipFill>
        <p:spPr bwMode="auto">
          <a:xfrm>
            <a:off x="2597287" y="1479448"/>
            <a:ext cx="1617476" cy="1651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294" t="3156" r="24381" b="-1062"/>
          <a:stretch/>
        </p:blipFill>
        <p:spPr>
          <a:xfrm rot="15769261">
            <a:off x="5519244" y="2993764"/>
            <a:ext cx="1887608" cy="2089752"/>
          </a:xfrm>
          <a:prstGeom prst="rect">
            <a:avLst/>
          </a:prstGeom>
        </p:spPr>
      </p:pic>
      <p:pic>
        <p:nvPicPr>
          <p:cNvPr id="31" name="Picture 8" descr="Baby Dress, Fress, Red, Skirt, Cute, Small, Knitt, Wool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277" t="11670" r="15118" b="-881"/>
          <a:stretch/>
        </p:blipFill>
        <p:spPr bwMode="auto">
          <a:xfrm>
            <a:off x="362492" y="2608289"/>
            <a:ext cx="2485435" cy="222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667" b="100000" l="2500" r="96250">
                        <a14:backgroundMark x1="65469" y1="12292" x2="65469" y2="10833"/>
                        <a14:backgroundMark x1="68594" y1="23125" x2="68281" y2="22292"/>
                        <a14:backgroundMark x1="48906" y1="51250" x2="52500" y2="82708"/>
                        <a14:backgroundMark x1="46094" y1="22708" x2="45781" y2="22708"/>
                        <a14:backgroundMark x1="81406" y1="35000" x2="81406" y2="35000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306" b="2034"/>
          <a:stretch/>
        </p:blipFill>
        <p:spPr>
          <a:xfrm rot="20717421">
            <a:off x="1173149" y="5031586"/>
            <a:ext cx="1737522" cy="133407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889" t="18588" r="12986" b="21100"/>
          <a:stretch/>
        </p:blipFill>
        <p:spPr>
          <a:xfrm>
            <a:off x="3045465" y="3260660"/>
            <a:ext cx="2059305" cy="127386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667" b="94583" l="19219" r="82969">
                        <a14:foregroundMark x1="27656" y1="71458" x2="31719" y2="75208"/>
                        <a14:foregroundMark x1="26406" y1="67083" x2="27031" y2="70417"/>
                        <a14:foregroundMark x1="32813" y1="75833" x2="35625" y2="74583"/>
                        <a14:foregroundMark x1="34219" y1="75833" x2="39531" y2="82500"/>
                        <a14:backgroundMark x1="25938" y1="72917" x2="33281" y2="81250"/>
                        <a14:backgroundMark x1="41563" y1="89375" x2="43125" y2="91042"/>
                        <a14:backgroundMark x1="41719" y1="88958" x2="45156" y2="92083"/>
                        <a14:backgroundMark x1="44688" y1="91458" x2="49531" y2="93750"/>
                        <a14:backgroundMark x1="34375" y1="78958" x2="40000" y2="89167"/>
                        <a14:backgroundMark x1="27813" y1="72917" x2="31406" y2="76667"/>
                        <a14:backgroundMark x1="33438" y1="76875" x2="35156" y2="802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013" t="3588" r="18065" b="4538"/>
          <a:stretch/>
        </p:blipFill>
        <p:spPr>
          <a:xfrm>
            <a:off x="7935994" y="3172914"/>
            <a:ext cx="1620004" cy="171942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3125" b="86042" l="3906" r="94688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21" t="18642" r="2500" b="13210"/>
          <a:stretch/>
        </p:blipFill>
        <p:spPr>
          <a:xfrm rot="16200000">
            <a:off x="9131343" y="4746420"/>
            <a:ext cx="2390861" cy="131712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83" t="12498" r="6069" b="15860"/>
          <a:stretch/>
        </p:blipFill>
        <p:spPr>
          <a:xfrm rot="5400000">
            <a:off x="7344453" y="757870"/>
            <a:ext cx="2426641" cy="1443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9751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" dur="2000" fill="hold"/>
                                        <p:tgtEl>
                                          <p:spTgt spid="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5"/>
          <a:stretch/>
        </p:blipFill>
        <p:spPr>
          <a:xfrm>
            <a:off x="475127" y="3120861"/>
            <a:ext cx="1917764" cy="130830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603431" y="645977"/>
            <a:ext cx="4711769" cy="774479"/>
          </a:xfrm>
        </p:spPr>
        <p:txBody>
          <a:bodyPr/>
          <a:lstStyle/>
          <a:p>
            <a:r>
              <a:rPr lang="cs-CZ" b="1" dirty="0" smtClean="0"/>
              <a:t>CO VIDÍME V ZIMĚ?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18910" y="3544894"/>
            <a:ext cx="1937365" cy="129561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67869" y="1782555"/>
            <a:ext cx="1937365" cy="129258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1026" name="Picture 2" descr="Draci, Hra&amp;ccaron;ky, Podívejte Se, Nebe, Barvitý, Modrá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869" t="4596" r="35964" b="12379"/>
          <a:stretch/>
        </p:blipFill>
        <p:spPr bwMode="auto">
          <a:xfrm>
            <a:off x="475127" y="385060"/>
            <a:ext cx="1314004" cy="1902545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924"/>
          <a:stretch/>
        </p:blipFill>
        <p:spPr>
          <a:xfrm>
            <a:off x="1153604" y="4921554"/>
            <a:ext cx="1902545" cy="1313841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43" r="-1"/>
          <a:stretch/>
        </p:blipFill>
        <p:spPr>
          <a:xfrm>
            <a:off x="2914215" y="1782077"/>
            <a:ext cx="1933848" cy="130830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53448" y="3560995"/>
            <a:ext cx="1902545" cy="1263409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1024" name="Obrázek 1023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11" t="1365"/>
          <a:stretch/>
        </p:blipFill>
        <p:spPr>
          <a:xfrm>
            <a:off x="8085572" y="442137"/>
            <a:ext cx="1326871" cy="187658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1027" name="Obrázek 102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56098" y="5264619"/>
            <a:ext cx="1887679" cy="1297635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1025" name="Picture 2" descr="D&amp;ecaron;ti, Dít&amp;ecaron;, Holka, Smích, Podzim, Listy, Obavy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8944" y="3577097"/>
            <a:ext cx="1902545" cy="1263409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&amp;ecaron;ti, Chlapec, Holka, Mladý, Hrát, Louka, Obli&amp;ccaron;ej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99938" y="1752166"/>
            <a:ext cx="1763847" cy="1322885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91715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5" dur="2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993831" y="645977"/>
            <a:ext cx="8203114" cy="774479"/>
          </a:xfrm>
        </p:spPr>
        <p:txBody>
          <a:bodyPr/>
          <a:lstStyle/>
          <a:p>
            <a:pPr algn="ctr"/>
            <a:r>
              <a:rPr lang="cs-CZ" b="1" dirty="0" smtClean="0"/>
              <a:t>VODA - LED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765" y="1173162"/>
            <a:ext cx="4247711" cy="2824064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42499" y="1458720"/>
            <a:ext cx="3955801" cy="2626899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32803" y="2216612"/>
            <a:ext cx="3987705" cy="276647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15" name="TextovéPole 14"/>
          <p:cNvSpPr txBox="1"/>
          <p:nvPr/>
        </p:nvSpPr>
        <p:spPr>
          <a:xfrm>
            <a:off x="389891" y="4248430"/>
            <a:ext cx="1368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řeka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50587" y="1672130"/>
            <a:ext cx="1368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/>
              <a:t>jezero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156716" y="4272740"/>
            <a:ext cx="1368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moře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818995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898810" y="670040"/>
            <a:ext cx="2838870" cy="877008"/>
          </a:xfrm>
        </p:spPr>
        <p:txBody>
          <a:bodyPr/>
          <a:lstStyle/>
          <a:p>
            <a:r>
              <a:rPr lang="cs-CZ" b="1" dirty="0" smtClean="0"/>
              <a:t>NA SNĚHU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25798" y="3223750"/>
            <a:ext cx="2217047" cy="34026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1995" y="2052045"/>
            <a:ext cx="2217047" cy="29560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5576"/>
          <a:stretch/>
        </p:blipFill>
        <p:spPr>
          <a:xfrm>
            <a:off x="1309812" y="2370081"/>
            <a:ext cx="2239081" cy="19931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2" r="3575"/>
          <a:stretch/>
        </p:blipFill>
        <p:spPr>
          <a:xfrm>
            <a:off x="9825798" y="1136569"/>
            <a:ext cx="2217047" cy="19461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20" t="8220" r="12378" b="12378"/>
          <a:stretch/>
        </p:blipFill>
        <p:spPr>
          <a:xfrm>
            <a:off x="6392144" y="3216454"/>
            <a:ext cx="2388872" cy="17916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5" name="Obrázek 102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8425" y="4656740"/>
            <a:ext cx="3008568" cy="19696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Obrázek 1026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484"/>
          <a:stretch/>
        </p:blipFill>
        <p:spPr>
          <a:xfrm>
            <a:off x="7155158" y="192909"/>
            <a:ext cx="2183486" cy="26643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0" name="TextovéPole 19"/>
          <p:cNvSpPr txBox="1"/>
          <p:nvPr/>
        </p:nvSpPr>
        <p:spPr>
          <a:xfrm>
            <a:off x="2799994" y="1334237"/>
            <a:ext cx="42249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/>
              <a:t>Zábava pro všechny</a:t>
            </a:r>
            <a:endParaRPr lang="cs-CZ" sz="2800" dirty="0"/>
          </a:p>
        </p:txBody>
      </p:sp>
      <p:pic>
        <p:nvPicPr>
          <p:cNvPr id="43" name="Picture 2" descr="Sníh, Auto, Dít&amp;ecaron;, Úsm&amp;ecaron;v, Pasti, Zimní, Silnice, Studený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450" y="82801"/>
            <a:ext cx="3259391" cy="217971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14057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537883" y="996497"/>
            <a:ext cx="2213212" cy="877008"/>
          </a:xfrm>
        </p:spPr>
        <p:txBody>
          <a:bodyPr/>
          <a:lstStyle/>
          <a:p>
            <a:r>
              <a:rPr lang="cs-CZ" b="1" dirty="0" smtClean="0"/>
              <a:t>NA LEDU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0489" y="4667906"/>
            <a:ext cx="2690494" cy="20178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28109" y="2799544"/>
            <a:ext cx="3385278" cy="22533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2022" y="392150"/>
            <a:ext cx="2930667" cy="19507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20924" y="1894207"/>
            <a:ext cx="3337121" cy="22264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07" r="27530"/>
          <a:stretch/>
        </p:blipFill>
        <p:spPr>
          <a:xfrm>
            <a:off x="5906289" y="392150"/>
            <a:ext cx="2459441" cy="23199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6" name="Picture 2" descr="Krasobrusla&amp;rcaron;, Ledu, Elegantní, Sportovní, Spor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6401" y="2440972"/>
            <a:ext cx="2286000" cy="212883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3326429" y="685839"/>
            <a:ext cx="2000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/>
              <a:t>zábava</a:t>
            </a:r>
            <a:endParaRPr lang="cs-CZ" sz="2800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32016" y="4170468"/>
            <a:ext cx="3326029" cy="25153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427331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208473" y="657643"/>
            <a:ext cx="3437618" cy="877008"/>
          </a:xfrm>
        </p:spPr>
        <p:txBody>
          <a:bodyPr>
            <a:normAutofit/>
          </a:bodyPr>
          <a:lstStyle/>
          <a:p>
            <a:r>
              <a:rPr lang="cs-CZ" b="1" dirty="0" smtClean="0"/>
              <a:t>Krása Z ledu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02190" y="4535579"/>
            <a:ext cx="3080011" cy="20501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51883" y="194261"/>
            <a:ext cx="1742661" cy="26119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9890" y="198850"/>
            <a:ext cx="3428213" cy="22819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2273" y="1923629"/>
            <a:ext cx="1738579" cy="2611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5208" y="1500237"/>
            <a:ext cx="1738579" cy="2611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49338" y="2575070"/>
            <a:ext cx="1738579" cy="2611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92640" y="1511817"/>
            <a:ext cx="2089561" cy="26119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2278" y="3973760"/>
            <a:ext cx="1958964" cy="26119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290440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3668" y="2045490"/>
            <a:ext cx="2091243" cy="156843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061" y="3954733"/>
            <a:ext cx="2548956" cy="192366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782787" y="223634"/>
            <a:ext cx="1948365" cy="259782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26566" y="1405899"/>
            <a:ext cx="2548956" cy="191171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42114" y="4446506"/>
            <a:ext cx="2779373" cy="185002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32462" y="3199862"/>
            <a:ext cx="2519112" cy="1889334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2"/>
          <a:stretch/>
        </p:blipFill>
        <p:spPr>
          <a:xfrm>
            <a:off x="6657023" y="1405899"/>
            <a:ext cx="2488693" cy="191171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373668" y="1420456"/>
            <a:ext cx="1368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pády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86590" y="5986790"/>
            <a:ext cx="2000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/>
              <a:t>tenký led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38999" y="2581654"/>
            <a:ext cx="2000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/>
              <a:t>laviny</a:t>
            </a:r>
            <a:endParaRPr lang="cs-CZ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419289" y="645977"/>
            <a:ext cx="8203114" cy="774479"/>
          </a:xfrm>
        </p:spPr>
        <p:txBody>
          <a:bodyPr/>
          <a:lstStyle/>
          <a:p>
            <a:pPr algn="r"/>
            <a:r>
              <a:rPr lang="cs-CZ" b="1" dirty="0" smtClean="0"/>
              <a:t>NEBEZPEČÍ - ZÁCHRANA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88480" y="3422302"/>
            <a:ext cx="43845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/>
              <a:t>Na pásech, vzduchem, </a:t>
            </a:r>
          </a:p>
          <a:p>
            <a:pPr algn="r"/>
            <a:r>
              <a:rPr lang="cs-CZ" sz="2800" dirty="0" smtClean="0"/>
              <a:t>na lyžích,…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667278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993831" y="645977"/>
            <a:ext cx="8203114" cy="774479"/>
          </a:xfrm>
        </p:spPr>
        <p:txBody>
          <a:bodyPr/>
          <a:lstStyle/>
          <a:p>
            <a:pPr algn="ctr"/>
            <a:r>
              <a:rPr lang="cs-CZ" b="1" dirty="0" smtClean="0"/>
              <a:t>KDYŽ NASNĚŽÍ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44826" y="2090051"/>
            <a:ext cx="3515441" cy="232348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7615" y="398307"/>
            <a:ext cx="3688460" cy="245513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7920" y="3420236"/>
            <a:ext cx="2330581" cy="310744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59712" y="2035614"/>
            <a:ext cx="2806976" cy="350872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xmlns="" val="4230893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993831" y="645977"/>
            <a:ext cx="8203114" cy="774479"/>
          </a:xfrm>
        </p:spPr>
        <p:txBody>
          <a:bodyPr/>
          <a:lstStyle/>
          <a:p>
            <a:pPr algn="ctr"/>
            <a:r>
              <a:rPr lang="cs-CZ" b="1" dirty="0" smtClean="0"/>
              <a:t>KDYŽ NASNĚŽÍ HODNĚ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0307" y="3872561"/>
            <a:ext cx="2868724" cy="211120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12902" y="1585294"/>
            <a:ext cx="2650506" cy="212040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84809" y="2068271"/>
            <a:ext cx="2830979" cy="212323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098" name="Picture 2" descr="Washington, Blizzard, Zimní, Sníh, Ledu, Les, Strom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60522" y="2325458"/>
            <a:ext cx="2306149" cy="309420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506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047999" y="645977"/>
            <a:ext cx="3139441" cy="774479"/>
          </a:xfrm>
        </p:spPr>
        <p:txBody>
          <a:bodyPr/>
          <a:lstStyle/>
          <a:p>
            <a:pPr algn="ctr"/>
            <a:r>
              <a:rPr lang="cs-CZ" b="1" dirty="0" smtClean="0"/>
              <a:t>KDYŽ MRZNE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184" y="2424379"/>
            <a:ext cx="1714775" cy="22863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84002" y="327184"/>
            <a:ext cx="2724129" cy="23367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" b="5503"/>
          <a:stretch/>
        </p:blipFill>
        <p:spPr>
          <a:xfrm>
            <a:off x="9282813" y="1988774"/>
            <a:ext cx="2655530" cy="18820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20423" y="3931797"/>
            <a:ext cx="2102950" cy="28156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7035441" y="3131413"/>
            <a:ext cx="2388361" cy="17912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3950" y="327184"/>
            <a:ext cx="2694660" cy="20209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02281" y="2832868"/>
            <a:ext cx="1774150" cy="23655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1537" y="4793514"/>
            <a:ext cx="2999343" cy="19964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06207" y="2663976"/>
            <a:ext cx="2973188" cy="20161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505514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993831" y="645977"/>
            <a:ext cx="8203114" cy="774479"/>
          </a:xfrm>
        </p:spPr>
        <p:txBody>
          <a:bodyPr/>
          <a:lstStyle/>
          <a:p>
            <a:pPr algn="ctr"/>
            <a:r>
              <a:rPr lang="cs-CZ" b="1" dirty="0" smtClean="0"/>
              <a:t>Polární LEDOVÉ KRÁLOVSTVÍ 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2050" name="Picture 2" descr="Polar Bear, Bear, Walking, Looking, Snow, Predato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16852" y="4986499"/>
            <a:ext cx="2536675" cy="168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Arctic, Fox, Animal, Winter, Snow, Ice, Rocks, Nature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7523" b="26455"/>
          <a:stretch/>
        </p:blipFill>
        <p:spPr bwMode="auto">
          <a:xfrm>
            <a:off x="6770720" y="4968804"/>
            <a:ext cx="2514250" cy="170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Walrus, Sea World, San Diego, Polar, Ocean, Californi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4311" y="1386226"/>
            <a:ext cx="2536676" cy="168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Dogs, Race, Musher, Competition, Winter, Snow, Ic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6834" y="3262007"/>
            <a:ext cx="2496490" cy="1501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2169" y="5072324"/>
            <a:ext cx="2142912" cy="1607184"/>
          </a:xfrm>
          <a:prstGeom prst="rect">
            <a:avLst/>
          </a:prstGeom>
        </p:spPr>
      </p:pic>
      <p:pic>
        <p:nvPicPr>
          <p:cNvPr id="2070" name="Picture 22" descr="Seal, Robbe, Lake, Sea Lion, Aquarium, Water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168" y="173793"/>
            <a:ext cx="2257345" cy="1693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2164" y="173793"/>
            <a:ext cx="2381009" cy="1581138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402168" y="1979568"/>
            <a:ext cx="3390129" cy="2943516"/>
            <a:chOff x="402168" y="1979568"/>
            <a:chExt cx="3390129" cy="2943516"/>
          </a:xfrm>
        </p:grpSpPr>
        <p:pic>
          <p:nvPicPr>
            <p:cNvPr id="2054" name="Picture 6" descr="Iceberg, Antarctica, Polar, Blue, Ice, Sea, Scenery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316338" y="3228599"/>
              <a:ext cx="2475959" cy="16944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flipH="1">
              <a:off x="402168" y="1979568"/>
              <a:ext cx="2505376" cy="1667641"/>
            </a:xfrm>
            <a:prstGeom prst="rect">
              <a:avLst/>
            </a:prstGeom>
          </p:spPr>
        </p:pic>
      </p:grpSp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2164" y="1985483"/>
            <a:ext cx="2381009" cy="178575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2163" y="5067793"/>
            <a:ext cx="2381009" cy="1607181"/>
          </a:xfrm>
          <a:prstGeom prst="rect">
            <a:avLst/>
          </a:prstGeom>
        </p:spPr>
      </p:pic>
      <p:grpSp>
        <p:nvGrpSpPr>
          <p:cNvPr id="16" name="Skupina 15"/>
          <p:cNvGrpSpPr/>
          <p:nvPr/>
        </p:nvGrpSpPr>
        <p:grpSpPr>
          <a:xfrm>
            <a:off x="6290724" y="1493562"/>
            <a:ext cx="3039696" cy="2955087"/>
            <a:chOff x="6290724" y="1493562"/>
            <a:chExt cx="3039696" cy="2955087"/>
          </a:xfrm>
        </p:grpSpPr>
        <p:pic>
          <p:nvPicPr>
            <p:cNvPr id="2060" name="Picture 12" descr="Alaska, Wilderness, Sky, Aurora Borealis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90724" y="1493562"/>
              <a:ext cx="2426687" cy="15811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28026"/>
            <a:stretch/>
          </p:blipFill>
          <p:spPr>
            <a:xfrm flipH="1">
              <a:off x="7504067" y="2755641"/>
              <a:ext cx="1826353" cy="169300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398521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84314" y="645977"/>
            <a:ext cx="10535478" cy="774479"/>
          </a:xfrm>
        </p:spPr>
        <p:txBody>
          <a:bodyPr>
            <a:normAutofit/>
          </a:bodyPr>
          <a:lstStyle/>
          <a:p>
            <a:r>
              <a:rPr lang="cs-CZ" b="1" dirty="0" smtClean="0"/>
              <a:t>VYROB si vločku…VÍŠ, ŽE JSOU JEDINEČNÉ ?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5205" y="5189485"/>
            <a:ext cx="1149489" cy="12951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93307" y="3347734"/>
            <a:ext cx="1711823" cy="174731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129004">
            <a:off x="2685736" y="1594718"/>
            <a:ext cx="1556775" cy="13038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87060" y="1351862"/>
            <a:ext cx="1747315" cy="1730934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69958">
            <a:off x="4786200" y="5060348"/>
            <a:ext cx="1659623" cy="155347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4792" y="5046697"/>
            <a:ext cx="1747315" cy="158077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4314" y="3246245"/>
            <a:ext cx="2069414" cy="155206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92575" y="5126620"/>
            <a:ext cx="2069414" cy="15520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28201" y="3241108"/>
            <a:ext cx="2069414" cy="15520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52731" y="1370667"/>
            <a:ext cx="2061039" cy="154577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25780" y="1364386"/>
            <a:ext cx="2069414" cy="15520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45768" y="3249145"/>
            <a:ext cx="2069414" cy="155206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70034" y="5126620"/>
            <a:ext cx="2069414" cy="155206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4314" y="1364386"/>
            <a:ext cx="2069414" cy="155206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458351" y="1415991"/>
            <a:ext cx="474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</a:t>
            </a:r>
            <a:endParaRPr lang="cs-CZ" sz="2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58350" y="3307626"/>
            <a:ext cx="474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2.</a:t>
            </a:r>
            <a:endParaRPr lang="cs-CZ" sz="2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177699" y="5170055"/>
            <a:ext cx="474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3.</a:t>
            </a:r>
            <a:endParaRPr lang="cs-CZ" sz="2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219262" y="3307626"/>
            <a:ext cx="474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4.</a:t>
            </a:r>
            <a:endParaRPr lang="cs-CZ" sz="20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122741" y="1403292"/>
            <a:ext cx="474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5.</a:t>
            </a:r>
            <a:endParaRPr lang="cs-CZ" sz="2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783941" y="1393825"/>
            <a:ext cx="474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6.</a:t>
            </a:r>
            <a:endParaRPr lang="cs-CZ" sz="20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9517858" y="3307626"/>
            <a:ext cx="474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7.</a:t>
            </a:r>
            <a:endParaRPr lang="cs-CZ" sz="20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121337" y="5126620"/>
            <a:ext cx="474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8.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05847" y="4307286"/>
            <a:ext cx="40659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Naznačím střed diagonály (2) a oba ostré rohy přeložím tak, aby vytvořily „kornout“ (3), který přeložím napůl (4)</a:t>
            </a:r>
            <a:endParaRPr lang="cs-CZ" sz="1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718326" y="2891565"/>
            <a:ext cx="47991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Tužkou nakreslím linky, podél kterých rozstříhám papír.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503377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993831" y="645977"/>
            <a:ext cx="8203114" cy="774479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OBKRESLI SI SNĚHULÁKA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Snowman, Holidays, Christmas, Winter, Sketch, Snow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28432" y="2148840"/>
            <a:ext cx="3536402" cy="4526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32960" y="1267105"/>
            <a:ext cx="55639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A dokresli mu kamarády…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2674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0"/>
            <a:ext cx="8534400" cy="1507067"/>
          </a:xfrm>
        </p:spPr>
        <p:txBody>
          <a:bodyPr anchor="b"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2" y="1661161"/>
            <a:ext cx="8534400" cy="1127760"/>
          </a:xfrm>
        </p:spPr>
        <p:txBody>
          <a:bodyPr anchor="t">
            <a:normAutofit/>
          </a:bodyPr>
          <a:lstStyle/>
          <a:p>
            <a:r>
              <a:rPr lang="cs-CZ" dirty="0" smtClean="0">
                <a:hlinkClick r:id="rId2"/>
              </a:rPr>
              <a:t>http://pixabay.com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4212" y="6324600"/>
            <a:ext cx="7543800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0"/>
            <a:ext cx="10364788" cy="1507067"/>
          </a:xfrm>
        </p:spPr>
        <p:txBody>
          <a:bodyPr anchor="b"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2" y="1507067"/>
            <a:ext cx="8534400" cy="2794000"/>
          </a:xfrm>
        </p:spPr>
        <p:txBody>
          <a:bodyPr anchor="t"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(pastelky, tužka, nůžky, papír)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4212" y="6324600"/>
            <a:ext cx="7543800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0"/>
            <a:ext cx="8534400" cy="1507067"/>
          </a:xfrm>
        </p:spPr>
        <p:txBody>
          <a:bodyPr anchor="b"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2" y="1507067"/>
            <a:ext cx="8534400" cy="2794000"/>
          </a:xfrm>
        </p:spPr>
        <p:txBody>
          <a:bodyPr anchor="t"/>
          <a:lstStyle/>
          <a:p>
            <a:r>
              <a:rPr lang="cs-CZ" dirty="0" smtClean="0"/>
              <a:t>Komplexní materiál pro období zimy –  jednotlivé snímky jsou vizuální oporou pro spontánní vyprávění dětí na dílčí témata – oblečení do zimy, zábava na ledě, sněhu, nebezpečí, krásy vzdáleného severu.</a:t>
            </a:r>
          </a:p>
          <a:p>
            <a:r>
              <a:rPr lang="cs-CZ" dirty="0" smtClean="0"/>
              <a:t>Navazuje výtvarná činnost – výroba sněhových vloček dle návodu.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4212" y="6324600"/>
            <a:ext cx="7543800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0"/>
            <a:ext cx="8534400" cy="1507067"/>
          </a:xfrm>
        </p:spPr>
        <p:txBody>
          <a:bodyPr anchor="b"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2" y="1507066"/>
            <a:ext cx="8534400" cy="3628813"/>
          </a:xfrm>
        </p:spPr>
        <p:txBody>
          <a:bodyPr anchor="t">
            <a:normAutofit/>
          </a:bodyPr>
          <a:lstStyle/>
          <a:p>
            <a:r>
              <a:rPr lang="cs-CZ" dirty="0" smtClean="0"/>
              <a:t>Na prvních dvou snímcích děti třídí oblečení / obrázky – </a:t>
            </a:r>
            <a:r>
              <a:rPr lang="cs-CZ" dirty="0" smtClean="0"/>
              <a:t>to, </a:t>
            </a:r>
            <a:r>
              <a:rPr lang="cs-CZ" dirty="0" smtClean="0"/>
              <a:t>co v zimě nebudou potřebovat/ neuvidí </a:t>
            </a:r>
            <a:r>
              <a:rPr lang="cs-CZ" dirty="0" smtClean="0"/>
              <a:t>,po </a:t>
            </a:r>
            <a:r>
              <a:rPr lang="cs-CZ" dirty="0" smtClean="0"/>
              <a:t>dotyku zmizí.</a:t>
            </a:r>
          </a:p>
          <a:p>
            <a:r>
              <a:rPr lang="cs-CZ" dirty="0" smtClean="0"/>
              <a:t>Na dalších snímcích (č</a:t>
            </a:r>
            <a:r>
              <a:rPr lang="cs-CZ" dirty="0" smtClean="0"/>
              <a:t>. 4 </a:t>
            </a:r>
            <a:r>
              <a:rPr lang="cs-CZ" dirty="0" smtClean="0"/>
              <a:t>až 12) se po jednotlivých kliknutích objevují jednotlivé fotky.</a:t>
            </a:r>
          </a:p>
          <a:p>
            <a:r>
              <a:rPr lang="cs-CZ" dirty="0" smtClean="0"/>
              <a:t>Snímky č</a:t>
            </a:r>
            <a:r>
              <a:rPr lang="cs-CZ" dirty="0" smtClean="0"/>
              <a:t>. 13 </a:t>
            </a:r>
            <a:r>
              <a:rPr lang="cs-CZ" dirty="0" smtClean="0"/>
              <a:t>(</a:t>
            </a:r>
            <a:r>
              <a:rPr lang="cs-CZ" dirty="0" err="1" smtClean="0"/>
              <a:t>fotonávod</a:t>
            </a:r>
            <a:r>
              <a:rPr lang="cs-CZ" dirty="0" smtClean="0"/>
              <a:t>) a č</a:t>
            </a:r>
            <a:r>
              <a:rPr lang="cs-CZ" dirty="0" smtClean="0"/>
              <a:t>. 14 </a:t>
            </a:r>
            <a:r>
              <a:rPr lang="cs-CZ" dirty="0" smtClean="0"/>
              <a:t>(pracovní list) jsou bez animací.</a:t>
            </a:r>
          </a:p>
          <a:p>
            <a:endParaRPr lang="cs-CZ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4212" y="6324600"/>
            <a:ext cx="7543800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0"/>
            <a:ext cx="8534400" cy="1507067"/>
          </a:xfrm>
        </p:spPr>
        <p:txBody>
          <a:bodyPr anchor="b"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2" y="1507067"/>
            <a:ext cx="8534400" cy="2794000"/>
          </a:xfrm>
        </p:spPr>
        <p:txBody>
          <a:bodyPr anchor="t"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PSYCHIKA</a:t>
            </a:r>
            <a:r>
              <a:rPr lang="cs-CZ" dirty="0" smtClean="0"/>
              <a:t> (PSYCHOLOGICKÁ)</a:t>
            </a:r>
          </a:p>
          <a:p>
            <a:r>
              <a:rPr lang="cs-CZ" dirty="0" smtClean="0"/>
              <a:t>Vzdělávací podoblast – </a:t>
            </a:r>
            <a:r>
              <a:rPr lang="cs-CZ" b="1" dirty="0" smtClean="0"/>
              <a:t>Poznávací schopnosti – Tvořivost, vynalézavost, fantazie.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spontánně vyprávět zážitky ze svého okolí, z různých vyprávění, či co dítě prožilo (ne)příjemného; tvořit dle vlastní představy, provést obměnu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4212" y="6324600"/>
            <a:ext cx="7543800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  <p:sp>
        <p:nvSpPr>
          <p:cNvPr id="12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4212" y="6324600"/>
            <a:ext cx="7543800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Řez">
  <a:themeElements>
    <a:clrScheme name="Řez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Řez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Řez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444</Words>
  <Application>Microsoft Office PowerPoint</Application>
  <PresentationFormat>Vlastní</PresentationFormat>
  <Paragraphs>83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Řez</vt:lpstr>
      <vt:lpstr>LEDOVÉ KRÁLOVSTVÍ </vt:lpstr>
      <vt:lpstr>Kontrola PŘED ZIMOU</vt:lpstr>
      <vt:lpstr>CO VIDÍME V ZIMĚ?</vt:lpstr>
      <vt:lpstr>VODA - LED</vt:lpstr>
      <vt:lpstr>NA SNĚHU</vt:lpstr>
      <vt:lpstr>NA LEDU</vt:lpstr>
      <vt:lpstr>Krása Z ledu</vt:lpstr>
      <vt:lpstr>NEBEZPEČÍ - ZÁCHRANA</vt:lpstr>
      <vt:lpstr>KDYŽ NASNĚŽÍ</vt:lpstr>
      <vt:lpstr>KDYŽ NASNĚŽÍ HODNĚ</vt:lpstr>
      <vt:lpstr>KDYŽ MRZNE</vt:lpstr>
      <vt:lpstr>Polární LEDOVÉ KRÁLOVSTVÍ </vt:lpstr>
      <vt:lpstr>VYROB si vločku…VÍŠ, ŽE JSOU JEDINEČNÉ ?</vt:lpstr>
      <vt:lpstr>OBKRESLI SI SNĚHULÁKA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2015-05-17T16:48:47Z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