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96" r:id="rId4"/>
    <p:sldId id="297" r:id="rId5"/>
    <p:sldId id="290" r:id="rId6"/>
    <p:sldId id="259" r:id="rId7"/>
    <p:sldId id="260" r:id="rId8"/>
    <p:sldId id="264" r:id="rId9"/>
    <p:sldId id="265" r:id="rId10"/>
    <p:sldId id="287" r:id="rId11"/>
    <p:sldId id="266" r:id="rId12"/>
    <p:sldId id="267" r:id="rId13"/>
    <p:sldId id="283" r:id="rId14"/>
    <p:sldId id="268" r:id="rId15"/>
    <p:sldId id="269" r:id="rId16"/>
    <p:sldId id="270" r:id="rId17"/>
    <p:sldId id="288" r:id="rId18"/>
    <p:sldId id="271" r:id="rId19"/>
    <p:sldId id="272" r:id="rId20"/>
    <p:sldId id="280" r:id="rId21"/>
    <p:sldId id="281" r:id="rId22"/>
    <p:sldId id="282" r:id="rId23"/>
    <p:sldId id="273" r:id="rId24"/>
    <p:sldId id="274" r:id="rId25"/>
    <p:sldId id="275" r:id="rId26"/>
    <p:sldId id="276" r:id="rId27"/>
    <p:sldId id="284" r:id="rId28"/>
    <p:sldId id="291" r:id="rId29"/>
    <p:sldId id="277" r:id="rId30"/>
    <p:sldId id="278" r:id="rId31"/>
    <p:sldId id="279" r:id="rId32"/>
    <p:sldId id="285" r:id="rId33"/>
    <p:sldId id="289" r:id="rId34"/>
    <p:sldId id="263" r:id="rId35"/>
    <p:sldId id="292" r:id="rId36"/>
    <p:sldId id="293" r:id="rId37"/>
    <p:sldId id="294" r:id="rId38"/>
    <p:sldId id="295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2CEED-61E0-4DC8-9B72-237DFCC6A7FF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DA145-2D92-44F8-9D83-A2A67F509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2CEED-61E0-4DC8-9B72-237DFCC6A7FF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DA145-2D92-44F8-9D83-A2A67F509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2CEED-61E0-4DC8-9B72-237DFCC6A7FF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DA145-2D92-44F8-9D83-A2A67F509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2CEED-61E0-4DC8-9B72-237DFCC6A7FF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DA145-2D92-44F8-9D83-A2A67F509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2CEED-61E0-4DC8-9B72-237DFCC6A7FF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DA145-2D92-44F8-9D83-A2A67F509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2CEED-61E0-4DC8-9B72-237DFCC6A7FF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DA145-2D92-44F8-9D83-A2A67F509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2CEED-61E0-4DC8-9B72-237DFCC6A7FF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DA145-2D92-44F8-9D83-A2A67F509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2CEED-61E0-4DC8-9B72-237DFCC6A7FF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DA145-2D92-44F8-9D83-A2A67F509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2CEED-61E0-4DC8-9B72-237DFCC6A7FF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DA145-2D92-44F8-9D83-A2A67F509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2CEED-61E0-4DC8-9B72-237DFCC6A7FF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DA145-2D92-44F8-9D83-A2A67F509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2CEED-61E0-4DC8-9B72-237DFCC6A7FF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DA145-2D92-44F8-9D83-A2A67F509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057732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760372"/>
      </p:ext>
    </p:extLst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922440"/>
      </p:ext>
    </p:extLst>
  </p:cSld>
  <p:clrMapOvr>
    <a:masterClrMapping/>
  </p:clrMapOvr>
  <p:transition spd="slow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851764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9969583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42534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437044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183335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526100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7718377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053897"/>
      </p:ext>
    </p:extLst>
  </p:cSld>
  <p:clrMapOvr>
    <a:masterClrMapping/>
  </p:clrMapOvr>
  <p:transition spd="slow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1904043"/>
      </p:ext>
    </p:extLst>
  </p:cSld>
  <p:clrMapOvr>
    <a:masterClrMapping/>
  </p:clrMapOvr>
  <p:transition spd="slow"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79201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50804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105627"/>
      </p:ext>
    </p:extLst>
  </p:cSld>
  <p:clrMapOvr>
    <a:masterClrMapping/>
  </p:clrMapOvr>
  <p:transition spd="slow"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484767"/>
      </p:ext>
    </p:extLst>
  </p:cSld>
  <p:clrMapOvr>
    <a:masterClrMapping/>
  </p:clrMapOvr>
  <p:transition spd="slow"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185549"/>
      </p:ext>
    </p:extLst>
  </p:cSld>
  <p:clrMapOvr>
    <a:masterClrMapping/>
  </p:clrMapOvr>
  <p:transition spd="slow"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673408"/>
      </p:ext>
    </p:extLst>
  </p:cSld>
  <p:clrMapOvr>
    <a:masterClrMapping/>
  </p:clrMapOvr>
  <p:transition spd="slow"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430622"/>
      </p:ext>
    </p:extLst>
  </p:cSld>
  <p:clrMapOvr>
    <a:masterClrMapping/>
  </p:clrMapOvr>
  <p:transition spd="slow"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436629"/>
      </p:ext>
    </p:extLst>
  </p:cSld>
  <p:clrMapOvr>
    <a:masterClrMapping/>
  </p:clrMapOvr>
  <p:transition spd="slow"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2585209"/>
      </p:ext>
    </p:extLst>
  </p:cSld>
  <p:clrMapOvr>
    <a:masterClrMapping/>
  </p:clrMapOvr>
  <p:transition spd="slow"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870278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72CEED-61E0-4DC8-9B72-237DFCC6A7FF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EDA145-2D92-44F8-9D83-A2A67F5094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2052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158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//upload.wikimedia.org/wikipedia/commons/a/a8/Rattus_rattus_vs._norvegicus_CS.pn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emf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ice_24_Nov_2004.jpg" TargetMode="External"/><Relationship Id="rId13" Type="http://schemas.openxmlformats.org/officeDocument/2006/relationships/hyperlink" Target="http://commons.wikimedia.org/wiki/File:Microtus.arvalis.burrow.jpg" TargetMode="External"/><Relationship Id="rId3" Type="http://schemas.openxmlformats.org/officeDocument/2006/relationships/hyperlink" Target="http://commons.wikimedia.org/wiki/File:Squirrel-poland.jpg" TargetMode="External"/><Relationship Id="rId7" Type="http://schemas.openxmlformats.org/officeDocument/2006/relationships/hyperlink" Target="http://commons.wikimedia.org/wiki/File:Verletzte_Hausmaus.JPG" TargetMode="External"/><Relationship Id="rId12" Type="http://schemas.openxmlformats.org/officeDocument/2006/relationships/hyperlink" Target="http://commons.wikimedia.org/wiki/File:Topillo1.jpg" TargetMode="External"/><Relationship Id="rId2" Type="http://schemas.openxmlformats.org/officeDocument/2006/relationships/hyperlink" Target="http://commons.wikimedia.org/wiki/File:African_crested_Porcupine_-Hystrix_cristata-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%D0%9C%D1%8B%D1%88%D1%8C_3.jpg" TargetMode="External"/><Relationship Id="rId11" Type="http://schemas.openxmlformats.org/officeDocument/2006/relationships/hyperlink" Target="http://commons.wikimedia.org/wiki/File:Lab_mouse_mg_3244.jpg" TargetMode="External"/><Relationship Id="rId5" Type="http://schemas.openxmlformats.org/officeDocument/2006/relationships/hyperlink" Target="http://commons.wikimedia.org/wiki/File:Hausmeerschweinchen.JPG" TargetMode="External"/><Relationship Id="rId10" Type="http://schemas.openxmlformats.org/officeDocument/2006/relationships/hyperlink" Target="http://commons.wikimedia.org/wiki/File:Mouse_litter.jpg" TargetMode="External"/><Relationship Id="rId4" Type="http://schemas.openxmlformats.org/officeDocument/2006/relationships/hyperlink" Target="http://commons.wikimedia.org/wiki/File:Mus_musculus_front_teeth.jpg" TargetMode="External"/><Relationship Id="rId9" Type="http://schemas.openxmlformats.org/officeDocument/2006/relationships/hyperlink" Target="http://commons.wikimedia.org/wiki/File:Maus_au%C3%9Fer_Haus.JPG" TargetMode="External"/><Relationship Id="rId14" Type="http://schemas.openxmlformats.org/officeDocument/2006/relationships/hyperlink" Target="http://commons.wikimedia.org/wiki/File:Feldmaus_Microtus_arvalis.jpg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chnappi.jpg" TargetMode="External"/><Relationship Id="rId13" Type="http://schemas.openxmlformats.org/officeDocument/2006/relationships/hyperlink" Target="http://commons.wikimedia.org/wiki/File:Rattus_rattus_01b.png" TargetMode="External"/><Relationship Id="rId3" Type="http://schemas.openxmlformats.org/officeDocument/2006/relationships/hyperlink" Target="http://commons.wikimedia.org/wiki/File:1024_Maus-1296.jpg" TargetMode="External"/><Relationship Id="rId7" Type="http://schemas.openxmlformats.org/officeDocument/2006/relationships/hyperlink" Target="http://commons.wikimedia.org/wiki/File:Co-swand-09-12.jpg" TargetMode="External"/><Relationship Id="rId12" Type="http://schemas.openxmlformats.org/officeDocument/2006/relationships/hyperlink" Target="http://commons.wikimedia.org/wiki/File:Roofrat_Hagenbeck_02.jpg" TargetMode="External"/><Relationship Id="rId2" Type="http://schemas.openxmlformats.org/officeDocument/2006/relationships/hyperlink" Target="http://commons.wikimedia.org/wiki/File:Apodemus.flavicolli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ommon_rat_in_Bystrc.JPG" TargetMode="External"/><Relationship Id="rId11" Type="http://schemas.openxmlformats.org/officeDocument/2006/relationships/hyperlink" Target="http://commons.wikimedia.org/wiki/File:Roofrat_hagenbeck_01.jpg" TargetMode="External"/><Relationship Id="rId5" Type="http://schemas.openxmlformats.org/officeDocument/2006/relationships/hyperlink" Target="http://commons.wikimedia.org/wiki/File:Rattus_norvegicus_2.jpg" TargetMode="External"/><Relationship Id="rId15" Type="http://schemas.openxmlformats.org/officeDocument/2006/relationships/hyperlink" Target="http://commons.wikimedia.org/wiki/File:Spermophilus_citellus_distribution.svg" TargetMode="External"/><Relationship Id="rId10" Type="http://schemas.openxmlformats.org/officeDocument/2006/relationships/hyperlink" Target="http://commons.wikimedia.org/wiki/File:Rattus_rattus_vs._norvegicus_CS.png" TargetMode="External"/><Relationship Id="rId4" Type="http://schemas.openxmlformats.org/officeDocument/2006/relationships/hyperlink" Target="http://commons.wikimedia.org/wiki/File:Rattus_norvegicus_-Fairlands_Valley_Park,_Stevenage,_England-8.jpg" TargetMode="External"/><Relationship Id="rId9" Type="http://schemas.openxmlformats.org/officeDocument/2006/relationships/hyperlink" Target="http://commons.wikimedia.org/wiki/File:Diana_the_pet_rat_takes_a_swim.jpg" TargetMode="External"/><Relationship Id="rId14" Type="http://schemas.openxmlformats.org/officeDocument/2006/relationships/hyperlink" Target="http://commons.wikimedia.org/wiki/File:Hamster.jpg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eaver_dam_J%C3%A4mtland.JPG" TargetMode="External"/><Relationship Id="rId13" Type="http://schemas.openxmlformats.org/officeDocument/2006/relationships/hyperlink" Target="http://commons.wikimedia.org/wiki/File:Squirrelwarsaw2.jpg" TargetMode="External"/><Relationship Id="rId3" Type="http://schemas.openxmlformats.org/officeDocument/2006/relationships/hyperlink" Target="http://commons.wikimedia.org/wiki/File:Europ%C3%A4ischer_Ziesel_aus_Erdloch_guckend.jpg" TargetMode="External"/><Relationship Id="rId7" Type="http://schemas.openxmlformats.org/officeDocument/2006/relationships/hyperlink" Target="http://commons.wikimedia.org/wiki/File:Lech_Biberbiss_1.jpg" TargetMode="External"/><Relationship Id="rId12" Type="http://schemas.openxmlformats.org/officeDocument/2006/relationships/hyperlink" Target="http://commons.wikimedia.org/wiki/File:Wiewi%C3%B3rka.jpg" TargetMode="External"/><Relationship Id="rId2" Type="http://schemas.openxmlformats.org/officeDocument/2006/relationships/hyperlink" Target="http://commons.wikimedia.org/wiki/File:Europ%C3%A4ischer_Ziesel_in_Hockstellu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eaver_pho34.jpg" TargetMode="External"/><Relationship Id="rId11" Type="http://schemas.openxmlformats.org/officeDocument/2006/relationships/hyperlink" Target="http://commons.wikimedia.org/wiki/File:Orava_(Sciurus_vulgaris).jpg" TargetMode="External"/><Relationship Id="rId5" Type="http://schemas.openxmlformats.org/officeDocument/2006/relationships/hyperlink" Target="http://commons.wikimedia.org/wiki/File:Muskrat_Michigan.jpg" TargetMode="External"/><Relationship Id="rId15" Type="http://schemas.openxmlformats.org/officeDocument/2006/relationships/hyperlink" Target="http://commons.wikimedia.org/wiki/File:7schlaefer_de_2009-2.jpg" TargetMode="External"/><Relationship Id="rId10" Type="http://schemas.openxmlformats.org/officeDocument/2006/relationships/hyperlink" Target="http://commons.wikimedia.org/wiki/File:Squirrel_by_mareckr.jpg" TargetMode="External"/><Relationship Id="rId4" Type="http://schemas.openxmlformats.org/officeDocument/2006/relationships/hyperlink" Target="http://commons.wikimedia.org/wiki/File:Bisamrat.jpg" TargetMode="External"/><Relationship Id="rId9" Type="http://schemas.openxmlformats.org/officeDocument/2006/relationships/hyperlink" Target="http://commons.wikimedia.org/wiki/File:Castor_dents-haye.jpg" TargetMode="External"/><Relationship Id="rId14" Type="http://schemas.openxmlformats.org/officeDocument/2006/relationships/hyperlink" Target="http://commons.wikimedia.org/wiki/File:Mapa_Glis_glis.png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Wildmeerschweinchen-06.jpg" TargetMode="External"/><Relationship Id="rId3" Type="http://schemas.openxmlformats.org/officeDocument/2006/relationships/hyperlink" Target="http://commons.wikimedia.org/wiki/File:Loirs_mangeant.jpg" TargetMode="External"/><Relationship Id="rId7" Type="http://schemas.openxmlformats.org/officeDocument/2006/relationships/hyperlink" Target="http://commons.wikimedia.org/wiki/File:Hydrochoerus_hydrochaeris_-Detroit_Zoo,_Michigan,_USA-8a_(1).jpg" TargetMode="External"/><Relationship Id="rId12" Type="http://schemas.openxmlformats.org/officeDocument/2006/relationships/hyperlink" Target="http://commons.wikimedia.org/wiki/File:Stacheln_des_Gew%C3%B6hnlichen_Stachelschweins.JPG" TargetMode="External"/><Relationship Id="rId2" Type="http://schemas.openxmlformats.org/officeDocument/2006/relationships/hyperlink" Target="http://commons.wikimedia.org/wiki/File:Loir_gri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2007_02_CapybaraFamily.jpg" TargetMode="External"/><Relationship Id="rId11" Type="http://schemas.openxmlformats.org/officeDocument/2006/relationships/hyperlink" Target="http://commons.wikimedia.org/wiki/File:Westafrikanisches_Stachelschwein.jpg" TargetMode="External"/><Relationship Id="rId5" Type="http://schemas.openxmlformats.org/officeDocument/2006/relationships/hyperlink" Target="http://commons.wikimedia.org/wiki/File:Capivara_ST.jpg" TargetMode="External"/><Relationship Id="rId10" Type="http://schemas.openxmlformats.org/officeDocument/2006/relationships/hyperlink" Target="http://commons.wikimedia.org/wiki/File:Darica_Kirpi_00911.jpg" TargetMode="External"/><Relationship Id="rId4" Type="http://schemas.openxmlformats.org/officeDocument/2006/relationships/hyperlink" Target="http://commons.wikimedia.org/wiki/File:Capybara_Hattiesburg_Zoo_(70909b-42)_2560x1600.jpg" TargetMode="External"/><Relationship Id="rId9" Type="http://schemas.openxmlformats.org/officeDocument/2006/relationships/hyperlink" Target="http://commons.wikimedia.org/wiki/File:Wildmeerschweinchen_Frankfurt_Zoo.jpg" TargetMode="Externa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8752569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VY_32_INOVACE_204_Savci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Říjen 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76340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1221254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Hlodavci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charakteristika, rozšíření,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se zástupci řádu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rozšíření ve světě,   význam.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91055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smtClean="0"/>
              <a:t>HLODAVCI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251717872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Hlodavci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600" b="1" dirty="0" smtClean="0"/>
              <a:t>- druhově nejpočetnější savčí řád (více než 40% savců)</a:t>
            </a:r>
          </a:p>
          <a:p>
            <a:pPr>
              <a:lnSpc>
                <a:spcPct val="90000"/>
              </a:lnSpc>
              <a:buNone/>
            </a:pPr>
            <a:r>
              <a:rPr lang="cs-CZ" sz="2600" b="1" dirty="0" smtClean="0"/>
              <a:t>- různý vzhled,  jednotná anatomická stavba</a:t>
            </a:r>
          </a:p>
          <a:p>
            <a:pPr>
              <a:lnSpc>
                <a:spcPct val="90000"/>
              </a:lnSpc>
              <a:buNone/>
            </a:pPr>
            <a:r>
              <a:rPr lang="cs-CZ" sz="2600" b="1" dirty="0" smtClean="0"/>
              <a:t>- krátká březost, velký počet mláďat</a:t>
            </a:r>
          </a:p>
          <a:p>
            <a:pPr>
              <a:lnSpc>
                <a:spcPct val="90000"/>
              </a:lnSpc>
              <a:buNone/>
            </a:pPr>
            <a:r>
              <a:rPr lang="cs-CZ" sz="2600" b="1" dirty="0" smtClean="0"/>
              <a:t>- rychle pohlavně dospívají</a:t>
            </a:r>
          </a:p>
          <a:p>
            <a:pPr>
              <a:lnSpc>
                <a:spcPct val="90000"/>
              </a:lnSpc>
              <a:buNone/>
            </a:pPr>
            <a:r>
              <a:rPr lang="cs-CZ" sz="2600" b="1" dirty="0" smtClean="0"/>
              <a:t>- býložravci (převážně semenožraví),  příp. všežravci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01008"/>
            <a:ext cx="3729038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1009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100137"/>
            <a:ext cx="69847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  Obrázek č. </a:t>
            </a:r>
            <a:r>
              <a:rPr lang="cs-CZ" sz="1200" b="1" dirty="0"/>
              <a:t>1 </a:t>
            </a:r>
            <a:r>
              <a:rPr lang="cs-CZ" sz="1200" b="1" dirty="0" smtClean="0"/>
              <a:t>				              Obrázek </a:t>
            </a:r>
            <a:r>
              <a:rPr lang="cs-CZ" sz="1200" b="1" dirty="0"/>
              <a:t>č</a:t>
            </a:r>
            <a:r>
              <a:rPr lang="cs-CZ" sz="1200" b="1" dirty="0" smtClean="0"/>
              <a:t>. 2  </a:t>
            </a:r>
            <a:endParaRPr lang="cs-CZ" sz="12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Hlodavci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543956" cy="49294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trvale dorůstající hlodavé řezáky (sklovina pouze vpředu)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špičáky chybí - mezera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výskyt - celý svět (mimo Antarktidy, Nového Zélandu, některých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oceánských souostroví)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Dva podřády:</a:t>
            </a:r>
          </a:p>
          <a:p>
            <a:pPr lvl="1">
              <a:lnSpc>
                <a:spcPct val="90000"/>
              </a:lnSpc>
            </a:pPr>
            <a:r>
              <a:rPr lang="cs-CZ" sz="2400" b="1" dirty="0" err="1" smtClean="0">
                <a:solidFill>
                  <a:srgbClr val="002060"/>
                </a:solidFill>
              </a:rPr>
              <a:t>veverkočelistní</a:t>
            </a:r>
            <a:r>
              <a:rPr lang="cs-CZ" sz="2400" b="1" dirty="0" smtClean="0">
                <a:solidFill>
                  <a:schemeClr val="tx1"/>
                </a:solidFill>
              </a:rPr>
              <a:t>  - myši, potkani, krysy, veverky, </a:t>
            </a:r>
            <a:r>
              <a:rPr lang="cs-CZ" sz="2400" b="1" dirty="0" err="1" smtClean="0">
                <a:solidFill>
                  <a:schemeClr val="tx1"/>
                </a:solidFill>
              </a:rPr>
              <a:t>tarbíci</a:t>
            </a:r>
            <a:r>
              <a:rPr lang="cs-CZ" sz="2400" b="1" dirty="0" smtClean="0">
                <a:solidFill>
                  <a:schemeClr val="tx1"/>
                </a:solidFill>
              </a:rPr>
              <a:t>, svišti, lumíci, ondatry, křečci, </a:t>
            </a:r>
            <a:r>
              <a:rPr lang="cs-CZ" sz="2400" b="1" dirty="0" err="1" smtClean="0">
                <a:solidFill>
                  <a:schemeClr val="tx1"/>
                </a:solidFill>
              </a:rPr>
              <a:t>křečíci</a:t>
            </a:r>
            <a:r>
              <a:rPr lang="cs-CZ" sz="2400" b="1" dirty="0" smtClean="0">
                <a:solidFill>
                  <a:schemeClr val="tx1"/>
                </a:solidFill>
              </a:rPr>
              <a:t>, bobři, </a:t>
            </a:r>
            <a:r>
              <a:rPr lang="cs-CZ" sz="2400" b="1" dirty="0" err="1" smtClean="0">
                <a:solidFill>
                  <a:schemeClr val="tx1"/>
                </a:solidFill>
              </a:rPr>
              <a:t>pískomilové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psouni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lvl="1">
              <a:lnSpc>
                <a:spcPct val="90000"/>
              </a:lnSpc>
            </a:pPr>
            <a:r>
              <a:rPr lang="cs-CZ" sz="2400" b="1" dirty="0" err="1" smtClean="0">
                <a:solidFill>
                  <a:srgbClr val="002060"/>
                </a:solidFill>
              </a:rPr>
              <a:t>dikobrazočelistní</a:t>
            </a:r>
            <a:r>
              <a:rPr lang="cs-CZ" sz="2400" b="1" dirty="0" smtClean="0">
                <a:solidFill>
                  <a:schemeClr val="tx1"/>
                </a:solidFill>
              </a:rPr>
              <a:t>  - nutrie, </a:t>
            </a:r>
            <a:r>
              <a:rPr lang="cs-CZ" sz="2400" b="1" dirty="0" err="1" smtClean="0">
                <a:solidFill>
                  <a:schemeClr val="tx1"/>
                </a:solidFill>
              </a:rPr>
              <a:t>mary</a:t>
            </a:r>
            <a:r>
              <a:rPr lang="cs-CZ" sz="2400" b="1" dirty="0" smtClean="0">
                <a:solidFill>
                  <a:schemeClr val="tx1"/>
                </a:solidFill>
              </a:rPr>
              <a:t>, kapybary, činčily, dikobrazi, </a:t>
            </a:r>
            <a:r>
              <a:rPr lang="cs-CZ" sz="2400" b="1" dirty="0" err="1" smtClean="0">
                <a:solidFill>
                  <a:schemeClr val="tx1"/>
                </a:solidFill>
              </a:rPr>
              <a:t>osmáci</a:t>
            </a:r>
            <a:r>
              <a:rPr lang="cs-CZ" sz="2400" b="1" dirty="0" smtClean="0"/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rypoši</a:t>
            </a:r>
            <a:endParaRPr lang="cs-CZ" sz="2400" b="1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28312"/>
            <a:ext cx="2016224" cy="2012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388" y="4437112"/>
            <a:ext cx="3706256" cy="2311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6525344"/>
            <a:ext cx="46085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</a:t>
            </a:r>
            <a:r>
              <a:rPr lang="cs-CZ" sz="1200" b="1" dirty="0">
                <a:solidFill>
                  <a:schemeClr val="bg1"/>
                </a:solidFill>
              </a:rPr>
              <a:t>3 </a:t>
            </a:r>
            <a:r>
              <a:rPr lang="cs-CZ" sz="1200" b="1" dirty="0" smtClean="0">
                <a:solidFill>
                  <a:schemeClr val="bg1"/>
                </a:solidFill>
              </a:rPr>
              <a:t>                                                  Obrázek </a:t>
            </a:r>
            <a:r>
              <a:rPr lang="cs-CZ" sz="1200" b="1" dirty="0">
                <a:solidFill>
                  <a:schemeClr val="bg1"/>
                </a:solidFill>
              </a:rPr>
              <a:t>č</a:t>
            </a:r>
            <a:r>
              <a:rPr lang="cs-CZ" sz="1200" b="1" dirty="0" smtClean="0">
                <a:solidFill>
                  <a:schemeClr val="bg1"/>
                </a:solidFill>
              </a:rPr>
              <a:t>. 4 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Myšovití</a:t>
            </a:r>
            <a:r>
              <a:rPr lang="cs-CZ" sz="3200" b="1" dirty="0" smtClean="0"/>
              <a:t> - </a:t>
            </a:r>
            <a:r>
              <a:rPr lang="cs-CZ" sz="3200" b="1" dirty="0" smtClean="0">
                <a:solidFill>
                  <a:srgbClr val="002060"/>
                </a:solidFill>
              </a:rPr>
              <a:t>myš domácí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472518" cy="53578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poblíž lidských sídel (kromě Arktidy, Antarktidy a některých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džunglí)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nejrozšířenější ze všech hlodavců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výborný sluch (dorozumívání - vysoké pískavé tóny, vnímá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tóny do frekvence 100 kHz – člověk 20 kHz)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čich velmi ostrý (hledání potravy a stopy po jiných myších)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zrak velmi slabý</a:t>
            </a:r>
          </a:p>
          <a:p>
            <a:pPr>
              <a:lnSpc>
                <a:spcPct val="90000"/>
              </a:lnSpc>
              <a:buNone/>
            </a:pP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04529"/>
            <a:ext cx="4176464" cy="2594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104529"/>
            <a:ext cx="3425957" cy="2594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453336"/>
            <a:ext cx="7200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5                  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6 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Myšovití</a:t>
            </a:r>
            <a:r>
              <a:rPr lang="cs-CZ" sz="3200" b="1" dirty="0" smtClean="0"/>
              <a:t> - </a:t>
            </a:r>
            <a:r>
              <a:rPr lang="cs-CZ" sz="3200" b="1" dirty="0" smtClean="0">
                <a:solidFill>
                  <a:srgbClr val="002060"/>
                </a:solidFill>
              </a:rPr>
              <a:t>myš domácí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401080" cy="498317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tělo 7 - 10 cm, ocas o něco kratší než tělo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hmotnost kolem 30 g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adaptabilní – v chladném prostředí delší a hustší srst (dokáže žít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i odchovat mláďata v chladicím boxu)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vydává charakteristický zápach</a:t>
            </a:r>
            <a:endParaRPr lang="pl-PL" sz="2400" b="1" dirty="0" smtClean="0"/>
          </a:p>
          <a:p>
            <a:pPr>
              <a:lnSpc>
                <a:spcPct val="90000"/>
              </a:lnSpc>
              <a:buNone/>
            </a:pPr>
            <a:r>
              <a:rPr lang="pl-PL" sz="2400" b="1" dirty="0" smtClean="0"/>
              <a:t>- dokáže snadno běhat i po stěnách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006270" y="3322324"/>
            <a:ext cx="2882987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44008" y="3573017"/>
            <a:ext cx="3858327" cy="2882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5" y="6237312"/>
            <a:ext cx="63367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7 				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8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Myšovití</a:t>
            </a:r>
            <a:r>
              <a:rPr lang="cs-CZ" sz="3200" b="1" dirty="0" smtClean="0"/>
              <a:t> - </a:t>
            </a:r>
            <a:r>
              <a:rPr lang="cs-CZ" sz="3200" b="1" dirty="0" smtClean="0">
                <a:solidFill>
                  <a:srgbClr val="002060"/>
                </a:solidFill>
              </a:rPr>
              <a:t>myš domácí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401080" cy="498317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potrava - vše, co objeví (mýdlo, svíčky, nejraději obilí – výskyt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v sýpkách, stodolách, spížích)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škody - potraviny a obilí znehodnotí svým trusem i močí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takto přenáší různé nemoci (salmonelózu, leptospirózu, střevní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parazity včetně tasemnice)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rozmnožování - až pět vrhů do roka (vždy 4 – 8 mláďat)</a:t>
            </a:r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83" y="3693334"/>
            <a:ext cx="4286373" cy="29040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687327"/>
            <a:ext cx="2904018" cy="29040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0283" y="6381328"/>
            <a:ext cx="68540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9 					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</a:t>
            </a:r>
            <a:r>
              <a:rPr lang="cs-CZ" sz="1200" b="1" dirty="0">
                <a:solidFill>
                  <a:schemeClr val="bg1"/>
                </a:solidFill>
              </a:rPr>
              <a:t>č</a:t>
            </a:r>
            <a:r>
              <a:rPr lang="cs-CZ" sz="1200" b="1" dirty="0" smtClean="0">
                <a:solidFill>
                  <a:schemeClr val="bg1"/>
                </a:solidFill>
              </a:rPr>
              <a:t>. 10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Myšovití</a:t>
            </a:r>
            <a:r>
              <a:rPr lang="cs-CZ" sz="3200" b="1" dirty="0" smtClean="0"/>
              <a:t> - hraboš polní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498317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pevninská Evropa, Přední Asie, Malá Asie, Írán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tělo 90 - 120 mm, z toho ocas 35 - 40 mm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žije skrytě v norách - složitý komplex, hloubka 30 – 50 cm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mezi norami vykousané chodníčky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obydlená nora - u ústí výkaly a části zelených rostlin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rozdíly od myši domácí - zavalitější tělo, menší uši, kratší  ocásek</a:t>
            </a:r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>
              <a:lnSpc>
                <a:spcPct val="90000"/>
              </a:lnSpc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614407"/>
            <a:ext cx="5400600" cy="3037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63688" y="6392613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11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Myšovití</a:t>
            </a:r>
            <a:r>
              <a:rPr lang="cs-CZ" sz="3200" b="1" dirty="0" smtClean="0"/>
              <a:t> - hraboš polní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7150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ve čtyřletých cyklech dochází k přemnožení (zvýšený výskyt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predátorů - lasičky, lišky, tchoři, kuny, divoká prasata, jezevci,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poštolky, káně)</a:t>
            </a:r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endParaRPr lang="cs-CZ" sz="1400" b="1" dirty="0" smtClean="0"/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náhlé vymizení - epidemická onemocnění příznaky - malátnost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a netečnost, poruchy rovnováhy, křeče, pokles tělesné teploty,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pokles hladiny cukru v krvi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757" y="2521052"/>
            <a:ext cx="3965340" cy="2633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75881"/>
            <a:ext cx="3609887" cy="2978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4757" y="4941168"/>
            <a:ext cx="61622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12                                                                                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</a:t>
            </a:r>
            <a:r>
              <a:rPr lang="cs-CZ" sz="1200" b="1" dirty="0" smtClean="0">
                <a:solidFill>
                  <a:prstClr val="white"/>
                </a:solidFill>
              </a:rPr>
              <a:t> 13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Myšovití</a:t>
            </a:r>
            <a:r>
              <a:rPr lang="cs-CZ" sz="3200" b="1" dirty="0" smtClean="0"/>
              <a:t> -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002060"/>
                </a:solidFill>
              </a:rPr>
              <a:t>myšice lesní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Evropa (kromě severských oblastí), Kavkaz, Malá Asie a Blízký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východ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velikost 90 – 125 mm, ocas stejně dlouhý jako tělo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hmotnost  18 – 45 g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výrazně velké oči </a:t>
            </a:r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endParaRPr lang="cs-CZ" sz="2400" b="1" dirty="0"/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endParaRPr lang="cs-CZ" sz="4400" b="1" dirty="0"/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rychle běhá, dobře šplhá po stromech a keřích (i ve výškách)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potrava - žaludy, bukvice, ořechy, semena stromů (nejraději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		       olejnatá)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		    - na jaře i hmyz nebo jiní bezobratlí 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052972"/>
            <a:ext cx="3024336" cy="20083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347837"/>
            <a:ext cx="3459692" cy="2713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4869160"/>
            <a:ext cx="57606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14 				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15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Myšovití</a:t>
            </a:r>
            <a:r>
              <a:rPr lang="cs-CZ" sz="3200" b="1" dirty="0" smtClean="0"/>
              <a:t> - potkan domácí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686800" cy="58052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hmotnost průměrně 400 - 600g (i 900g)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samci mohutnější, samice až o třetinu menší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délka těla 160 - 270 mm, délka ocasu 170 - 230 mm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rozpoznávací znak - lysý šupinatý ocas, u kořene zesílený, kratší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než tělo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zdatný plavec (výskyt v blízkosti vody)</a:t>
            </a:r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endParaRPr lang="cs-CZ" sz="1800" b="1" dirty="0" smtClean="0"/>
          </a:p>
          <a:p>
            <a:pPr>
              <a:lnSpc>
                <a:spcPct val="90000"/>
              </a:lnSpc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hlodavé zuby obrušuje na tvrdším druhu potravy (chleba, větve),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je schopen rozkousat beton,  slabší druhy pletiva a kabelů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18049"/>
            <a:ext cx="3001998" cy="2247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518049"/>
            <a:ext cx="3041915" cy="2247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5534962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16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                                                                                       Obrázek č. 17			           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Myšovití</a:t>
            </a:r>
            <a:r>
              <a:rPr lang="cs-CZ" sz="3200" b="1" smtClean="0"/>
              <a:t> - </a:t>
            </a:r>
            <a:r>
              <a:rPr lang="cs-CZ" sz="3200" b="1" dirty="0" smtClean="0"/>
              <a:t>potkan domácí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686800" cy="498317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velmi dobrý sluch, výborný čich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- potrava - obilniny, živočišná strava (bezobratlí, drobní hlodavci)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		    - příležitostné výpady do kurníků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Kolonie několika desítek jedinců s hierarchickým uspořádáním: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	- vedoucí  zvířata - zpravidla zakladatelé skupiny - ovlivňují celou kolonii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	- podřízená zvířata - potomci jiného páru, staří potkani - terorizováni (upírání potravy - funkce "ochutnávače„) </a:t>
            </a:r>
          </a:p>
          <a:p>
            <a:pPr>
              <a:lnSpc>
                <a:spcPct val="90000"/>
              </a:lnSpc>
              <a:buNone/>
            </a:pPr>
            <a:r>
              <a:rPr lang="cs-CZ" sz="2400" b="1" dirty="0" smtClean="0"/>
              <a:t>	- oblast o rozloze cca 6 km²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588478"/>
            <a:ext cx="2736304" cy="2052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588478"/>
            <a:ext cx="3089514" cy="2052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6381328"/>
            <a:ext cx="62646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</a:t>
            </a:r>
            <a:r>
              <a:rPr lang="cs-CZ" sz="1200" b="1" dirty="0" smtClean="0">
                <a:solidFill>
                  <a:prstClr val="white"/>
                </a:solidFill>
              </a:rPr>
              <a:t>č. 18                                                           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19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Myšovití</a:t>
            </a:r>
            <a:r>
              <a:rPr lang="cs-CZ" sz="3200" b="1" dirty="0" smtClean="0"/>
              <a:t> - potkan laboratorní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40108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- šlechtěná bílá varieta (původně k pokusným účelům)</a:t>
            </a:r>
          </a:p>
          <a:p>
            <a:pPr>
              <a:buNone/>
            </a:pPr>
            <a:r>
              <a:rPr lang="cs-CZ" sz="2400" b="1" dirty="0" smtClean="0"/>
              <a:t>- choroby - výskyt specifických nemocí (rakovina, plicní choroby) </a:t>
            </a:r>
          </a:p>
          <a:p>
            <a:pPr>
              <a:buNone/>
            </a:pPr>
            <a:r>
              <a:rPr lang="cs-CZ" sz="2400" b="1" dirty="0" smtClean="0"/>
              <a:t> 		     - nachlazení (průvan, zima), reakce na jídlo (průjem)</a:t>
            </a:r>
          </a:p>
          <a:p>
            <a:pPr>
              <a:buNone/>
            </a:pPr>
            <a:r>
              <a:rPr lang="cs-CZ" sz="2400" b="1" dirty="0" smtClean="0"/>
              <a:t>- snadno ochočitelný</a:t>
            </a:r>
          </a:p>
          <a:p>
            <a:pPr>
              <a:buNone/>
            </a:pPr>
            <a:r>
              <a:rPr lang="cs-CZ" sz="2400" b="1" dirty="0" smtClean="0"/>
              <a:t>- „krvavé slzy“ - obsahují sekret s barvivy </a:t>
            </a:r>
          </a:p>
          <a:p>
            <a:pPr marL="0" indent="0">
              <a:buNone/>
            </a:pPr>
            <a:r>
              <a:rPr lang="cs-CZ" sz="2400" b="1" dirty="0" smtClean="0"/>
              <a:t>- chybí pudové a </a:t>
            </a:r>
            <a:r>
              <a:rPr lang="cs-CZ" sz="2400" b="1" dirty="0" err="1" smtClean="0"/>
              <a:t>instinktní</a:t>
            </a:r>
            <a:r>
              <a:rPr lang="cs-CZ" sz="2400" b="1" dirty="0" smtClean="0"/>
              <a:t> projevy (nedůvěra k lidem, jídlu, zkouška jídla slabšími jedinci)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49080"/>
            <a:ext cx="3729910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149080"/>
            <a:ext cx="3886906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525344"/>
            <a:ext cx="61206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20                                                                                    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č.</a:t>
            </a:r>
            <a:r>
              <a:rPr lang="cs-CZ" sz="1200" b="1" dirty="0" smtClean="0"/>
              <a:t> 21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Rattus rattus vs. norvegicus CS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285728"/>
            <a:ext cx="7429552" cy="6357982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874065" y="6433775"/>
            <a:ext cx="25626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22</a:t>
            </a:r>
            <a:endParaRPr lang="cs-CZ" sz="12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Myšovití</a:t>
            </a:r>
            <a:r>
              <a:rPr lang="cs-CZ" sz="3200" b="1" dirty="0" smtClean="0"/>
              <a:t> - </a:t>
            </a:r>
            <a:r>
              <a:rPr lang="cs-CZ" sz="3200" b="1" dirty="0" smtClean="0">
                <a:solidFill>
                  <a:srgbClr val="002060"/>
                </a:solidFill>
              </a:rPr>
              <a:t>krysa obecná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472518" cy="49117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- v Čechách dříve hojná</a:t>
            </a:r>
          </a:p>
          <a:p>
            <a:pPr>
              <a:buNone/>
            </a:pPr>
            <a:r>
              <a:rPr lang="cs-CZ" sz="2400" b="1" dirty="0" smtClean="0"/>
              <a:t>- nyní v okolí Labe (zavlečena lodní dopravou)</a:t>
            </a:r>
          </a:p>
          <a:p>
            <a:pPr>
              <a:buNone/>
            </a:pPr>
            <a:r>
              <a:rPr lang="cs-CZ" sz="2400" b="1" dirty="0" smtClean="0"/>
              <a:t> - ušní boltce růžové a téměř průsvitné,větší a tenčí než potkan</a:t>
            </a:r>
          </a:p>
          <a:p>
            <a:pPr>
              <a:buNone/>
            </a:pPr>
            <a:r>
              <a:rPr lang="cs-CZ" sz="2400" b="1" dirty="0" smtClean="0"/>
              <a:t>- ocas delší než tělo, tenký</a:t>
            </a:r>
          </a:p>
          <a:p>
            <a:pPr>
              <a:buNone/>
            </a:pPr>
            <a:r>
              <a:rPr lang="cs-CZ" sz="2400" b="1" dirty="0" smtClean="0"/>
              <a:t>- délka těla až 240 mm</a:t>
            </a:r>
          </a:p>
          <a:p>
            <a:pPr>
              <a:buNone/>
            </a:pPr>
            <a:r>
              <a:rPr lang="cs-CZ" sz="2400" b="1" dirty="0" smtClean="0"/>
              <a:t>- ocas až 260 mm</a:t>
            </a:r>
          </a:p>
          <a:p>
            <a:pPr>
              <a:buNone/>
            </a:pPr>
            <a:r>
              <a:rPr lang="cs-CZ" sz="2400" b="1" dirty="0" smtClean="0"/>
              <a:t>- samci větší než samice</a:t>
            </a:r>
          </a:p>
          <a:p>
            <a:pPr>
              <a:buNone/>
            </a:pPr>
            <a:r>
              <a:rPr lang="cs-CZ" sz="2400" b="1" dirty="0" smtClean="0"/>
              <a:t>- hmotnost 140 - 230 g </a:t>
            </a:r>
            <a:br>
              <a:rPr lang="cs-CZ" sz="2400" b="1" dirty="0" smtClean="0"/>
            </a:br>
            <a:endParaRPr lang="cs-CZ" sz="2400" b="1" dirty="0" smtClean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41694"/>
            <a:ext cx="2945363" cy="19623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873" y="3409980"/>
            <a:ext cx="4890795" cy="3294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453336"/>
            <a:ext cx="5400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23                                                                         </a:t>
            </a:r>
            <a:r>
              <a:rPr lang="cs-CZ" sz="1200" b="1" dirty="0" smtClean="0">
                <a:solidFill>
                  <a:prstClr val="white"/>
                </a:solidFill>
              </a:rPr>
              <a:t>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schemeClr val="bg1"/>
                </a:solidFill>
              </a:rPr>
              <a:t> 24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Myšovití</a:t>
            </a:r>
            <a:r>
              <a:rPr lang="cs-CZ" sz="3200" b="1" dirty="0" smtClean="0"/>
              <a:t> - </a:t>
            </a:r>
            <a:r>
              <a:rPr lang="cs-CZ" sz="3200" b="1" dirty="0" smtClean="0">
                <a:solidFill>
                  <a:srgbClr val="002060"/>
                </a:solidFill>
              </a:rPr>
              <a:t>krysa obecná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12" y="1142984"/>
            <a:ext cx="9001188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- potrava - obilí a obilné produkty</a:t>
            </a:r>
          </a:p>
          <a:p>
            <a:pPr>
              <a:buNone/>
            </a:pPr>
            <a:r>
              <a:rPr lang="cs-CZ" sz="2400" b="1" dirty="0" smtClean="0"/>
              <a:t>		     - v tropech kokosové ořechy, cukrová třtina </a:t>
            </a:r>
          </a:p>
          <a:p>
            <a:pPr>
              <a:buNone/>
            </a:pPr>
            <a:r>
              <a:rPr lang="cs-CZ" sz="2400" b="1" dirty="0" smtClean="0"/>
              <a:t>- škody nejen konzumací, ale i znečištěním zásob trusem a močí </a:t>
            </a:r>
          </a:p>
          <a:p>
            <a:pPr>
              <a:buNone/>
            </a:pPr>
            <a:r>
              <a:rPr lang="cs-CZ" sz="2400" b="1" dirty="0" smtClean="0"/>
              <a:t>- největší druh - krysa rýžová (od čenichu po konec ocasu 70 – 80 cm) </a:t>
            </a:r>
          </a:p>
          <a:p>
            <a:pPr>
              <a:buNone/>
            </a:pPr>
            <a:r>
              <a:rPr lang="cs-CZ" sz="2400" b="1" dirty="0" smtClean="0"/>
              <a:t>- téměř výhradně vegetarián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210" y="3356992"/>
            <a:ext cx="7056784" cy="32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9210" y="6381328"/>
            <a:ext cx="17966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25</a:t>
            </a:r>
            <a:endParaRPr lang="cs-CZ" sz="12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Myšovití</a:t>
            </a:r>
            <a:r>
              <a:rPr lang="cs-CZ" sz="3200" b="1" dirty="0" smtClean="0"/>
              <a:t> - křeček polní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401080" cy="57150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- od Belgie po jihozápadní Sibiř</a:t>
            </a:r>
          </a:p>
          <a:p>
            <a:pPr>
              <a:buNone/>
            </a:pPr>
            <a:r>
              <a:rPr lang="cs-CZ" sz="2400" b="1" dirty="0" smtClean="0"/>
              <a:t>- hmotnost 150 - 600 g</a:t>
            </a:r>
          </a:p>
          <a:p>
            <a:pPr>
              <a:buNone/>
            </a:pPr>
            <a:r>
              <a:rPr lang="cs-CZ" sz="2400" b="1" dirty="0" smtClean="0"/>
              <a:t>- délka 215 - 340 mm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- krátký, řídce osrstěný ocas</a:t>
            </a:r>
          </a:p>
          <a:p>
            <a:pPr>
              <a:buNone/>
            </a:pPr>
            <a:r>
              <a:rPr lang="cs-CZ" sz="2400" b="1" dirty="0" smtClean="0"/>
              <a:t>- zavalitější tělo, krátké končetiny</a:t>
            </a:r>
          </a:p>
          <a:p>
            <a:pPr>
              <a:buNone/>
            </a:pPr>
            <a:r>
              <a:rPr lang="cs-CZ" sz="2400" b="1" dirty="0" smtClean="0"/>
              <a:t>- vyvinuté lícní torby 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1200" b="1" dirty="0" smtClean="0"/>
          </a:p>
          <a:p>
            <a:pPr>
              <a:buNone/>
            </a:pPr>
            <a:r>
              <a:rPr lang="cs-CZ" sz="2400" b="1" dirty="0" smtClean="0"/>
              <a:t>- v zimě  - pokles teploty na 3 °C</a:t>
            </a:r>
          </a:p>
          <a:p>
            <a:pPr>
              <a:buNone/>
            </a:pPr>
            <a:r>
              <a:rPr lang="cs-CZ" sz="2400" b="1" dirty="0" smtClean="0"/>
              <a:t>		   - probouzí se, likviduje zásoby (až 60 kg)</a:t>
            </a:r>
          </a:p>
          <a:p>
            <a:pPr>
              <a:buNone/>
            </a:pPr>
            <a:r>
              <a:rPr lang="cs-CZ" sz="2400" b="1" dirty="0" smtClean="0"/>
              <a:t>- systém chodeb až dva a půl metru pod zemí</a:t>
            </a:r>
          </a:p>
          <a:p>
            <a:pPr>
              <a:buNone/>
            </a:pPr>
            <a:r>
              <a:rPr lang="cs-CZ" sz="2400" b="1" dirty="0" smtClean="0"/>
              <a:t>- potrava - zrní,semena,zelené rostliny,hmyz,ale i mláďata ptáků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093" y="1484784"/>
            <a:ext cx="4130182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28093" y="4365104"/>
            <a:ext cx="20650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26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Myšovití</a:t>
            </a:r>
            <a:r>
              <a:rPr lang="cs-CZ" sz="3200" b="1" dirty="0" smtClean="0"/>
              <a:t> - </a:t>
            </a:r>
            <a:r>
              <a:rPr lang="cs-CZ" sz="3200" b="1" dirty="0" smtClean="0">
                <a:solidFill>
                  <a:srgbClr val="002060"/>
                </a:solidFill>
              </a:rPr>
              <a:t>sysel obecný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42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- jihovýchodní Evropa, Malá Asie, výskyt i v Polsku a ČR    </a:t>
            </a:r>
          </a:p>
          <a:p>
            <a:pPr>
              <a:buNone/>
            </a:pPr>
            <a:r>
              <a:rPr lang="cs-CZ" sz="2400" b="1" dirty="0" smtClean="0"/>
              <a:t>- dříve hojný škůdce, dnes vzácný</a:t>
            </a:r>
          </a:p>
          <a:p>
            <a:pPr>
              <a:buNone/>
            </a:pPr>
            <a:r>
              <a:rPr lang="cs-CZ" sz="2400" b="1" dirty="0" smtClean="0"/>
              <a:t>- délka okolo 20 cm </a:t>
            </a:r>
          </a:p>
          <a:p>
            <a:pPr>
              <a:buNone/>
            </a:pPr>
            <a:r>
              <a:rPr lang="cs-CZ" sz="2400" b="1" dirty="0" smtClean="0"/>
              <a:t>- hmotnost 200 - 400 g </a:t>
            </a:r>
          </a:p>
          <a:p>
            <a:pPr>
              <a:buNone/>
            </a:pPr>
            <a:r>
              <a:rPr lang="cs-CZ" sz="2400" b="1" dirty="0" smtClean="0"/>
              <a:t>- velké oči, malé ušní boltce</a:t>
            </a:r>
          </a:p>
          <a:p>
            <a:pPr>
              <a:buNone/>
            </a:pPr>
            <a:r>
              <a:rPr lang="cs-CZ" sz="2400" b="1" dirty="0" smtClean="0"/>
              <a:t>- krátký ocas </a:t>
            </a:r>
          </a:p>
          <a:p>
            <a:pPr>
              <a:buNone/>
            </a:pPr>
            <a:r>
              <a:rPr lang="cs-CZ" sz="2400" b="1" dirty="0" smtClean="0"/>
              <a:t>- přední končetiny kratší než zadní </a:t>
            </a:r>
          </a:p>
          <a:p>
            <a:pPr>
              <a:buNone/>
            </a:pPr>
            <a:r>
              <a:rPr lang="cs-CZ" sz="2400" b="1" dirty="0" smtClean="0"/>
              <a:t>- zásoby netvoří (tuková vrstva)</a:t>
            </a:r>
          </a:p>
          <a:p>
            <a:pPr>
              <a:buNone/>
            </a:pPr>
            <a:r>
              <a:rPr lang="cs-CZ" sz="2400" b="1" dirty="0" smtClean="0"/>
              <a:t>- v zimě - hibernace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838" y="3789040"/>
            <a:ext cx="3758625" cy="28189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085184"/>
            <a:ext cx="2030433" cy="152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3688"/>
            <a:ext cx="3312367" cy="203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14174" y="3344161"/>
            <a:ext cx="14330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27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6381328"/>
            <a:ext cx="58326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28                                    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č.</a:t>
            </a:r>
            <a:r>
              <a:rPr lang="cs-CZ" sz="1200" b="1" dirty="0" smtClean="0">
                <a:solidFill>
                  <a:prstClr val="white"/>
                </a:solidFill>
              </a:rPr>
              <a:t> 29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err="1" smtClean="0"/>
              <a:t>Myšovití</a:t>
            </a:r>
            <a:r>
              <a:rPr lang="cs-CZ" sz="3200" b="1" dirty="0" smtClean="0"/>
              <a:t> - ondatra </a:t>
            </a:r>
            <a:r>
              <a:rPr lang="cs-CZ" sz="3200" b="1" dirty="0"/>
              <a:t>pižmová (</a:t>
            </a:r>
            <a:r>
              <a:rPr lang="cs-CZ" sz="3200" b="1" dirty="0" smtClean="0"/>
              <a:t>pižmovka)</a:t>
            </a:r>
            <a:r>
              <a:rPr lang="cs-CZ" sz="3200" b="1" dirty="0"/>
              <a:t/>
            </a:r>
            <a:br>
              <a:rPr lang="cs-CZ" sz="3200" b="1" dirty="0"/>
            </a:b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- do Evropy zavlečena ze Severní Ameriky</a:t>
            </a:r>
          </a:p>
          <a:p>
            <a:pPr>
              <a:buNone/>
            </a:pPr>
            <a:r>
              <a:rPr lang="cs-CZ" sz="2400" b="1" dirty="0" smtClean="0"/>
              <a:t>- vodní savec (řeky, jezera, rybníky) na</a:t>
            </a:r>
          </a:p>
          <a:p>
            <a:pPr>
              <a:buNone/>
            </a:pPr>
            <a:r>
              <a:rPr lang="cs-CZ" sz="2400" b="1" dirty="0" smtClean="0"/>
              <a:t>- délka těla cca 30 cm (i větší) </a:t>
            </a:r>
          </a:p>
          <a:p>
            <a:pPr>
              <a:buNone/>
            </a:pPr>
            <a:r>
              <a:rPr lang="cs-CZ" sz="2400" b="1" dirty="0" smtClean="0"/>
              <a:t>- hřbet hnědý, břicho šedé </a:t>
            </a:r>
          </a:p>
          <a:p>
            <a:pPr>
              <a:buNone/>
            </a:pPr>
            <a:r>
              <a:rPr lang="cs-CZ" sz="2400" b="1" dirty="0" smtClean="0"/>
              <a:t>- ocas dlouhý, zploštělý (kormidlo)</a:t>
            </a:r>
          </a:p>
          <a:p>
            <a:pPr>
              <a:buNone/>
            </a:pPr>
            <a:r>
              <a:rPr lang="cs-CZ" sz="2400" b="1" dirty="0" smtClean="0"/>
              <a:t>- u pohlavních orgánů žláza (pižmo)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185736"/>
            <a:ext cx="5127559" cy="2514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870" y="2060848"/>
            <a:ext cx="3093193" cy="4639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6453336"/>
            <a:ext cx="75608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Obrázek č. 30                                                                                                                                         </a:t>
            </a:r>
            <a:r>
              <a:rPr lang="cs-CZ" sz="1200" b="1" dirty="0">
                <a:solidFill>
                  <a:prstClr val="black"/>
                </a:solidFill>
              </a:rPr>
              <a:t>Obrázek č.</a:t>
            </a:r>
            <a:r>
              <a:rPr lang="cs-CZ" sz="1200" b="1" dirty="0" smtClean="0">
                <a:solidFill>
                  <a:prstClr val="black"/>
                </a:solidFill>
              </a:rPr>
              <a:t> 31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Bobrovití</a:t>
            </a:r>
            <a:r>
              <a:rPr lang="cs-CZ" sz="3200" b="1" dirty="0" smtClean="0"/>
              <a:t> - </a:t>
            </a:r>
            <a:r>
              <a:rPr lang="cs-CZ" sz="3200" b="1" dirty="0" smtClean="0">
                <a:solidFill>
                  <a:srgbClr val="002060"/>
                </a:solidFill>
              </a:rPr>
              <a:t>bobr evropský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8326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přizpůsoben životu ve vodě (plovací blány, ocas)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v ČR - povodí </a:t>
            </a:r>
            <a:r>
              <a:rPr lang="cs-CZ" sz="2400" b="1" dirty="0"/>
              <a:t>Labe, Moravy, Odry, Dyje a </a:t>
            </a:r>
            <a:r>
              <a:rPr lang="cs-CZ" sz="2400" b="1" dirty="0" smtClean="0"/>
              <a:t>Dunaje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buduje soustavy kanálů a hrází</a:t>
            </a:r>
          </a:p>
          <a:p>
            <a:pPr marL="0" indent="0">
              <a:buNone/>
            </a:pPr>
            <a:r>
              <a:rPr lang="cs-CZ" sz="2400" b="1" dirty="0" smtClean="0"/>
              <a:t>- hmotnost až 30 kg </a:t>
            </a:r>
          </a:p>
          <a:p>
            <a:pPr marL="0" indent="0">
              <a:buNone/>
            </a:pPr>
            <a:r>
              <a:rPr lang="cs-CZ" sz="2400" b="1" dirty="0" smtClean="0"/>
              <a:t>- druhý největší hlodavec</a:t>
            </a:r>
          </a:p>
          <a:p>
            <a:pPr marL="0" indent="0">
              <a:buNone/>
            </a:pPr>
            <a:r>
              <a:rPr lang="cs-CZ" sz="2400" b="1" dirty="0" smtClean="0"/>
              <a:t>- pod vodou vydrží až 20 minut</a:t>
            </a:r>
          </a:p>
          <a:p>
            <a:pPr marL="0" indent="0">
              <a:buNone/>
            </a:pPr>
            <a:r>
              <a:rPr lang="cs-CZ" sz="2400" b="1" dirty="0" smtClean="0"/>
              <a:t>- chápavé přední končetiny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6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srst - hustota až 300 chlupů na </a:t>
            </a:r>
            <a:r>
              <a:rPr lang="cs-CZ" sz="2400" b="1" dirty="0" smtClean="0"/>
              <a:t>mm</a:t>
            </a:r>
            <a:r>
              <a:rPr lang="cs-CZ" sz="2400" b="1" baseline="30000" dirty="0" smtClean="0"/>
              <a:t>2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- výměšky zvláštní žlázy impregnují srst </a:t>
            </a:r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91236" y="2492895"/>
            <a:ext cx="4310283" cy="333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208482"/>
            <a:ext cx="216024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589240"/>
            <a:ext cx="55446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32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			                       Obrázek č. 33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Bobrovití</a:t>
            </a:r>
            <a:r>
              <a:rPr lang="cs-CZ" sz="3200" b="1" dirty="0" smtClean="0"/>
              <a:t> - </a:t>
            </a:r>
            <a:r>
              <a:rPr lang="cs-CZ" sz="3200" b="1" dirty="0" smtClean="0">
                <a:solidFill>
                  <a:srgbClr val="002060"/>
                </a:solidFill>
              </a:rPr>
              <a:t>bobr evropský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poráží stromy o průměru 5 - 20 cm (ale i 80 cm) </a:t>
            </a:r>
          </a:p>
          <a:p>
            <a:pPr marL="0" indent="0">
              <a:buNone/>
            </a:pPr>
            <a:r>
              <a:rPr lang="cs-CZ" sz="2400" b="1" dirty="0" smtClean="0"/>
              <a:t>- nedokáže určit směr pádu stromů</a:t>
            </a:r>
          </a:p>
          <a:p>
            <a:pPr marL="0" indent="0">
              <a:buNone/>
            </a:pPr>
            <a:r>
              <a:rPr lang="cs-CZ" sz="2400" b="1" dirty="0" smtClean="0"/>
              <a:t>- hráz - délka až přes 100 metrů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- výška kolem 1,5 m (objevena i 5,5 m)</a:t>
            </a:r>
          </a:p>
          <a:p>
            <a:pPr marL="0" indent="0">
              <a:buNone/>
            </a:pPr>
            <a:r>
              <a:rPr lang="cs-CZ" sz="2400" b="1" dirty="0" smtClean="0"/>
              <a:t>            - základna obvykle 3m a více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 Coloradu objevena hráz dlouhá přes 300 m</a:t>
            </a:r>
          </a:p>
          <a:p>
            <a:pPr marL="0" indent="0">
              <a:buNone/>
            </a:pPr>
            <a:r>
              <a:rPr lang="cs-CZ" sz="2400" b="1" dirty="0" smtClean="0"/>
              <a:t>- stavba kanálů – délka až stovky metrů (obvykle je 1,5 m široký a 1 m hluboký)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415081"/>
            <a:ext cx="2777885" cy="20834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415081"/>
            <a:ext cx="3115384" cy="20834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05256" y="5275365"/>
            <a:ext cx="56886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34 				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35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Veverkovití - veverka obecná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48308"/>
            <a:ext cx="82296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středně velký hlodavec</a:t>
            </a:r>
          </a:p>
          <a:p>
            <a:pPr marL="0" indent="0">
              <a:buNone/>
            </a:pPr>
            <a:r>
              <a:rPr lang="cs-CZ" sz="2400" b="1" dirty="0" smtClean="0"/>
              <a:t>- od západní Evropy až po východní Asii</a:t>
            </a:r>
          </a:p>
          <a:p>
            <a:pPr marL="0" indent="0">
              <a:buNone/>
            </a:pPr>
            <a:r>
              <a:rPr lang="cs-CZ" sz="2400" b="1" dirty="0" smtClean="0"/>
              <a:t>- délka těla 19 - 23 cm </a:t>
            </a:r>
          </a:p>
          <a:p>
            <a:pPr marL="0" indent="0">
              <a:buNone/>
            </a:pPr>
            <a:r>
              <a:rPr lang="cs-CZ" sz="2400" b="1" dirty="0" smtClean="0"/>
              <a:t>- hmotnost 250 - 340 g </a:t>
            </a:r>
          </a:p>
          <a:p>
            <a:pPr marL="0" indent="0">
              <a:buNone/>
            </a:pPr>
            <a:r>
              <a:rPr lang="cs-CZ" sz="2400" b="1" dirty="0" smtClean="0"/>
              <a:t>- huňatý ocas </a:t>
            </a:r>
          </a:p>
          <a:p>
            <a:pPr marL="0" indent="0">
              <a:buNone/>
            </a:pPr>
            <a:r>
              <a:rPr lang="cs-CZ" sz="2400" b="1" dirty="0" smtClean="0"/>
              <a:t>	- rovnováha při lezení a skocích</a:t>
            </a:r>
          </a:p>
          <a:p>
            <a:pPr marL="0" indent="0">
              <a:buNone/>
            </a:pPr>
            <a:r>
              <a:rPr lang="cs-CZ" sz="2400" b="1" dirty="0" smtClean="0"/>
              <a:t>	- „přikrývka“ těla při spánku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délka 14,5 - 20 cm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09120"/>
            <a:ext cx="3283325" cy="219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889" y="1003473"/>
            <a:ext cx="312420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6460529"/>
            <a:ext cx="63367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36 				                      </a:t>
            </a:r>
            <a:r>
              <a:rPr lang="cs-CZ" sz="1200" b="1" dirty="0" smtClean="0">
                <a:solidFill>
                  <a:prstClr val="white"/>
                </a:solidFill>
              </a:rPr>
              <a:t>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schemeClr val="bg1"/>
                </a:solidFill>
              </a:rPr>
              <a:t>  37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Veverkovití </a:t>
            </a:r>
            <a:r>
              <a:rPr lang="cs-CZ" sz="3200" b="1" dirty="0" smtClean="0"/>
              <a:t>- veverka obecná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363272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střapce chlupů na ušních boltcích</a:t>
            </a:r>
          </a:p>
          <a:p>
            <a:pPr marL="0" indent="0">
              <a:buNone/>
            </a:pPr>
            <a:r>
              <a:rPr lang="cs-CZ" sz="2400" b="1" dirty="0"/>
              <a:t>- ostré a zakřivené drápy (lezení po stromech)</a:t>
            </a:r>
          </a:p>
          <a:p>
            <a:pPr marL="0" indent="0">
              <a:buNone/>
            </a:pPr>
            <a:r>
              <a:rPr lang="cs-CZ" sz="2400" b="1" dirty="0"/>
              <a:t>- v ČR - červená a černá forma (ve světě i šedá nebo čistě bílá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potrava - semena šišek, houby, ptačí vejce, různé plody,  oříšky</a:t>
            </a:r>
          </a:p>
          <a:p>
            <a:pPr marL="0" indent="0">
              <a:buNone/>
            </a:pPr>
            <a:r>
              <a:rPr lang="cs-CZ" sz="2400" b="1" dirty="0" smtClean="0"/>
              <a:t>- zpracuje 10 - 15 smrkových šišek za den, borových až 100 kusů </a:t>
            </a:r>
          </a:p>
          <a:p>
            <a:pPr marL="0" indent="0">
              <a:buNone/>
            </a:pPr>
            <a:r>
              <a:rPr lang="cs-CZ" sz="2400" b="1" dirty="0" smtClean="0"/>
              <a:t>- zvláštním kousnutím zvedne šupinu šišky, až vznikne mezera nebo šupina odpadne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45374"/>
            <a:ext cx="1984821" cy="2659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445374"/>
            <a:ext cx="3213889" cy="2659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2" y="4869160"/>
            <a:ext cx="49685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38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39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Plchovití</a:t>
            </a:r>
            <a:r>
              <a:rPr lang="cs-CZ" sz="3200" b="1" dirty="0" smtClean="0"/>
              <a:t> - </a:t>
            </a:r>
            <a:r>
              <a:rPr lang="cs-CZ" sz="3200" b="1" dirty="0" smtClean="0">
                <a:solidFill>
                  <a:srgbClr val="002060"/>
                </a:solidFill>
              </a:rPr>
              <a:t>plch velký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střední, východní a jižní Evropa, Blízký východ</a:t>
            </a:r>
          </a:p>
          <a:p>
            <a:pPr marL="0" indent="0">
              <a:buNone/>
            </a:pPr>
            <a:r>
              <a:rPr lang="cs-CZ" sz="2400" b="1" dirty="0"/>
              <a:t>- připomíná veverku </a:t>
            </a:r>
            <a:r>
              <a:rPr lang="cs-CZ" sz="2400" b="1" dirty="0" smtClean="0"/>
              <a:t>- dlouhý </a:t>
            </a:r>
            <a:r>
              <a:rPr lang="cs-CZ" sz="2400" b="1" dirty="0"/>
              <a:t>a </a:t>
            </a:r>
            <a:r>
              <a:rPr lang="cs-CZ" sz="2400" b="1" dirty="0" smtClean="0"/>
              <a:t>huňatý ocas, velké zadní nohy,  </a:t>
            </a:r>
            <a:r>
              <a:rPr lang="cs-CZ" sz="2400" b="1" dirty="0" smtClean="0"/>
              <a:t>vzpřímená pozice </a:t>
            </a:r>
            <a:r>
              <a:rPr lang="cs-CZ" sz="2400" b="1" dirty="0"/>
              <a:t>těla</a:t>
            </a:r>
          </a:p>
          <a:p>
            <a:pPr marL="0" indent="0">
              <a:buNone/>
            </a:pPr>
            <a:r>
              <a:rPr lang="cs-CZ" sz="2400" b="1" dirty="0" smtClean="0"/>
              <a:t>- hmotnost 60 </a:t>
            </a:r>
            <a:r>
              <a:rPr lang="cs-CZ" sz="2400" b="1" dirty="0"/>
              <a:t>- 160 g  </a:t>
            </a:r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těla </a:t>
            </a:r>
            <a:r>
              <a:rPr lang="cs-CZ" sz="2400" b="1" dirty="0" smtClean="0"/>
              <a:t>13 </a:t>
            </a:r>
            <a:r>
              <a:rPr lang="cs-CZ" sz="2400" b="1" dirty="0"/>
              <a:t>- 20 cm </a:t>
            </a:r>
          </a:p>
          <a:p>
            <a:pPr marL="0" indent="0">
              <a:buNone/>
            </a:pPr>
            <a:r>
              <a:rPr lang="cs-CZ" sz="2400" b="1" dirty="0" smtClean="0"/>
              <a:t>- délka ocasu 11 </a:t>
            </a:r>
            <a:r>
              <a:rPr lang="cs-CZ" sz="2400" b="1" dirty="0"/>
              <a:t>- 17 cm </a:t>
            </a:r>
          </a:p>
        </p:txBody>
      </p:sp>
      <p:pic>
        <p:nvPicPr>
          <p:cNvPr id="6150" name="Picture 6" descr="http://upload.wikimedia.org/wikipedia/commons/9/95/Mapa_Glis_glis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89040"/>
            <a:ext cx="3465042" cy="2629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802" y="2005351"/>
            <a:ext cx="4398374" cy="4413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165304"/>
            <a:ext cx="6480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</a:t>
            </a:r>
            <a:r>
              <a:rPr lang="cs-CZ" sz="1200" b="1" dirty="0" smtClean="0"/>
              <a:t>. 40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smtClean="0">
                <a:solidFill>
                  <a:prstClr val="black"/>
                </a:solidFill>
              </a:rPr>
              <a:t>				          Obrázek </a:t>
            </a:r>
            <a:r>
              <a:rPr lang="cs-CZ" sz="1200" b="1" dirty="0">
                <a:solidFill>
                  <a:prstClr val="black"/>
                </a:solidFill>
              </a:rPr>
              <a:t>č.</a:t>
            </a:r>
            <a:r>
              <a:rPr lang="cs-CZ" sz="1200" b="1" dirty="0" smtClean="0"/>
              <a:t> 41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Plchovití</a:t>
            </a:r>
            <a:r>
              <a:rPr lang="cs-CZ" sz="3200" b="1" dirty="0" smtClean="0"/>
              <a:t> - </a:t>
            </a:r>
            <a:r>
              <a:rPr lang="cs-CZ" sz="3200" b="1" dirty="0" smtClean="0">
                <a:solidFill>
                  <a:srgbClr val="002060"/>
                </a:solidFill>
              </a:rPr>
              <a:t>plch velký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zimní spánek (7 - 8 měsíců)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/>
              <a:t>při uchopení mu může odpadnout část ocasu </a:t>
            </a:r>
          </a:p>
          <a:p>
            <a:pPr marL="0" indent="0">
              <a:buNone/>
            </a:pPr>
            <a:r>
              <a:rPr lang="cs-CZ" sz="2400" b="1" dirty="0" smtClean="0"/>
              <a:t>- veliké oči (aktivní v noci)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/>
              <a:t>ostré </a:t>
            </a:r>
            <a:r>
              <a:rPr lang="cs-CZ" sz="2400" b="1" dirty="0" smtClean="0"/>
              <a:t>drápky 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/>
              <a:t>drsné </a:t>
            </a:r>
            <a:r>
              <a:rPr lang="cs-CZ" sz="2400" b="1" dirty="0" smtClean="0"/>
              <a:t>chlupy na chodidlech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převážně rostlinná strava, zřídka hmyz, ptačí vajíčka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56992"/>
            <a:ext cx="4114992" cy="2809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284" y="2060848"/>
            <a:ext cx="4118934" cy="410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5949280"/>
            <a:ext cx="6840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42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smtClean="0">
                <a:solidFill>
                  <a:prstClr val="black"/>
                </a:solidFill>
              </a:rPr>
              <a:t>					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43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03828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Morčatovití</a:t>
            </a:r>
            <a:r>
              <a:rPr lang="cs-CZ" sz="3200" b="1" dirty="0" smtClean="0"/>
              <a:t> - kapybara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největší žijící hlodavec</a:t>
            </a:r>
          </a:p>
          <a:p>
            <a:pPr marL="0" indent="0">
              <a:buNone/>
            </a:pPr>
            <a:r>
              <a:rPr lang="cs-CZ" sz="2400" b="1" dirty="0" smtClean="0"/>
              <a:t>- Jižní Amerika (východně od And)</a:t>
            </a:r>
          </a:p>
          <a:p>
            <a:pPr marL="0" indent="0">
              <a:buNone/>
            </a:pPr>
            <a:r>
              <a:rPr lang="cs-CZ" sz="2400" b="1" dirty="0" smtClean="0"/>
              <a:t>- hmotnost až 80 kg </a:t>
            </a:r>
          </a:p>
          <a:p>
            <a:pPr marL="0" indent="0">
              <a:buNone/>
            </a:pPr>
            <a:r>
              <a:rPr lang="cs-CZ" sz="2400" b="1" dirty="0" smtClean="0"/>
              <a:t>- délka těla 1 - 1,3 m </a:t>
            </a:r>
          </a:p>
          <a:p>
            <a:pPr marL="0" indent="0">
              <a:buNone/>
            </a:pPr>
            <a:r>
              <a:rPr lang="cs-CZ" sz="2400" b="1" dirty="0" smtClean="0"/>
              <a:t>- výška v kohoutku 50 cm </a:t>
            </a:r>
          </a:p>
          <a:p>
            <a:pPr marL="0" indent="0">
              <a:buNone/>
            </a:pPr>
            <a:r>
              <a:rPr lang="cs-CZ" sz="2400" b="1" dirty="0" smtClean="0"/>
              <a:t>- mohutný, tupě zakončený čenich</a:t>
            </a:r>
          </a:p>
          <a:p>
            <a:pPr marL="0" indent="0">
              <a:buNone/>
            </a:pPr>
            <a:r>
              <a:rPr lang="cs-CZ" sz="2400" b="1" dirty="0" smtClean="0"/>
              <a:t>- nemá ocas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49079"/>
            <a:ext cx="3960440" cy="247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04048" y="918879"/>
            <a:ext cx="3819525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381328"/>
            <a:ext cx="69847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44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smtClean="0">
                <a:solidFill>
                  <a:prstClr val="black"/>
                </a:solidFill>
              </a:rPr>
              <a:t>				                      Obrázek </a:t>
            </a:r>
            <a:r>
              <a:rPr lang="cs-CZ" sz="1200" b="1" dirty="0">
                <a:solidFill>
                  <a:prstClr val="black"/>
                </a:solidFill>
              </a:rPr>
              <a:t>č.</a:t>
            </a:r>
            <a:r>
              <a:rPr lang="cs-CZ" sz="1200" b="1" dirty="0" smtClean="0"/>
              <a:t>  45</a:t>
            </a:r>
            <a:endParaRPr lang="cs-CZ" sz="12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Morčatovití</a:t>
            </a:r>
            <a:r>
              <a:rPr lang="cs-CZ" sz="3200" b="1" dirty="0" smtClean="0"/>
              <a:t> - kapybara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potrava - tráva, vodní rostliny, kůra stromů, spadané plody</a:t>
            </a:r>
          </a:p>
          <a:p>
            <a:pPr marL="0" indent="0">
              <a:buNone/>
            </a:pPr>
            <a:r>
              <a:rPr lang="cs-CZ" sz="2400" b="1" dirty="0" smtClean="0"/>
              <a:t>- občas kradou melouny a zrní</a:t>
            </a:r>
          </a:p>
          <a:p>
            <a:pPr marL="0" indent="0">
              <a:buNone/>
            </a:pPr>
            <a:r>
              <a:rPr lang="cs-CZ" sz="2400" b="1" dirty="0" smtClean="0"/>
              <a:t>- samice větší než samci </a:t>
            </a:r>
          </a:p>
          <a:p>
            <a:pPr marL="0" indent="0">
              <a:buNone/>
            </a:pPr>
            <a:r>
              <a:rPr lang="cs-CZ" sz="2400" b="1" dirty="0" smtClean="0"/>
              <a:t>- pohlaví na první pohled nerozlišitelné</a:t>
            </a:r>
          </a:p>
          <a:p>
            <a:pPr marL="0" indent="0">
              <a:buNone/>
            </a:pPr>
            <a:r>
              <a:rPr lang="cs-CZ" sz="2400" b="1" dirty="0"/>
              <a:t>- při nebezpečí utíkají do vody </a:t>
            </a:r>
          </a:p>
          <a:p>
            <a:pPr marL="0" indent="0">
              <a:buNone/>
            </a:pPr>
            <a:r>
              <a:rPr lang="cs-CZ" sz="2400" b="1" dirty="0"/>
              <a:t>- výborný plavec </a:t>
            </a:r>
          </a:p>
          <a:p>
            <a:pPr marL="0" indent="0">
              <a:buNone/>
            </a:pPr>
            <a:r>
              <a:rPr lang="cs-CZ" sz="2400" b="1" dirty="0" smtClean="0"/>
              <a:t>- dovede </a:t>
            </a:r>
            <a:r>
              <a:rPr lang="cs-CZ" sz="2400" b="1" dirty="0"/>
              <a:t>se </a:t>
            </a:r>
            <a:r>
              <a:rPr lang="cs-CZ" sz="2400" b="1" dirty="0" smtClean="0"/>
              <a:t>potápět</a:t>
            </a:r>
          </a:p>
          <a:p>
            <a:pPr marL="0" indent="0">
              <a:buNone/>
            </a:pPr>
            <a:r>
              <a:rPr lang="cs-CZ" sz="2400" b="1" dirty="0" smtClean="0"/>
              <a:t>- pod </a:t>
            </a:r>
            <a:r>
              <a:rPr lang="cs-CZ" sz="2400" b="1" dirty="0"/>
              <a:t>vodou vydrží 8 - 10 minut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24945"/>
            <a:ext cx="4219501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09120"/>
            <a:ext cx="3840427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286979"/>
            <a:ext cx="7200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46 				               Obrázek </a:t>
            </a:r>
            <a:r>
              <a:rPr lang="cs-CZ" sz="1200" b="1" dirty="0">
                <a:solidFill>
                  <a:prstClr val="black"/>
                </a:solidFill>
              </a:rPr>
              <a:t>č. </a:t>
            </a:r>
            <a:r>
              <a:rPr lang="cs-CZ" sz="1200" b="1" dirty="0" smtClean="0">
                <a:solidFill>
                  <a:prstClr val="black"/>
                </a:solidFill>
              </a:rPr>
              <a:t>47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Morčatovití</a:t>
            </a:r>
            <a:r>
              <a:rPr lang="cs-CZ" sz="3200" b="1" dirty="0" smtClean="0"/>
              <a:t> - </a:t>
            </a:r>
            <a:r>
              <a:rPr lang="cs-CZ" sz="3200" b="1" dirty="0" smtClean="0">
                <a:solidFill>
                  <a:srgbClr val="002060"/>
                </a:solidFill>
              </a:rPr>
              <a:t>morče divoké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- Jižní Amerika  (horské  oblasti)</a:t>
            </a:r>
            <a:endParaRPr lang="cs-CZ" sz="2400" b="1" baseline="30000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společenské zvíře</a:t>
            </a:r>
          </a:p>
          <a:p>
            <a:pPr marL="0" indent="0">
              <a:buNone/>
            </a:pPr>
            <a:r>
              <a:rPr lang="cs-CZ" sz="2400" b="1" dirty="0" smtClean="0"/>
              <a:t>- výborný skokan (do výšky až 1 m)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odlišná stavba těla než morče domácí </a:t>
            </a:r>
          </a:p>
          <a:p>
            <a:pPr marL="0" indent="0">
              <a:buNone/>
            </a:pPr>
            <a:r>
              <a:rPr lang="cs-CZ" sz="2400" b="1" dirty="0" smtClean="0"/>
              <a:t>	- delší, hubenější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úzká hlava (pronikání křovinami)</a:t>
            </a:r>
          </a:p>
          <a:p>
            <a:pPr marL="0" indent="0">
              <a:buNone/>
            </a:pPr>
            <a:r>
              <a:rPr lang="cs-CZ" sz="2400" b="1" dirty="0" smtClean="0"/>
              <a:t>- srst tvrdší než u domácích morčat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mláďata se rodí se srstí, vidí, slyší, jsou zcela vyvinutá</a:t>
            </a:r>
          </a:p>
          <a:p>
            <a:pPr marL="0" indent="0">
              <a:buNone/>
            </a:pPr>
            <a:r>
              <a:rPr lang="cs-CZ" sz="2400" b="1" dirty="0" smtClean="0"/>
              <a:t>- už 2. nebo 3. den pojídají tuhou stravu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90102" y="1347827"/>
            <a:ext cx="3096344" cy="2315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0102" y="4161511"/>
            <a:ext cx="3096344" cy="1728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90102" y="3356992"/>
            <a:ext cx="19942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48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13383" y="5613353"/>
            <a:ext cx="16248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 Obrázek </a:t>
            </a:r>
            <a:r>
              <a:rPr lang="cs-CZ" sz="1200" b="1" dirty="0">
                <a:solidFill>
                  <a:prstClr val="black"/>
                </a:solidFill>
              </a:rPr>
              <a:t>č. </a:t>
            </a:r>
            <a:r>
              <a:rPr lang="cs-CZ" sz="1200" b="1" dirty="0" smtClean="0">
                <a:solidFill>
                  <a:prstClr val="black"/>
                </a:solidFill>
              </a:rPr>
              <a:t>49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Dikobrazovití</a:t>
            </a:r>
            <a:r>
              <a:rPr lang="cs-CZ" sz="3200" b="1" dirty="0" smtClean="0"/>
              <a:t> - dikobraz obecný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686800" cy="57150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- rovníková a severní Afrika, pobřeží Středozemního moře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- délka těla 780 - 850 mm (i 900 mm)</a:t>
            </a:r>
          </a:p>
          <a:p>
            <a:pPr>
              <a:buNone/>
            </a:pPr>
            <a:r>
              <a:rPr lang="cs-CZ" sz="2400" b="1" dirty="0" smtClean="0"/>
              <a:t>- ocas měří 50 - 120 mm</a:t>
            </a:r>
          </a:p>
          <a:p>
            <a:pPr>
              <a:buNone/>
            </a:pPr>
            <a:r>
              <a:rPr lang="cs-CZ" sz="2400" b="1" dirty="0" smtClean="0"/>
              <a:t>- hmotnost až 27 kg</a:t>
            </a:r>
          </a:p>
          <a:p>
            <a:pPr>
              <a:buNone/>
            </a:pPr>
            <a:r>
              <a:rPr lang="cs-CZ" sz="2400" b="1" dirty="0" smtClean="0"/>
              <a:t>- přední </a:t>
            </a:r>
            <a:r>
              <a:rPr lang="cs-CZ" sz="2400" b="1" dirty="0" smtClean="0"/>
              <a:t>nohy 4, zadní 5 prstů </a:t>
            </a:r>
          </a:p>
          <a:p>
            <a:pPr>
              <a:buNone/>
            </a:pPr>
            <a:r>
              <a:rPr lang="cs-CZ" sz="2400" b="1" dirty="0" smtClean="0"/>
              <a:t>- malé oči a ušní boltce 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- býložravec (ovoce, kořínky, hlízy)</a:t>
            </a:r>
          </a:p>
          <a:p>
            <a:pPr>
              <a:buNone/>
            </a:pPr>
            <a:r>
              <a:rPr lang="cs-CZ" sz="2400" b="1" dirty="0" smtClean="0"/>
              <a:t>- aktivní v noci, ve dne spí </a:t>
            </a:r>
          </a:p>
          <a:p>
            <a:pPr>
              <a:buNone/>
            </a:pPr>
            <a:r>
              <a:rPr lang="cs-CZ" sz="2400" b="1" dirty="0" smtClean="0"/>
              <a:t>- rychlost pohybu asi 3,2 km/h</a:t>
            </a:r>
          </a:p>
          <a:p>
            <a:pPr>
              <a:buNone/>
            </a:pPr>
            <a:endParaRPr lang="cs-CZ" sz="2400" b="1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158" y="1700808"/>
            <a:ext cx="3493275" cy="465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37158" y="6136912"/>
            <a:ext cx="20431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50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Dikobrazovití</a:t>
            </a:r>
            <a:r>
              <a:rPr lang="cs-CZ" sz="3200" b="1" smtClean="0"/>
              <a:t> - dikobraz </a:t>
            </a:r>
            <a:r>
              <a:rPr lang="cs-CZ" sz="3200" b="1" dirty="0" smtClean="0"/>
              <a:t>obecný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68680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- na hlavě dlouhé štětiny, srst přeměněna ve 2 vrstvy tuhých, </a:t>
            </a:r>
          </a:p>
          <a:p>
            <a:pPr>
              <a:buNone/>
            </a:pPr>
            <a:r>
              <a:rPr lang="cs-CZ" sz="2400" b="1" dirty="0" smtClean="0"/>
              <a:t>dutých bodlin (delší - cca 30 - 35 cm)</a:t>
            </a:r>
          </a:p>
          <a:p>
            <a:pPr>
              <a:buNone/>
            </a:pPr>
            <a:r>
              <a:rPr lang="cs-CZ" sz="2400" b="1" dirty="0" smtClean="0"/>
              <a:t>- při vyrušení - naježí bodliny a chřestí dutými ocasními ostny </a:t>
            </a:r>
          </a:p>
          <a:p>
            <a:pPr>
              <a:buNone/>
            </a:pPr>
            <a:r>
              <a:rPr lang="cs-CZ" sz="2400" b="1" dirty="0" smtClean="0"/>
              <a:t>		            - otočí se k vetřelci zády a pokouší se ho nabodnout</a:t>
            </a:r>
          </a:p>
          <a:p>
            <a:pPr>
              <a:buNone/>
            </a:pPr>
            <a:r>
              <a:rPr lang="cs-CZ" sz="2400" b="1" dirty="0" smtClean="0"/>
              <a:t>		            - nedokáže vystřelovat bodliny (jen uvolnit </a:t>
            </a:r>
          </a:p>
          <a:p>
            <a:pPr>
              <a:buNone/>
            </a:pPr>
            <a:r>
              <a:rPr lang="cs-CZ" sz="2400" b="1" dirty="0" smtClean="0"/>
              <a:t>			zapíchnuté v kůži útočníka – i vážná zranění)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3885711"/>
            <a:ext cx="4032448" cy="2706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885710"/>
            <a:ext cx="3599098" cy="2706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6341748"/>
            <a:ext cx="67687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</a:t>
            </a:r>
            <a:r>
              <a:rPr lang="cs-CZ" sz="1200" b="1" dirty="0"/>
              <a:t>. </a:t>
            </a:r>
            <a:r>
              <a:rPr lang="cs-CZ" sz="1200" b="1" dirty="0" smtClean="0"/>
              <a:t>51                                                                                                    Obrázek </a:t>
            </a:r>
            <a:r>
              <a:rPr lang="cs-CZ" sz="1200" b="1" dirty="0"/>
              <a:t>č. </a:t>
            </a:r>
            <a:r>
              <a:rPr lang="cs-CZ" sz="1200" b="1" dirty="0" smtClean="0"/>
              <a:t>52 </a:t>
            </a:r>
            <a:endParaRPr lang="cs-CZ" sz="12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26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 smtClean="0"/>
              <a:t>Obrázek č. 1</a:t>
            </a:r>
            <a:r>
              <a:rPr lang="cs-CZ" sz="1300" b="1" dirty="0"/>
              <a:t>, [cit. </a:t>
            </a:r>
            <a:r>
              <a:rPr lang="cs-CZ" sz="1300" b="1" dirty="0" smtClean="0"/>
              <a:t>2011-09-08], </a:t>
            </a:r>
            <a:r>
              <a:rPr lang="cs-CZ" sz="1300" b="1" dirty="0"/>
              <a:t>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Drew</a:t>
            </a:r>
            <a:r>
              <a:rPr lang="cs-CZ" sz="1300" b="1" dirty="0"/>
              <a:t> </a:t>
            </a:r>
            <a:r>
              <a:rPr lang="cs-CZ" sz="1300" b="1" dirty="0" err="1" smtClean="0"/>
              <a:t>Avery</a:t>
            </a:r>
            <a:r>
              <a:rPr lang="cs-CZ" sz="1300" b="1" dirty="0" smtClean="0"/>
              <a:t>, </a:t>
            </a:r>
            <a:r>
              <a:rPr lang="en-US" sz="1300" b="1" dirty="0"/>
              <a:t>File:African crested Porcupine -</a:t>
            </a:r>
            <a:r>
              <a:rPr lang="en-US" sz="1300" b="1" dirty="0" err="1"/>
              <a:t>Hystrix</a:t>
            </a:r>
            <a:r>
              <a:rPr lang="en-US" sz="1300" b="1" dirty="0"/>
              <a:t> cristata-.</a:t>
            </a:r>
            <a:r>
              <a:rPr lang="en-US" sz="1300" b="1" dirty="0" smtClean="0"/>
              <a:t>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>
                <a:hlinkClick r:id="rId2"/>
              </a:rPr>
              <a:t>http://commons.wikimedia.org/wiki/File:African_crested_Porcupine_-Hystrix_cristata-.</a:t>
            </a:r>
            <a:r>
              <a:rPr lang="cs-CZ" sz="1300" b="1" dirty="0" smtClean="0">
                <a:hlinkClick r:id="rId2"/>
              </a:rPr>
              <a:t>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2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Julia.krysztofiak</a:t>
            </a:r>
            <a:r>
              <a:rPr lang="cs-CZ" sz="1300" b="1" dirty="0"/>
              <a:t>, </a:t>
            </a:r>
            <a:r>
              <a:rPr lang="cs-CZ" sz="1300" b="1" dirty="0" smtClean="0"/>
              <a:t>File:Squirrel-poland.jpg</a:t>
            </a:r>
          </a:p>
          <a:p>
            <a:pPr marL="0" indent="0">
              <a:buNone/>
            </a:pPr>
            <a:r>
              <a:rPr lang="cs-CZ" sz="1300" b="1" dirty="0">
                <a:hlinkClick r:id="rId3"/>
              </a:rPr>
              <a:t>http://</a:t>
            </a:r>
            <a:r>
              <a:rPr lang="cs-CZ" sz="1300" b="1" dirty="0" smtClean="0">
                <a:hlinkClick r:id="rId3"/>
              </a:rPr>
              <a:t>commons.wikimedia.org/wiki/File:Squirrel-poland.jpg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3</a:t>
            </a:r>
            <a:r>
              <a:rPr lang="cs-CZ" sz="1300" b="1" dirty="0"/>
              <a:t>, [cit. 2011-09-08], Licence </a:t>
            </a:r>
            <a:r>
              <a:rPr lang="cs-CZ" sz="1300" b="1" dirty="0" err="1" smtClean="0"/>
              <a:t>Creative</a:t>
            </a:r>
            <a:r>
              <a:rPr lang="cs-CZ" sz="1300" b="1" dirty="0" smtClean="0"/>
              <a:t> </a:t>
            </a:r>
            <a:r>
              <a:rPr lang="cs-CZ" sz="1300" b="1" dirty="0" err="1" smtClean="0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Magne</a:t>
            </a:r>
            <a:r>
              <a:rPr lang="cs-CZ" sz="1300" b="1" dirty="0"/>
              <a:t> </a:t>
            </a:r>
            <a:r>
              <a:rPr lang="cs-CZ" sz="1300" b="1" dirty="0" err="1"/>
              <a:t>Flåten</a:t>
            </a:r>
            <a:r>
              <a:rPr lang="cs-CZ" sz="1300" b="1" dirty="0"/>
              <a:t>, </a:t>
            </a:r>
            <a:r>
              <a:rPr lang="cs-CZ" sz="1300" b="1" dirty="0" err="1" smtClean="0"/>
              <a:t>Norway</a:t>
            </a:r>
            <a:r>
              <a:rPr lang="cs-CZ" sz="1300" b="1" dirty="0"/>
              <a:t>, File:Mus </a:t>
            </a:r>
            <a:r>
              <a:rPr lang="cs-CZ" sz="1300" b="1" dirty="0" err="1"/>
              <a:t>musculus</a:t>
            </a:r>
            <a:r>
              <a:rPr lang="cs-CZ" sz="1300" b="1" dirty="0"/>
              <a:t> front </a:t>
            </a:r>
            <a:r>
              <a:rPr lang="cs-CZ" sz="1300" b="1" dirty="0" smtClean="0"/>
              <a:t>teeth.jpg</a:t>
            </a:r>
          </a:p>
          <a:p>
            <a:pPr marL="0" indent="0">
              <a:buNone/>
            </a:pPr>
            <a:r>
              <a:rPr lang="cs-CZ" sz="1300" b="1" dirty="0"/>
              <a:t> </a:t>
            </a:r>
            <a:r>
              <a:rPr lang="cs-CZ" sz="1300" b="1" dirty="0">
                <a:hlinkClick r:id="rId4"/>
              </a:rPr>
              <a:t>http://</a:t>
            </a:r>
            <a:r>
              <a:rPr lang="cs-CZ" sz="1300" b="1" dirty="0" smtClean="0">
                <a:hlinkClick r:id="rId4"/>
              </a:rPr>
              <a:t>commons.wikimedia.org/wiki/File:Mus_musculus_front_teeth.jpg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4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smtClean="0"/>
              <a:t>Anna </a:t>
            </a:r>
            <a:r>
              <a:rPr lang="cs-CZ" sz="1300" b="1" dirty="0"/>
              <a:t>S., </a:t>
            </a:r>
            <a:r>
              <a:rPr lang="cs-CZ" sz="1300" b="1" dirty="0" smtClean="0"/>
              <a:t>File:Hausmeerschweinchen.JPG</a:t>
            </a:r>
          </a:p>
          <a:p>
            <a:pPr marL="0" indent="0">
              <a:buNone/>
            </a:pPr>
            <a:r>
              <a:rPr lang="cs-CZ" sz="1300" b="1" dirty="0">
                <a:hlinkClick r:id="rId5"/>
              </a:rPr>
              <a:t>http://</a:t>
            </a:r>
            <a:r>
              <a:rPr lang="cs-CZ" sz="1300" b="1" dirty="0" smtClean="0">
                <a:hlinkClick r:id="rId5"/>
              </a:rPr>
              <a:t>commons.wikimedia.org/wiki/File:Hausmeerschweinchen.JPG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5, [cit. 2011-09-08], 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George </a:t>
            </a:r>
            <a:r>
              <a:rPr lang="cs-CZ" sz="1300" b="1" dirty="0" err="1" smtClean="0"/>
              <a:t>Shuklin</a:t>
            </a:r>
            <a:r>
              <a:rPr lang="cs-CZ" sz="1300" b="1" dirty="0"/>
              <a:t>, File:</a:t>
            </a:r>
            <a:r>
              <a:rPr lang="az-Cyrl-AZ" sz="1300" b="1" dirty="0"/>
              <a:t>Мышь 3.</a:t>
            </a:r>
            <a:r>
              <a:rPr lang="cs-CZ" sz="1300" b="1" dirty="0" err="1" smtClean="0"/>
              <a:t>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>
                <a:hlinkClick r:id="rId6"/>
              </a:rPr>
              <a:t>http://commons.wikimedia.org/wiki/File:%</a:t>
            </a:r>
            <a:r>
              <a:rPr lang="cs-CZ" sz="1300" b="1" dirty="0" smtClean="0">
                <a:hlinkClick r:id="rId6"/>
              </a:rPr>
              <a:t>D0%9C%D1%8B%D1%88%D1%8C_3.jpg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6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smtClean="0"/>
              <a:t>4028mdk09, File:Verletzte Hausmaus.JPG</a:t>
            </a:r>
          </a:p>
          <a:p>
            <a:pPr marL="0" indent="0">
              <a:buNone/>
            </a:pPr>
            <a:r>
              <a:rPr lang="cs-CZ" sz="1300" b="1" dirty="0"/>
              <a:t> </a:t>
            </a:r>
            <a:r>
              <a:rPr lang="cs-CZ" sz="1300" b="1" dirty="0">
                <a:hlinkClick r:id="rId7"/>
              </a:rPr>
              <a:t>http://</a:t>
            </a:r>
            <a:r>
              <a:rPr lang="cs-CZ" sz="1300" b="1" dirty="0" smtClean="0">
                <a:hlinkClick r:id="rId7"/>
              </a:rPr>
              <a:t>commons.wikimedia.org/wiki/File:Verletzte_Hausmaus.JPG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</a:t>
            </a:r>
            <a:r>
              <a:rPr lang="cs-CZ" sz="1300" b="1" dirty="0" smtClean="0"/>
              <a:t>č. 7</a:t>
            </a:r>
            <a:r>
              <a:rPr lang="cs-CZ" sz="1300" b="1" dirty="0"/>
              <a:t>, [cit. 2011-09-08], </a:t>
            </a:r>
            <a:r>
              <a:rPr lang="cs-CZ" sz="1300" b="1" dirty="0" smtClean="0"/>
              <a:t>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Kessa</a:t>
            </a:r>
            <a:r>
              <a:rPr lang="cs-CZ" sz="1300" b="1" dirty="0"/>
              <a:t> </a:t>
            </a:r>
            <a:r>
              <a:rPr lang="cs-CZ" sz="1300" b="1" dirty="0" err="1" smtClean="0"/>
              <a:t>Ligerro</a:t>
            </a:r>
            <a:r>
              <a:rPr lang="cs-CZ" sz="1300" b="1" dirty="0"/>
              <a:t>, File:Mice 24 Nov </a:t>
            </a:r>
            <a:r>
              <a:rPr lang="cs-CZ" sz="1300" b="1" dirty="0" smtClean="0"/>
              <a:t>2004.jpg</a:t>
            </a:r>
          </a:p>
          <a:p>
            <a:pPr marL="0" indent="0">
              <a:buNone/>
            </a:pPr>
            <a:r>
              <a:rPr lang="cs-CZ" sz="1300" b="1" dirty="0">
                <a:hlinkClick r:id="rId8"/>
              </a:rPr>
              <a:t>http://</a:t>
            </a:r>
            <a:r>
              <a:rPr lang="cs-CZ" sz="1300" b="1" dirty="0" smtClean="0">
                <a:hlinkClick r:id="rId8"/>
              </a:rPr>
              <a:t>commons.wikimedia.org/wiki/File:Mice_24_Nov_2004.jpg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8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4028mdk09, File:Maus </a:t>
            </a:r>
            <a:r>
              <a:rPr lang="cs-CZ" sz="1300" b="1" dirty="0" err="1"/>
              <a:t>außer</a:t>
            </a:r>
            <a:r>
              <a:rPr lang="cs-CZ" sz="1300" b="1" dirty="0"/>
              <a:t> </a:t>
            </a:r>
            <a:r>
              <a:rPr lang="cs-CZ" sz="1300" b="1" dirty="0" smtClean="0"/>
              <a:t>Haus.JPG</a:t>
            </a:r>
          </a:p>
          <a:p>
            <a:pPr marL="0" indent="0">
              <a:buNone/>
            </a:pPr>
            <a:r>
              <a:rPr lang="cs-CZ" sz="1300" b="1" dirty="0">
                <a:hlinkClick r:id="rId9"/>
              </a:rPr>
              <a:t>http://</a:t>
            </a:r>
            <a:r>
              <a:rPr lang="cs-CZ" sz="1300" b="1" dirty="0" smtClean="0">
                <a:hlinkClick r:id="rId9"/>
              </a:rPr>
              <a:t>commons.wikimedia.org/wiki/File:Maus_au%C3%9Fer_Haus.JPG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9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Seweryn</a:t>
            </a:r>
            <a:r>
              <a:rPr lang="cs-CZ" sz="1300" b="1" dirty="0"/>
              <a:t> </a:t>
            </a:r>
            <a:r>
              <a:rPr lang="cs-CZ" sz="1300" b="1" dirty="0" err="1" smtClean="0"/>
              <a:t>Olkowicz</a:t>
            </a:r>
            <a:r>
              <a:rPr lang="cs-CZ" sz="1300" b="1" dirty="0"/>
              <a:t>, File:Mouse </a:t>
            </a:r>
            <a:r>
              <a:rPr lang="cs-CZ" sz="1300" b="1" dirty="0" smtClean="0"/>
              <a:t>litter.jpg</a:t>
            </a:r>
          </a:p>
          <a:p>
            <a:pPr marL="0" indent="0">
              <a:buNone/>
            </a:pPr>
            <a:r>
              <a:rPr lang="cs-CZ" sz="1300" b="1" dirty="0">
                <a:hlinkClick r:id="rId10"/>
              </a:rPr>
              <a:t>http://</a:t>
            </a:r>
            <a:r>
              <a:rPr lang="cs-CZ" sz="1300" b="1" dirty="0" smtClean="0">
                <a:hlinkClick r:id="rId10"/>
              </a:rPr>
              <a:t>commons.wikimedia.org/wiki/File:Mouse_litter.jpg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10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Rama</a:t>
            </a:r>
            <a:r>
              <a:rPr lang="cs-CZ" sz="1300" b="1" dirty="0"/>
              <a:t>, File:Lab </a:t>
            </a:r>
            <a:r>
              <a:rPr lang="cs-CZ" sz="1300" b="1" dirty="0" err="1"/>
              <a:t>mouse</a:t>
            </a:r>
            <a:r>
              <a:rPr lang="cs-CZ" sz="1300" b="1" dirty="0"/>
              <a:t> mg </a:t>
            </a:r>
            <a:r>
              <a:rPr lang="cs-CZ" sz="1300" b="1" dirty="0" smtClean="0"/>
              <a:t>3244.jpg</a:t>
            </a:r>
          </a:p>
          <a:p>
            <a:pPr marL="0" indent="0">
              <a:buNone/>
            </a:pPr>
            <a:r>
              <a:rPr lang="cs-CZ" sz="1300" b="1" dirty="0">
                <a:hlinkClick r:id="rId11"/>
              </a:rPr>
              <a:t>http://</a:t>
            </a:r>
            <a:r>
              <a:rPr lang="cs-CZ" sz="1300" b="1" dirty="0" smtClean="0">
                <a:hlinkClick r:id="rId11"/>
              </a:rPr>
              <a:t>commons.wikimedia.org/wiki/File:Lab_mouse_mg_3244.jpg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11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José-Manuel </a:t>
            </a:r>
            <a:r>
              <a:rPr lang="cs-CZ" sz="1300" b="1" dirty="0" smtClean="0"/>
              <a:t>Benito</a:t>
            </a:r>
            <a:r>
              <a:rPr lang="cs-CZ" sz="1300" b="1" dirty="0"/>
              <a:t>, </a:t>
            </a:r>
            <a:r>
              <a:rPr lang="cs-CZ" sz="1300" b="1" dirty="0" smtClean="0"/>
              <a:t>File:Topillo1.jpg</a:t>
            </a:r>
          </a:p>
          <a:p>
            <a:pPr marL="0" indent="0">
              <a:buNone/>
            </a:pPr>
            <a:r>
              <a:rPr lang="cs-CZ" sz="1300" b="1" dirty="0">
                <a:hlinkClick r:id="rId12"/>
              </a:rPr>
              <a:t>http://</a:t>
            </a:r>
            <a:r>
              <a:rPr lang="cs-CZ" sz="1300" b="1" dirty="0" smtClean="0">
                <a:hlinkClick r:id="rId12"/>
              </a:rPr>
              <a:t>commons.wikimedia.org/wiki/File:Topillo1.jpg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</a:t>
            </a:r>
            <a:r>
              <a:rPr lang="cs-CZ" sz="1300" b="1" dirty="0" smtClean="0"/>
              <a:t>č. 12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James </a:t>
            </a:r>
            <a:r>
              <a:rPr lang="cs-CZ" sz="1300" b="1" dirty="0" err="1" smtClean="0"/>
              <a:t>Lindsey</a:t>
            </a:r>
            <a:r>
              <a:rPr lang="cs-CZ" sz="1300" b="1" dirty="0"/>
              <a:t>, </a:t>
            </a:r>
            <a:r>
              <a:rPr lang="cs-CZ" sz="1300" b="1" dirty="0" smtClean="0"/>
              <a:t>File:Microtus.arvalis.burrow.jpg</a:t>
            </a:r>
          </a:p>
          <a:p>
            <a:pPr marL="0" indent="0">
              <a:buNone/>
            </a:pPr>
            <a:r>
              <a:rPr lang="cs-CZ" sz="1300" b="1" dirty="0">
                <a:hlinkClick r:id="rId13"/>
              </a:rPr>
              <a:t>http://</a:t>
            </a:r>
            <a:r>
              <a:rPr lang="cs-CZ" sz="1300" b="1" dirty="0" smtClean="0">
                <a:hlinkClick r:id="rId13"/>
              </a:rPr>
              <a:t>commons.wikimedia.org/wiki/File:Microtus.arvalis.burrow.jpg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13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Dieter </a:t>
            </a:r>
            <a:r>
              <a:rPr lang="cs-CZ" sz="1300" b="1" dirty="0" smtClean="0"/>
              <a:t>TD</a:t>
            </a:r>
            <a:r>
              <a:rPr lang="cs-CZ" sz="1300" b="1" dirty="0"/>
              <a:t>, File:Feldmaus </a:t>
            </a:r>
            <a:r>
              <a:rPr lang="cs-CZ" sz="1300" b="1" dirty="0" err="1"/>
              <a:t>Microtus</a:t>
            </a:r>
            <a:r>
              <a:rPr lang="cs-CZ" sz="1300" b="1" dirty="0"/>
              <a:t> </a:t>
            </a:r>
            <a:r>
              <a:rPr lang="cs-CZ" sz="1300" b="1" dirty="0" smtClean="0"/>
              <a:t>arvalis.jpg</a:t>
            </a:r>
          </a:p>
          <a:p>
            <a:pPr marL="0" indent="0">
              <a:buNone/>
            </a:pPr>
            <a:r>
              <a:rPr lang="cs-CZ" sz="1300" b="1" dirty="0">
                <a:hlinkClick r:id="rId14"/>
              </a:rPr>
              <a:t>http://</a:t>
            </a:r>
            <a:r>
              <a:rPr lang="cs-CZ" sz="1300" b="1" dirty="0" smtClean="0">
                <a:hlinkClick r:id="rId14"/>
              </a:rPr>
              <a:t>commons.wikimedia.org/wiki/File:Feldmaus_Microtus_arvalis.jpg</a:t>
            </a:r>
            <a:endParaRPr lang="cs-CZ" sz="1300" b="1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sz="26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lvl="0" indent="0">
              <a:buNone/>
            </a:pPr>
            <a:r>
              <a:rPr lang="en-US" sz="1300" b="1" dirty="0" err="1">
                <a:solidFill>
                  <a:prstClr val="black"/>
                </a:solidFill>
              </a:rPr>
              <a:t>Obrázek</a:t>
            </a:r>
            <a:r>
              <a:rPr lang="en-US" sz="1300" b="1" dirty="0">
                <a:solidFill>
                  <a:prstClr val="black"/>
                </a:solidFill>
              </a:rPr>
              <a:t> č. </a:t>
            </a:r>
            <a:r>
              <a:rPr lang="cs-CZ" sz="1300" b="1" dirty="0">
                <a:solidFill>
                  <a:prstClr val="black"/>
                </a:solidFill>
              </a:rPr>
              <a:t>14</a:t>
            </a:r>
            <a:r>
              <a:rPr lang="en-US" sz="1300" b="1" dirty="0">
                <a:solidFill>
                  <a:prstClr val="black"/>
                </a:solidFill>
              </a:rPr>
              <a:t>, [cit. 2011-09-08], </a:t>
            </a:r>
            <a:r>
              <a:rPr lang="en-US" sz="1300" b="1" dirty="0" err="1">
                <a:solidFill>
                  <a:prstClr val="black"/>
                </a:solidFill>
              </a:rPr>
              <a:t>Licence</a:t>
            </a:r>
            <a:r>
              <a:rPr lang="en-US" sz="1300" b="1" dirty="0">
                <a:solidFill>
                  <a:prstClr val="black"/>
                </a:solidFill>
              </a:rPr>
              <a:t> Creative Commons, James Lindsey, </a:t>
            </a:r>
            <a:r>
              <a:rPr lang="cs-CZ" sz="1300" b="1" dirty="0">
                <a:solidFill>
                  <a:prstClr val="black"/>
                </a:solidFill>
              </a:rPr>
              <a:t>File:Apodemus.flavicollis.jpg</a:t>
            </a: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  <a:hlinkClick r:id="rId2"/>
              </a:rPr>
              <a:t>http://commons.wikimedia.org/wiki/File:Apodemus.flavicollis.jpg</a:t>
            </a:r>
            <a:endParaRPr lang="cs-CZ" sz="13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</a:rPr>
              <a:t>Obrázek č. 15, [cit. 2011-09-08], Licence </a:t>
            </a:r>
            <a:r>
              <a:rPr lang="cs-CZ" sz="1300" b="1" dirty="0" err="1">
                <a:solidFill>
                  <a:prstClr val="black"/>
                </a:solidFill>
              </a:rPr>
              <a:t>Creative</a:t>
            </a:r>
            <a:r>
              <a:rPr lang="cs-CZ" sz="1300" b="1" dirty="0">
                <a:solidFill>
                  <a:prstClr val="black"/>
                </a:solidFill>
              </a:rPr>
              <a:t> </a:t>
            </a:r>
            <a:r>
              <a:rPr lang="cs-CZ" sz="1300" b="1" dirty="0" err="1">
                <a:solidFill>
                  <a:prstClr val="black"/>
                </a:solidFill>
              </a:rPr>
              <a:t>Commons</a:t>
            </a:r>
            <a:r>
              <a:rPr lang="cs-CZ" sz="1300" b="1" dirty="0">
                <a:solidFill>
                  <a:prstClr val="black"/>
                </a:solidFill>
              </a:rPr>
              <a:t>, Hedwig </a:t>
            </a:r>
            <a:r>
              <a:rPr lang="cs-CZ" sz="1300" b="1" dirty="0" err="1">
                <a:solidFill>
                  <a:prstClr val="black"/>
                </a:solidFill>
              </a:rPr>
              <a:t>Storch</a:t>
            </a:r>
            <a:r>
              <a:rPr lang="cs-CZ" sz="1300" b="1" dirty="0">
                <a:solidFill>
                  <a:prstClr val="black"/>
                </a:solidFill>
              </a:rPr>
              <a:t>, File:1024 Maus-1296.jpg</a:t>
            </a: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300" b="1" dirty="0" smtClean="0">
                <a:solidFill>
                  <a:prstClr val="black"/>
                </a:solidFill>
                <a:hlinkClick r:id="rId3"/>
              </a:rPr>
              <a:t>commons.wikimedia.org/wiki/File:1024_Maus-1296.jpg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 smtClean="0"/>
              <a:t>Obrázek </a:t>
            </a:r>
            <a:r>
              <a:rPr lang="cs-CZ" sz="1300" b="1" dirty="0"/>
              <a:t>č. </a:t>
            </a:r>
            <a:r>
              <a:rPr lang="cs-CZ" sz="1300" b="1" dirty="0" smtClean="0"/>
              <a:t>16</a:t>
            </a:r>
            <a:r>
              <a:rPr lang="cs-CZ" sz="1300" b="1" dirty="0"/>
              <a:t>, [cit. 2011-09-08], Licence </a:t>
            </a:r>
            <a:r>
              <a:rPr lang="cs-CZ" sz="1300" b="1" dirty="0" err="1" smtClean="0"/>
              <a:t>Creative</a:t>
            </a:r>
            <a:r>
              <a:rPr lang="cs-CZ" sz="1300" b="1" dirty="0" smtClean="0"/>
              <a:t> </a:t>
            </a:r>
            <a:r>
              <a:rPr lang="cs-CZ" sz="1300" b="1" dirty="0" err="1" smtClean="0"/>
              <a:t>Commons</a:t>
            </a:r>
            <a:r>
              <a:rPr lang="cs-CZ" sz="1300" b="1" dirty="0"/>
              <a:t>, </a:t>
            </a:r>
            <a:r>
              <a:rPr lang="cs-CZ" sz="1300" b="1" dirty="0" err="1" smtClean="0"/>
              <a:t>AnemoneProjectors</a:t>
            </a:r>
            <a:r>
              <a:rPr lang="cs-CZ" sz="1300" b="1" dirty="0"/>
              <a:t>, File:Rattus </a:t>
            </a:r>
            <a:r>
              <a:rPr lang="cs-CZ" sz="1300" b="1" dirty="0" err="1"/>
              <a:t>norvegicus</a:t>
            </a:r>
            <a:r>
              <a:rPr lang="cs-CZ" sz="1300" b="1" dirty="0"/>
              <a:t> -</a:t>
            </a:r>
            <a:r>
              <a:rPr lang="cs-CZ" sz="1300" b="1" dirty="0" err="1"/>
              <a:t>Fairlands</a:t>
            </a:r>
            <a:r>
              <a:rPr lang="cs-CZ" sz="1300" b="1" dirty="0"/>
              <a:t> </a:t>
            </a:r>
            <a:r>
              <a:rPr lang="cs-CZ" sz="1300" b="1" dirty="0" err="1"/>
              <a:t>Valley</a:t>
            </a:r>
            <a:r>
              <a:rPr lang="cs-CZ" sz="1300" b="1" dirty="0"/>
              <a:t> Park, </a:t>
            </a:r>
            <a:r>
              <a:rPr lang="cs-CZ" sz="1300" b="1" dirty="0" err="1"/>
              <a:t>Stevenage</a:t>
            </a:r>
            <a:r>
              <a:rPr lang="cs-CZ" sz="1300" b="1" dirty="0"/>
              <a:t>, </a:t>
            </a:r>
            <a:r>
              <a:rPr lang="cs-CZ" sz="1300" b="1" dirty="0" smtClean="0"/>
              <a:t>England-8.jpg</a:t>
            </a:r>
          </a:p>
          <a:p>
            <a:pPr marL="0" indent="0">
              <a:buNone/>
            </a:pPr>
            <a:r>
              <a:rPr lang="cs-CZ" sz="1300" b="1" dirty="0">
                <a:hlinkClick r:id="rId4"/>
              </a:rPr>
              <a:t>http://commons.wikimedia.org/wiki/File:Rattus_norvegicus_-Fairlands_Valley_Park,_Stevenage,_</a:t>
            </a:r>
            <a:r>
              <a:rPr lang="cs-CZ" sz="1300" b="1" dirty="0" smtClean="0">
                <a:hlinkClick r:id="rId4"/>
              </a:rPr>
              <a:t>England-8.jpg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17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Tocekas</a:t>
            </a:r>
            <a:r>
              <a:rPr lang="cs-CZ" sz="1300" b="1" dirty="0"/>
              <a:t>, File:Rattus </a:t>
            </a:r>
            <a:r>
              <a:rPr lang="cs-CZ" sz="1300" b="1" dirty="0" err="1"/>
              <a:t>norvegicus</a:t>
            </a:r>
            <a:r>
              <a:rPr lang="cs-CZ" sz="1300" b="1" dirty="0"/>
              <a:t> </a:t>
            </a:r>
            <a:r>
              <a:rPr lang="cs-CZ" sz="1300" b="1" dirty="0" smtClean="0"/>
              <a:t>2.jpg</a:t>
            </a:r>
          </a:p>
          <a:p>
            <a:pPr marL="0" indent="0">
              <a:buNone/>
            </a:pPr>
            <a:r>
              <a:rPr lang="cs-CZ" sz="1300" b="1" dirty="0">
                <a:hlinkClick r:id="rId5"/>
              </a:rPr>
              <a:t>http://</a:t>
            </a:r>
            <a:r>
              <a:rPr lang="cs-CZ" sz="1300" b="1" dirty="0" smtClean="0">
                <a:hlinkClick r:id="rId5"/>
              </a:rPr>
              <a:t>commons.wikimedia.org/wiki/File:Rattus_norvegicus_2.jpg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18</a:t>
            </a:r>
            <a:r>
              <a:rPr lang="cs-CZ" sz="1300" b="1" dirty="0"/>
              <a:t>, [cit. 2011-09-08], Licence </a:t>
            </a:r>
            <a:r>
              <a:rPr lang="cs-CZ" sz="1300" b="1" dirty="0" smtClean="0"/>
              <a:t>Public </a:t>
            </a:r>
            <a:r>
              <a:rPr lang="cs-CZ" sz="1300" b="1" dirty="0" err="1" smtClean="0"/>
              <a:t>domain</a:t>
            </a:r>
            <a:r>
              <a:rPr lang="cs-CZ" sz="1300" b="1" dirty="0"/>
              <a:t>, HTO, File:Common </a:t>
            </a:r>
            <a:r>
              <a:rPr lang="cs-CZ" sz="1300" b="1" dirty="0" err="1"/>
              <a:t>rat</a:t>
            </a:r>
            <a:r>
              <a:rPr lang="cs-CZ" sz="1300" b="1" dirty="0"/>
              <a:t> in </a:t>
            </a:r>
            <a:r>
              <a:rPr lang="cs-CZ" sz="1300" b="1" dirty="0" smtClean="0"/>
              <a:t>Bystrc.JPG</a:t>
            </a:r>
          </a:p>
          <a:p>
            <a:pPr marL="0" indent="0">
              <a:buNone/>
            </a:pPr>
            <a:r>
              <a:rPr lang="cs-CZ" sz="1300" b="1" dirty="0">
                <a:hlinkClick r:id="rId6"/>
              </a:rPr>
              <a:t>http://</a:t>
            </a:r>
            <a:r>
              <a:rPr lang="cs-CZ" sz="1300" b="1" dirty="0" smtClean="0">
                <a:hlinkClick r:id="rId6"/>
              </a:rPr>
              <a:t>commons.wikimedia.org/wiki/File:Common_rat_in_Bystrc.JPG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19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Hans-</a:t>
            </a:r>
            <a:r>
              <a:rPr lang="cs-CZ" sz="1300" b="1" dirty="0" err="1"/>
              <a:t>Jörg</a:t>
            </a:r>
            <a:r>
              <a:rPr lang="cs-CZ" sz="1300" b="1" dirty="0"/>
              <a:t> </a:t>
            </a:r>
            <a:r>
              <a:rPr lang="cs-CZ" sz="1300" b="1" dirty="0" err="1" smtClean="0"/>
              <a:t>Hellwig</a:t>
            </a:r>
            <a:r>
              <a:rPr lang="cs-CZ" sz="1300" b="1" dirty="0"/>
              <a:t>, </a:t>
            </a:r>
            <a:r>
              <a:rPr lang="cs-CZ" sz="1300" b="1" dirty="0" smtClean="0"/>
              <a:t>File:Co-swand-09-12.jpg</a:t>
            </a:r>
          </a:p>
          <a:p>
            <a:pPr marL="0" indent="0">
              <a:buNone/>
            </a:pPr>
            <a:r>
              <a:rPr lang="cs-CZ" sz="1300" b="1" dirty="0">
                <a:hlinkClick r:id="rId7"/>
              </a:rPr>
              <a:t>http://</a:t>
            </a:r>
            <a:r>
              <a:rPr lang="cs-CZ" sz="1300" b="1" dirty="0" smtClean="0">
                <a:hlinkClick r:id="rId7"/>
              </a:rPr>
              <a:t>commons.wikimedia.org/wiki/File:Co-swand-09-12.jpg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20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Biboyo</a:t>
            </a:r>
            <a:r>
              <a:rPr lang="cs-CZ" sz="1300" b="1" dirty="0"/>
              <a:t>, </a:t>
            </a:r>
            <a:r>
              <a:rPr lang="cs-CZ" sz="1300" b="1" dirty="0" smtClean="0"/>
              <a:t>File:Schnappi.jpg</a:t>
            </a:r>
          </a:p>
          <a:p>
            <a:pPr marL="0" indent="0">
              <a:buNone/>
            </a:pPr>
            <a:r>
              <a:rPr lang="cs-CZ" sz="1300" b="1" dirty="0">
                <a:hlinkClick r:id="rId8"/>
              </a:rPr>
              <a:t>http://</a:t>
            </a:r>
            <a:r>
              <a:rPr lang="cs-CZ" sz="1300" b="1" dirty="0" smtClean="0">
                <a:hlinkClick r:id="rId8"/>
              </a:rPr>
              <a:t>commons.wikimedia.org/wiki/File:Schnappi.jpg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21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smtClean="0"/>
              <a:t>Jim </a:t>
            </a:r>
            <a:r>
              <a:rPr lang="cs-CZ" sz="1300" b="1" dirty="0" err="1" smtClean="0"/>
              <a:t>Kenefick</a:t>
            </a:r>
            <a:r>
              <a:rPr lang="cs-CZ" sz="1300" b="1" dirty="0" smtClean="0"/>
              <a:t>, </a:t>
            </a:r>
            <a:r>
              <a:rPr lang="en-US" sz="1300" b="1" dirty="0"/>
              <a:t>File:Diana the pet rat takes a </a:t>
            </a:r>
            <a:r>
              <a:rPr lang="en-US" sz="1300" b="1" dirty="0" smtClean="0"/>
              <a:t>swim.jpg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>
                <a:hlinkClick r:id="rId9"/>
              </a:rPr>
              <a:t>http://</a:t>
            </a:r>
            <a:r>
              <a:rPr lang="cs-CZ" sz="1300" b="1" dirty="0" smtClean="0">
                <a:hlinkClick r:id="rId9"/>
              </a:rPr>
              <a:t>commons.wikimedia.org/wiki/File:Diana_the_pet_rat_takes_a_swim.jpg</a:t>
            </a:r>
            <a:endParaRPr lang="cs-CZ" sz="1300" b="1" dirty="0" smtClean="0"/>
          </a:p>
          <a:p>
            <a:pPr marL="0" indent="0">
              <a:buNone/>
            </a:pPr>
            <a:r>
              <a:rPr lang="en-US" sz="1300" b="1" dirty="0" err="1"/>
              <a:t>Obrázek</a:t>
            </a:r>
            <a:r>
              <a:rPr lang="en-US" sz="1300" b="1" dirty="0"/>
              <a:t> č. </a:t>
            </a:r>
            <a:r>
              <a:rPr lang="en-US" sz="1300" b="1" dirty="0" smtClean="0"/>
              <a:t>2</a:t>
            </a:r>
            <a:r>
              <a:rPr lang="cs-CZ" sz="1300" b="1" dirty="0" smtClean="0"/>
              <a:t>2</a:t>
            </a:r>
            <a:r>
              <a:rPr lang="en-US" sz="1300" b="1" dirty="0"/>
              <a:t>, [cit. 2011-09-08], </a:t>
            </a:r>
            <a:r>
              <a:rPr lang="en-US" sz="1300" b="1" dirty="0" err="1"/>
              <a:t>Licence</a:t>
            </a:r>
            <a:r>
              <a:rPr lang="en-US" sz="1300" b="1" dirty="0"/>
              <a:t> Creative Commons, </a:t>
            </a:r>
            <a:r>
              <a:rPr lang="cs-CZ" sz="1300" b="1" dirty="0" smtClean="0"/>
              <a:t>Karim-</a:t>
            </a:r>
            <a:r>
              <a:rPr lang="cs-CZ" sz="1300" b="1" dirty="0" err="1" smtClean="0"/>
              <a:t>Pierre</a:t>
            </a:r>
            <a:r>
              <a:rPr lang="cs-CZ" sz="1300" b="1" dirty="0" smtClean="0"/>
              <a:t> </a:t>
            </a:r>
            <a:r>
              <a:rPr lang="cs-CZ" sz="1300" b="1" dirty="0" err="1" smtClean="0"/>
              <a:t>Maalej</a:t>
            </a:r>
            <a:r>
              <a:rPr lang="cs-CZ" sz="1300" b="1" dirty="0" smtClean="0"/>
              <a:t>, (Packa</a:t>
            </a:r>
            <a:r>
              <a:rPr lang="cs-CZ" sz="1300" b="1" dirty="0"/>
              <a:t>), File:Rattus </a:t>
            </a:r>
            <a:r>
              <a:rPr lang="cs-CZ" sz="1300" b="1" dirty="0" err="1"/>
              <a:t>rattus</a:t>
            </a:r>
            <a:r>
              <a:rPr lang="cs-CZ" sz="1300" b="1" dirty="0"/>
              <a:t> vs. </a:t>
            </a:r>
            <a:r>
              <a:rPr lang="cs-CZ" sz="1300" b="1" dirty="0" err="1"/>
              <a:t>norvegicus</a:t>
            </a:r>
            <a:r>
              <a:rPr lang="cs-CZ" sz="1300" b="1" dirty="0"/>
              <a:t> </a:t>
            </a:r>
            <a:r>
              <a:rPr lang="cs-CZ" sz="1300" b="1" dirty="0" smtClean="0"/>
              <a:t>CS.png</a:t>
            </a:r>
          </a:p>
          <a:p>
            <a:pPr marL="0" indent="0">
              <a:buNone/>
            </a:pPr>
            <a:r>
              <a:rPr lang="cs-CZ" sz="1300" b="1" dirty="0">
                <a:hlinkClick r:id="rId10"/>
              </a:rPr>
              <a:t>http://commons.wikimedia.org/wiki/File:Rattus_rattus_vs._</a:t>
            </a:r>
            <a:r>
              <a:rPr lang="cs-CZ" sz="1300" b="1" dirty="0" smtClean="0">
                <a:hlinkClick r:id="rId10"/>
              </a:rPr>
              <a:t>norvegicus_CS.png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 smtClean="0"/>
              <a:t>Obrázek </a:t>
            </a:r>
            <a:r>
              <a:rPr lang="cs-CZ" sz="1300" b="1" dirty="0"/>
              <a:t>č. </a:t>
            </a:r>
            <a:r>
              <a:rPr lang="cs-CZ" sz="1300" b="1" dirty="0" smtClean="0"/>
              <a:t>23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Kilessan</a:t>
            </a:r>
            <a:r>
              <a:rPr lang="cs-CZ" sz="1300" b="1" dirty="0"/>
              <a:t>, File:Roofrat </a:t>
            </a:r>
            <a:r>
              <a:rPr lang="cs-CZ" sz="1300" b="1" dirty="0" err="1"/>
              <a:t>hagenbeck</a:t>
            </a:r>
            <a:r>
              <a:rPr lang="cs-CZ" sz="1300" b="1" dirty="0"/>
              <a:t> </a:t>
            </a:r>
            <a:r>
              <a:rPr lang="cs-CZ" sz="1300" b="1" dirty="0" smtClean="0"/>
              <a:t>01.jpg</a:t>
            </a:r>
          </a:p>
          <a:p>
            <a:pPr marL="0" indent="0">
              <a:buNone/>
            </a:pPr>
            <a:r>
              <a:rPr lang="cs-CZ" sz="1300" b="1" dirty="0">
                <a:hlinkClick r:id="rId11"/>
              </a:rPr>
              <a:t>http://</a:t>
            </a:r>
            <a:r>
              <a:rPr lang="cs-CZ" sz="1300" b="1" dirty="0" smtClean="0">
                <a:hlinkClick r:id="rId11"/>
              </a:rPr>
              <a:t>commons.wikimedia.org/wiki/File:Roofrat_hagenbeck_01.jpg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24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Kilessan</a:t>
            </a:r>
            <a:r>
              <a:rPr lang="cs-CZ" sz="1300" b="1" dirty="0"/>
              <a:t>, File:Roofrat </a:t>
            </a:r>
            <a:r>
              <a:rPr lang="cs-CZ" sz="1300" b="1" dirty="0" err="1"/>
              <a:t>Hagenbeck</a:t>
            </a:r>
            <a:r>
              <a:rPr lang="cs-CZ" sz="1300" b="1" dirty="0"/>
              <a:t> </a:t>
            </a:r>
            <a:r>
              <a:rPr lang="cs-CZ" sz="1300" b="1" dirty="0" smtClean="0"/>
              <a:t>02.jpg</a:t>
            </a:r>
          </a:p>
          <a:p>
            <a:pPr marL="0" indent="0">
              <a:buNone/>
            </a:pPr>
            <a:r>
              <a:rPr lang="cs-CZ" sz="1300" b="1" dirty="0">
                <a:hlinkClick r:id="rId12"/>
              </a:rPr>
              <a:t>http://</a:t>
            </a:r>
            <a:r>
              <a:rPr lang="cs-CZ" sz="1300" b="1" dirty="0" smtClean="0">
                <a:hlinkClick r:id="rId12"/>
              </a:rPr>
              <a:t>commons.wikimedia.org/wiki/File:Roofrat_Hagenbeck_02.jpg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25</a:t>
            </a:r>
            <a:r>
              <a:rPr lang="cs-CZ" sz="1300" b="1" dirty="0"/>
              <a:t>, [cit. 2011-09-08], Licence Public </a:t>
            </a:r>
            <a:r>
              <a:rPr lang="cs-CZ" sz="1300" b="1" dirty="0" err="1"/>
              <a:t>domain</a:t>
            </a:r>
            <a:r>
              <a:rPr lang="cs-CZ" sz="1300" b="1" dirty="0"/>
              <a:t>, Rikimaru123, File:Rattus </a:t>
            </a:r>
            <a:r>
              <a:rPr lang="cs-CZ" sz="1300" b="1" dirty="0" err="1"/>
              <a:t>rattus</a:t>
            </a:r>
            <a:r>
              <a:rPr lang="cs-CZ" sz="1300" b="1" dirty="0"/>
              <a:t> </a:t>
            </a:r>
            <a:r>
              <a:rPr lang="cs-CZ" sz="1300" b="1" dirty="0" smtClean="0"/>
              <a:t>01b.png</a:t>
            </a:r>
          </a:p>
          <a:p>
            <a:pPr marL="0" indent="0">
              <a:buNone/>
            </a:pPr>
            <a:r>
              <a:rPr lang="cs-CZ" sz="1300" b="1" dirty="0">
                <a:hlinkClick r:id="rId13"/>
              </a:rPr>
              <a:t>http://</a:t>
            </a:r>
            <a:r>
              <a:rPr lang="cs-CZ" sz="1300" b="1" dirty="0" smtClean="0">
                <a:hlinkClick r:id="rId13"/>
              </a:rPr>
              <a:t>commons.wikimedia.org/wiki/File:Rattus_rattus_01b.png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26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katanski</a:t>
            </a:r>
            <a:r>
              <a:rPr lang="cs-CZ" sz="1300" b="1" dirty="0"/>
              <a:t>, </a:t>
            </a:r>
            <a:r>
              <a:rPr lang="cs-CZ" sz="1300" b="1" dirty="0" smtClean="0"/>
              <a:t>File:Hamster.jpg</a:t>
            </a:r>
          </a:p>
          <a:p>
            <a:pPr marL="0" indent="0">
              <a:buNone/>
            </a:pPr>
            <a:r>
              <a:rPr lang="cs-CZ" sz="1300" b="1" dirty="0">
                <a:hlinkClick r:id="rId14"/>
              </a:rPr>
              <a:t>http://</a:t>
            </a:r>
            <a:r>
              <a:rPr lang="cs-CZ" sz="1300" b="1" dirty="0" smtClean="0">
                <a:hlinkClick r:id="rId14"/>
              </a:rPr>
              <a:t>commons.wikimedia.org/wiki/File:Hamster.jpg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27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Oona</a:t>
            </a:r>
            <a:r>
              <a:rPr lang="cs-CZ" sz="1300" b="1" dirty="0"/>
              <a:t> </a:t>
            </a:r>
            <a:r>
              <a:rPr lang="cs-CZ" sz="1300" b="1" dirty="0" err="1" smtClean="0"/>
              <a:t>Räisänen</a:t>
            </a:r>
            <a:r>
              <a:rPr lang="cs-CZ" sz="1300" b="1" dirty="0"/>
              <a:t>, File:Spermophilus </a:t>
            </a:r>
            <a:r>
              <a:rPr lang="cs-CZ" sz="1300" b="1" dirty="0" err="1"/>
              <a:t>citellus</a:t>
            </a:r>
            <a:r>
              <a:rPr lang="cs-CZ" sz="1300" b="1" dirty="0"/>
              <a:t> </a:t>
            </a:r>
            <a:r>
              <a:rPr lang="cs-CZ" sz="1300" b="1" dirty="0" err="1" smtClean="0"/>
              <a:t>distribution.svg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>
                <a:hlinkClick r:id="rId15"/>
              </a:rPr>
              <a:t>http://</a:t>
            </a:r>
            <a:r>
              <a:rPr lang="cs-CZ" sz="1300" b="1" dirty="0" smtClean="0">
                <a:hlinkClick r:id="rId15"/>
              </a:rPr>
              <a:t>commons.wikimedia.org/wiki/File:Spermophilus_citellus_distribution.svg</a:t>
            </a:r>
            <a:endParaRPr lang="cs-CZ" sz="1300" b="1" dirty="0" smtClean="0"/>
          </a:p>
          <a:p>
            <a:pPr marL="0" indent="0">
              <a:buNone/>
            </a:pPr>
            <a:endParaRPr lang="cs-CZ" sz="1300" b="1" dirty="0"/>
          </a:p>
        </p:txBody>
      </p:sp>
    </p:spTree>
    <p:extLst>
      <p:ext uri="{BB962C8B-B14F-4D97-AF65-F5344CB8AC3E}">
        <p14:creationId xmlns:p14="http://schemas.microsoft.com/office/powerpoint/2010/main" val="35171051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sz="26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300" b="1" dirty="0"/>
          </a:p>
          <a:p>
            <a:pPr marL="0" lvl="0" indent="0">
              <a:buNone/>
            </a:pPr>
            <a:r>
              <a:rPr lang="en-US" sz="1300" b="1" dirty="0" err="1">
                <a:solidFill>
                  <a:prstClr val="black"/>
                </a:solidFill>
              </a:rPr>
              <a:t>Obrázek</a:t>
            </a:r>
            <a:r>
              <a:rPr lang="en-US" sz="1300" b="1" dirty="0">
                <a:solidFill>
                  <a:prstClr val="black"/>
                </a:solidFill>
              </a:rPr>
              <a:t> č. </a:t>
            </a:r>
            <a:r>
              <a:rPr lang="cs-CZ" sz="1300" b="1" dirty="0">
                <a:solidFill>
                  <a:prstClr val="black"/>
                </a:solidFill>
              </a:rPr>
              <a:t>28</a:t>
            </a:r>
            <a:r>
              <a:rPr lang="en-US" sz="1300" b="1" dirty="0">
                <a:solidFill>
                  <a:prstClr val="black"/>
                </a:solidFill>
              </a:rPr>
              <a:t>, [cit. 2011-09-08], </a:t>
            </a:r>
            <a:r>
              <a:rPr lang="en-US" sz="1300" b="1" dirty="0" err="1">
                <a:solidFill>
                  <a:prstClr val="black"/>
                </a:solidFill>
              </a:rPr>
              <a:t>Licence</a:t>
            </a:r>
            <a:r>
              <a:rPr lang="en-US" sz="1300" b="1" dirty="0">
                <a:solidFill>
                  <a:prstClr val="black"/>
                </a:solidFill>
              </a:rPr>
              <a:t> Creative Commons, BS </a:t>
            </a:r>
            <a:r>
              <a:rPr lang="en-US" sz="1300" b="1" dirty="0" err="1">
                <a:solidFill>
                  <a:prstClr val="black"/>
                </a:solidFill>
              </a:rPr>
              <a:t>Thurner</a:t>
            </a:r>
            <a:r>
              <a:rPr lang="en-US" sz="1300" b="1" dirty="0">
                <a:solidFill>
                  <a:prstClr val="black"/>
                </a:solidFill>
              </a:rPr>
              <a:t> Hof, </a:t>
            </a:r>
            <a:r>
              <a:rPr lang="cs-CZ" sz="1300" b="1" dirty="0">
                <a:solidFill>
                  <a:prstClr val="black"/>
                </a:solidFill>
              </a:rPr>
              <a:t>File:Europäischer </a:t>
            </a:r>
            <a:r>
              <a:rPr lang="cs-CZ" sz="1300" b="1" dirty="0" err="1">
                <a:solidFill>
                  <a:prstClr val="black"/>
                </a:solidFill>
              </a:rPr>
              <a:t>Ziesel</a:t>
            </a:r>
            <a:r>
              <a:rPr lang="cs-CZ" sz="1300" b="1" dirty="0">
                <a:solidFill>
                  <a:prstClr val="black"/>
                </a:solidFill>
              </a:rPr>
              <a:t> in Hockstellung.jpg</a:t>
            </a: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  <a:hlinkClick r:id="rId2"/>
              </a:rPr>
              <a:t>http://commons.wikimedia.org/wiki/File:Europ%C3%A4ischer_Ziesel_in_Hockstellung.jpg</a:t>
            </a:r>
            <a:endParaRPr lang="cs-CZ" sz="13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</a:rPr>
              <a:t>Obrázek č. 29, [cit. 2011-09-08], Licence </a:t>
            </a:r>
            <a:r>
              <a:rPr lang="cs-CZ" sz="1300" b="1" dirty="0" err="1">
                <a:solidFill>
                  <a:prstClr val="black"/>
                </a:solidFill>
              </a:rPr>
              <a:t>Creative</a:t>
            </a:r>
            <a:r>
              <a:rPr lang="cs-CZ" sz="1300" b="1" dirty="0">
                <a:solidFill>
                  <a:prstClr val="black"/>
                </a:solidFill>
              </a:rPr>
              <a:t> </a:t>
            </a:r>
            <a:r>
              <a:rPr lang="cs-CZ" sz="1300" b="1" dirty="0" err="1">
                <a:solidFill>
                  <a:prstClr val="black"/>
                </a:solidFill>
              </a:rPr>
              <a:t>Commons</a:t>
            </a:r>
            <a:r>
              <a:rPr lang="cs-CZ" sz="1300" b="1" dirty="0">
                <a:solidFill>
                  <a:prstClr val="black"/>
                </a:solidFill>
              </a:rPr>
              <a:t>, BS </a:t>
            </a:r>
            <a:r>
              <a:rPr lang="cs-CZ" sz="1300" b="1" dirty="0" err="1">
                <a:solidFill>
                  <a:prstClr val="black"/>
                </a:solidFill>
              </a:rPr>
              <a:t>Thurner</a:t>
            </a:r>
            <a:r>
              <a:rPr lang="cs-CZ" sz="1300" b="1" dirty="0">
                <a:solidFill>
                  <a:prstClr val="black"/>
                </a:solidFill>
              </a:rPr>
              <a:t> </a:t>
            </a:r>
            <a:r>
              <a:rPr lang="cs-CZ" sz="1300" b="1" dirty="0" err="1">
                <a:solidFill>
                  <a:prstClr val="black"/>
                </a:solidFill>
              </a:rPr>
              <a:t>Hof</a:t>
            </a:r>
            <a:r>
              <a:rPr lang="cs-CZ" sz="1300" b="1" dirty="0">
                <a:solidFill>
                  <a:prstClr val="black"/>
                </a:solidFill>
              </a:rPr>
              <a:t>,</a:t>
            </a:r>
            <a:r>
              <a:rPr lang="de-DE" sz="1300" b="1" dirty="0">
                <a:solidFill>
                  <a:prstClr val="black"/>
                </a:solidFill>
              </a:rPr>
              <a:t> File:Europäischer Ziesel aus Erdloch guckend.jpg</a:t>
            </a:r>
            <a:endParaRPr lang="cs-CZ" sz="13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300" b="1" dirty="0">
                <a:solidFill>
                  <a:prstClr val="black"/>
                </a:solidFill>
                <a:hlinkClick r:id="rId3"/>
              </a:rPr>
              <a:t>http://commons.wikimedia.org/wiki/File:Europ%C3%A4ischer_Ziesel_aus_Erdloch_guckend.jpg</a:t>
            </a:r>
            <a:endParaRPr lang="cs-CZ" sz="13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1300" b="1" dirty="0" smtClean="0"/>
              <a:t>Obrázek </a:t>
            </a:r>
            <a:r>
              <a:rPr lang="cs-CZ" sz="1300" b="1" dirty="0"/>
              <a:t>č. </a:t>
            </a:r>
            <a:r>
              <a:rPr lang="cs-CZ" sz="1300" b="1" dirty="0" smtClean="0"/>
              <a:t>30</a:t>
            </a:r>
            <a:r>
              <a:rPr lang="cs-CZ" sz="1300" b="1" dirty="0"/>
              <a:t>, [cit. 2011-09-08], Licence </a:t>
            </a:r>
            <a:r>
              <a:rPr lang="cs-CZ" sz="1300" b="1" dirty="0" smtClean="0"/>
              <a:t>Public </a:t>
            </a:r>
            <a:r>
              <a:rPr lang="cs-CZ" sz="1300" b="1" dirty="0" err="1" smtClean="0"/>
              <a:t>domain</a:t>
            </a:r>
            <a:r>
              <a:rPr lang="cs-CZ" sz="1300" b="1" dirty="0"/>
              <a:t>, </a:t>
            </a:r>
            <a:r>
              <a:rPr lang="cs-CZ" sz="1300" b="1" dirty="0" err="1" smtClean="0"/>
              <a:t>Cornischong</a:t>
            </a:r>
            <a:r>
              <a:rPr lang="cs-CZ" sz="1300" b="1" dirty="0"/>
              <a:t>, </a:t>
            </a:r>
            <a:r>
              <a:rPr lang="cs-CZ" sz="1300" b="1" dirty="0" smtClean="0"/>
              <a:t>File:Bisamrat.jpg</a:t>
            </a:r>
          </a:p>
          <a:p>
            <a:pPr marL="0" indent="0">
              <a:buNone/>
            </a:pPr>
            <a:r>
              <a:rPr lang="cs-CZ" sz="1300" b="1" dirty="0">
                <a:hlinkClick r:id="rId4"/>
              </a:rPr>
              <a:t>http://</a:t>
            </a:r>
            <a:r>
              <a:rPr lang="cs-CZ" sz="1300" b="1" dirty="0" smtClean="0">
                <a:hlinkClick r:id="rId4"/>
              </a:rPr>
              <a:t>commons.wikimedia.org/wiki/File:Bisamrat.jpg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31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James </a:t>
            </a:r>
            <a:r>
              <a:rPr lang="cs-CZ" sz="1300" b="1" dirty="0" err="1" smtClean="0"/>
              <a:t>Phelps</a:t>
            </a:r>
            <a:r>
              <a:rPr lang="cs-CZ" sz="1300" b="1" dirty="0"/>
              <a:t>, File:Muskrat </a:t>
            </a:r>
            <a:r>
              <a:rPr lang="cs-CZ" sz="1300" b="1" dirty="0" smtClean="0"/>
              <a:t>Michigan.jpg</a:t>
            </a:r>
          </a:p>
          <a:p>
            <a:pPr marL="0" indent="0">
              <a:buNone/>
            </a:pPr>
            <a:r>
              <a:rPr lang="cs-CZ" sz="1300" b="1" dirty="0">
                <a:hlinkClick r:id="rId5"/>
              </a:rPr>
              <a:t>http://</a:t>
            </a:r>
            <a:r>
              <a:rPr lang="cs-CZ" sz="1300" b="1" dirty="0" smtClean="0">
                <a:hlinkClick r:id="rId5"/>
              </a:rPr>
              <a:t>commons.wikimedia.org/wiki/File:Muskrat_Michigan.jpg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32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Per Harald </a:t>
            </a:r>
            <a:r>
              <a:rPr lang="cs-CZ" sz="1300" b="1" dirty="0" err="1" smtClean="0"/>
              <a:t>Olsen</a:t>
            </a:r>
            <a:r>
              <a:rPr lang="cs-CZ" sz="1300" b="1" dirty="0"/>
              <a:t>, File:Beaver pho34.jpg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>
                <a:hlinkClick r:id="rId6"/>
              </a:rPr>
              <a:t>http://</a:t>
            </a:r>
            <a:r>
              <a:rPr lang="cs-CZ" sz="1300" b="1" dirty="0" smtClean="0">
                <a:hlinkClick r:id="rId6"/>
              </a:rPr>
              <a:t>commons.wikimedia.org/wiki/File:Beaver_pho34.jpg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33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Thomas </a:t>
            </a:r>
            <a:r>
              <a:rPr lang="cs-CZ" sz="1300" b="1" dirty="0" err="1" smtClean="0"/>
              <a:t>Then</a:t>
            </a:r>
            <a:r>
              <a:rPr lang="cs-CZ" sz="1300" b="1" dirty="0"/>
              <a:t>, File:Lech </a:t>
            </a:r>
            <a:r>
              <a:rPr lang="cs-CZ" sz="1300" b="1" dirty="0" err="1"/>
              <a:t>Biberbiss</a:t>
            </a:r>
            <a:r>
              <a:rPr lang="cs-CZ" sz="1300" b="1" dirty="0"/>
              <a:t> </a:t>
            </a:r>
            <a:r>
              <a:rPr lang="cs-CZ" sz="1300" b="1" dirty="0" smtClean="0"/>
              <a:t>1.jpg</a:t>
            </a:r>
          </a:p>
          <a:p>
            <a:pPr marL="0" indent="0">
              <a:buNone/>
            </a:pPr>
            <a:r>
              <a:rPr lang="cs-CZ" sz="1300" b="1" dirty="0">
                <a:hlinkClick r:id="rId7"/>
              </a:rPr>
              <a:t>http://</a:t>
            </a:r>
            <a:r>
              <a:rPr lang="cs-CZ" sz="1300" b="1" dirty="0" smtClean="0">
                <a:hlinkClick r:id="rId7"/>
              </a:rPr>
              <a:t>commons.wikimedia.org/wiki/File:Lech_Biberbiss_1.jpg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34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Lars </a:t>
            </a:r>
            <a:r>
              <a:rPr lang="cs-CZ" sz="1300" b="1" dirty="0" err="1"/>
              <a:t>Falkdalen</a:t>
            </a:r>
            <a:r>
              <a:rPr lang="cs-CZ" sz="1300" b="1" dirty="0"/>
              <a:t> </a:t>
            </a:r>
            <a:r>
              <a:rPr lang="cs-CZ" sz="1300" b="1" dirty="0" err="1" smtClean="0"/>
              <a:t>Lindahl</a:t>
            </a:r>
            <a:r>
              <a:rPr lang="cs-CZ" sz="1300" b="1" dirty="0"/>
              <a:t>, File:Beaver dam </a:t>
            </a:r>
            <a:r>
              <a:rPr lang="cs-CZ" sz="1300" b="1" dirty="0" smtClean="0"/>
              <a:t>Jämtland.JPG</a:t>
            </a:r>
          </a:p>
          <a:p>
            <a:pPr marL="0" indent="0">
              <a:buNone/>
            </a:pPr>
            <a:r>
              <a:rPr lang="cs-CZ" sz="1300" b="1" dirty="0">
                <a:hlinkClick r:id="rId8"/>
              </a:rPr>
              <a:t>http://</a:t>
            </a:r>
            <a:r>
              <a:rPr lang="cs-CZ" sz="1300" b="1" dirty="0" smtClean="0">
                <a:hlinkClick r:id="rId8"/>
              </a:rPr>
              <a:t>commons.wikimedia.org/wiki/File:Beaver_dam_J%C3%A4mtland.JPG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35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Sylvain</a:t>
            </a:r>
            <a:r>
              <a:rPr lang="cs-CZ" sz="1300" b="1" dirty="0"/>
              <a:t> </a:t>
            </a:r>
            <a:r>
              <a:rPr lang="cs-CZ" sz="1300" b="1" dirty="0" err="1" smtClean="0"/>
              <a:t>Haye</a:t>
            </a:r>
            <a:r>
              <a:rPr lang="cs-CZ" sz="1300" b="1" dirty="0"/>
              <a:t>, File:Castor </a:t>
            </a:r>
            <a:r>
              <a:rPr lang="cs-CZ" sz="1300" b="1" dirty="0" smtClean="0"/>
              <a:t>dents-haye.jpg</a:t>
            </a:r>
          </a:p>
          <a:p>
            <a:pPr marL="0" indent="0">
              <a:buNone/>
            </a:pPr>
            <a:r>
              <a:rPr lang="cs-CZ" sz="1300" b="1" dirty="0">
                <a:hlinkClick r:id="rId9"/>
              </a:rPr>
              <a:t>http://</a:t>
            </a:r>
            <a:r>
              <a:rPr lang="cs-CZ" sz="1300" b="1" dirty="0" smtClean="0">
                <a:hlinkClick r:id="rId9"/>
              </a:rPr>
              <a:t>commons.wikimedia.org/wiki/File:Castor_dents-haye.jpg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36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Marek </a:t>
            </a:r>
            <a:r>
              <a:rPr lang="cs-CZ" sz="1300" b="1" dirty="0" err="1" smtClean="0"/>
              <a:t>Rykiel</a:t>
            </a:r>
            <a:r>
              <a:rPr lang="cs-CZ" sz="1300" b="1" dirty="0"/>
              <a:t>, File:Squirrel by </a:t>
            </a:r>
            <a:r>
              <a:rPr lang="cs-CZ" sz="1300" b="1" dirty="0" smtClean="0"/>
              <a:t>mareckr.jpg</a:t>
            </a:r>
          </a:p>
          <a:p>
            <a:pPr marL="0" indent="0">
              <a:buNone/>
            </a:pPr>
            <a:r>
              <a:rPr lang="cs-CZ" sz="1300" b="1" dirty="0">
                <a:hlinkClick r:id="rId10"/>
              </a:rPr>
              <a:t>http://</a:t>
            </a:r>
            <a:r>
              <a:rPr lang="cs-CZ" sz="1300" b="1" dirty="0" smtClean="0">
                <a:hlinkClick r:id="rId10"/>
              </a:rPr>
              <a:t>commons.wikimedia.org/wiki/File:Squirrel_by_mareckr.jpg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37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 smtClean="0"/>
              <a:t>kallerna</a:t>
            </a:r>
            <a:r>
              <a:rPr lang="cs-CZ" sz="1300" b="1" dirty="0"/>
              <a:t>, File:Orava (</a:t>
            </a:r>
            <a:r>
              <a:rPr lang="cs-CZ" sz="1300" b="1" dirty="0" err="1"/>
              <a:t>Sciurus</a:t>
            </a:r>
            <a:r>
              <a:rPr lang="cs-CZ" sz="1300" b="1" dirty="0"/>
              <a:t> vulgaris).</a:t>
            </a:r>
            <a:r>
              <a:rPr lang="cs-CZ" sz="1300" b="1" dirty="0" smtClean="0"/>
              <a:t>jpg</a:t>
            </a:r>
          </a:p>
          <a:p>
            <a:pPr marL="0" indent="0">
              <a:buNone/>
            </a:pPr>
            <a:r>
              <a:rPr lang="cs-CZ" sz="1300" b="1" dirty="0">
                <a:hlinkClick r:id="rId11"/>
              </a:rPr>
              <a:t>http://commons.wikimedia.org/wiki/File:Orava_(Sciurus_vulgaris).</a:t>
            </a:r>
            <a:r>
              <a:rPr lang="cs-CZ" sz="1300" b="1" dirty="0" smtClean="0">
                <a:hlinkClick r:id="rId11"/>
              </a:rPr>
              <a:t>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38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Andrzej </a:t>
            </a:r>
            <a:r>
              <a:rPr lang="cs-CZ" sz="1300" b="1" dirty="0" err="1" smtClean="0"/>
              <a:t>Barabasz</a:t>
            </a:r>
            <a:r>
              <a:rPr lang="cs-CZ" sz="1300" b="1" dirty="0"/>
              <a:t>, </a:t>
            </a:r>
            <a:r>
              <a:rPr lang="cs-CZ" sz="1300" b="1" dirty="0" smtClean="0"/>
              <a:t>File:Wiewiórka.jpg</a:t>
            </a:r>
          </a:p>
          <a:p>
            <a:pPr marL="0" indent="0">
              <a:buNone/>
            </a:pPr>
            <a:r>
              <a:rPr lang="cs-CZ" sz="1300" b="1" dirty="0">
                <a:hlinkClick r:id="rId12"/>
              </a:rPr>
              <a:t>http://</a:t>
            </a:r>
            <a:r>
              <a:rPr lang="cs-CZ" sz="1300" b="1" dirty="0" smtClean="0">
                <a:hlinkClick r:id="rId12"/>
              </a:rPr>
              <a:t>commons.wikimedia.org/wiki/File:Wiewi%C3%B3rka.jpg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39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</a:t>
            </a:r>
            <a:r>
              <a:rPr lang="cs-CZ" sz="1300" b="1" dirty="0" err="1"/>
              <a:t>Giorgiomonteforti</a:t>
            </a:r>
            <a:r>
              <a:rPr lang="cs-CZ" sz="1300" b="1" dirty="0"/>
              <a:t>, </a:t>
            </a:r>
            <a:r>
              <a:rPr lang="cs-CZ" sz="1300" b="1" dirty="0" smtClean="0"/>
              <a:t>File:Squirrelwarsaw2.jpg</a:t>
            </a:r>
          </a:p>
          <a:p>
            <a:pPr marL="0" indent="0">
              <a:buNone/>
            </a:pPr>
            <a:r>
              <a:rPr lang="cs-CZ" sz="1300" b="1" dirty="0">
                <a:hlinkClick r:id="rId13"/>
              </a:rPr>
              <a:t>http://</a:t>
            </a:r>
            <a:r>
              <a:rPr lang="cs-CZ" sz="1300" b="1" dirty="0" smtClean="0">
                <a:hlinkClick r:id="rId13"/>
              </a:rPr>
              <a:t>commons.wikimedia.org/wiki/File:Squirrelwarsaw2.jpg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40</a:t>
            </a:r>
            <a:r>
              <a:rPr lang="cs-CZ" sz="1300" b="1" dirty="0"/>
              <a:t>, [cit. 2011-09-08], Licence Public </a:t>
            </a:r>
            <a:r>
              <a:rPr lang="cs-CZ" sz="1300" b="1" dirty="0" err="1"/>
              <a:t>domain</a:t>
            </a:r>
            <a:r>
              <a:rPr lang="cs-CZ" sz="1300" b="1" dirty="0"/>
              <a:t>, Osado</a:t>
            </a:r>
            <a:r>
              <a:rPr lang="cs-CZ" sz="1300" b="1" dirty="0" smtClean="0"/>
              <a:t>, </a:t>
            </a:r>
            <a:r>
              <a:rPr lang="cs-CZ" sz="1300" b="1" dirty="0"/>
              <a:t>File:Mapa </a:t>
            </a:r>
            <a:r>
              <a:rPr lang="cs-CZ" sz="1300" b="1" dirty="0" err="1"/>
              <a:t>Glis</a:t>
            </a:r>
            <a:r>
              <a:rPr lang="cs-CZ" sz="1300" b="1" dirty="0"/>
              <a:t> </a:t>
            </a:r>
            <a:r>
              <a:rPr lang="cs-CZ" sz="1300" b="1" dirty="0" smtClean="0"/>
              <a:t>glis.png</a:t>
            </a:r>
          </a:p>
          <a:p>
            <a:pPr marL="0" indent="0">
              <a:buNone/>
            </a:pPr>
            <a:r>
              <a:rPr lang="cs-CZ" sz="1300" b="1" dirty="0">
                <a:hlinkClick r:id="rId14"/>
              </a:rPr>
              <a:t>http://</a:t>
            </a:r>
            <a:r>
              <a:rPr lang="cs-CZ" sz="1300" b="1" dirty="0" smtClean="0">
                <a:hlinkClick r:id="rId14"/>
              </a:rPr>
              <a:t>commons.wikimedia.org/wiki/File:Mapa_Glis_glis.png</a:t>
            </a:r>
            <a:endParaRPr lang="cs-CZ" sz="1300" b="1" dirty="0" smtClean="0"/>
          </a:p>
          <a:p>
            <a:pPr marL="0" indent="0">
              <a:buNone/>
            </a:pPr>
            <a:r>
              <a:rPr lang="cs-CZ" sz="1300" b="1" dirty="0"/>
              <a:t>Obrázek č. </a:t>
            </a:r>
            <a:r>
              <a:rPr lang="cs-CZ" sz="1300" b="1" dirty="0" smtClean="0"/>
              <a:t>41</a:t>
            </a:r>
            <a:r>
              <a:rPr lang="cs-CZ" sz="1300" b="1" dirty="0"/>
              <a:t>, [cit. 2011-09-08], Licence </a:t>
            </a:r>
            <a:r>
              <a:rPr lang="cs-CZ" sz="1300" b="1" dirty="0" err="1"/>
              <a:t>Creative</a:t>
            </a:r>
            <a:r>
              <a:rPr lang="cs-CZ" sz="1300" b="1" dirty="0"/>
              <a:t> </a:t>
            </a:r>
            <a:r>
              <a:rPr lang="cs-CZ" sz="1300" b="1" dirty="0" err="1"/>
              <a:t>Commons</a:t>
            </a:r>
            <a:r>
              <a:rPr lang="cs-CZ" sz="1300" b="1" dirty="0"/>
              <a:t>, Michael </a:t>
            </a:r>
            <a:r>
              <a:rPr lang="cs-CZ" sz="1300" b="1" dirty="0" err="1" smtClean="0"/>
              <a:t>Hanselmann</a:t>
            </a:r>
            <a:r>
              <a:rPr lang="cs-CZ" sz="1300" b="1" dirty="0"/>
              <a:t>, File:7schlaefer de </a:t>
            </a:r>
            <a:r>
              <a:rPr lang="cs-CZ" sz="1300" b="1" dirty="0" smtClean="0"/>
              <a:t>2009-2.jpg</a:t>
            </a:r>
          </a:p>
          <a:p>
            <a:pPr marL="0" indent="0">
              <a:buNone/>
            </a:pPr>
            <a:r>
              <a:rPr lang="cs-CZ" sz="1300" b="1" dirty="0">
                <a:hlinkClick r:id="rId15"/>
              </a:rPr>
              <a:t>http://</a:t>
            </a:r>
            <a:r>
              <a:rPr lang="cs-CZ" sz="1300" b="1" dirty="0" smtClean="0">
                <a:hlinkClick r:id="rId15"/>
              </a:rPr>
              <a:t>commons.wikimedia.org/wiki/File:7schlaefer_de_2009-2.jpg</a:t>
            </a:r>
            <a:endParaRPr lang="cs-CZ" sz="1300" b="1" dirty="0" smtClean="0"/>
          </a:p>
          <a:p>
            <a:pPr marL="0" indent="0">
              <a:buNone/>
            </a:pPr>
            <a:endParaRPr lang="cs-CZ" sz="1300" b="1" dirty="0" smtClean="0"/>
          </a:p>
          <a:p>
            <a:pPr marL="0" indent="0">
              <a:buNone/>
            </a:pPr>
            <a:endParaRPr lang="cs-CZ" sz="1300" b="1" dirty="0"/>
          </a:p>
        </p:txBody>
      </p:sp>
    </p:spTree>
    <p:extLst>
      <p:ext uri="{BB962C8B-B14F-4D97-AF65-F5344CB8AC3E}">
        <p14:creationId xmlns:p14="http://schemas.microsoft.com/office/powerpoint/2010/main" val="37903835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/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42, [cit. 2011-09-08], Licence Public </a:t>
            </a:r>
            <a:r>
              <a:rPr lang="cs-CZ" sz="1200" b="1" dirty="0" err="1">
                <a:solidFill>
                  <a:prstClr val="black"/>
                </a:solidFill>
              </a:rPr>
              <a:t>domain</a:t>
            </a:r>
            <a:r>
              <a:rPr lang="cs-CZ" sz="1200" b="1" dirty="0">
                <a:solidFill>
                  <a:prstClr val="black"/>
                </a:solidFill>
              </a:rPr>
              <a:t>, Carole </a:t>
            </a:r>
            <a:r>
              <a:rPr lang="cs-CZ" sz="1200" b="1" dirty="0" err="1">
                <a:solidFill>
                  <a:prstClr val="black"/>
                </a:solidFill>
              </a:rPr>
              <a:t>Marmonier</a:t>
            </a:r>
            <a:r>
              <a:rPr lang="cs-CZ" sz="1200" b="1" dirty="0">
                <a:solidFill>
                  <a:prstClr val="black"/>
                </a:solidFill>
              </a:rPr>
              <a:t>, File:Loir gris.jpg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2"/>
              </a:rPr>
              <a:t>http://commons.wikimedia.org/wiki/File:Loir_gris.jpg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</a:rPr>
              <a:t>Obrázek č. 43, [cit. 2011-09-08], Licence </a:t>
            </a:r>
            <a:r>
              <a:rPr lang="cs-CZ" sz="1200" b="1" dirty="0" err="1">
                <a:solidFill>
                  <a:prstClr val="black"/>
                </a:solidFill>
              </a:rPr>
              <a:t>Creative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Commons</a:t>
            </a:r>
            <a:r>
              <a:rPr lang="cs-CZ" sz="1200" b="1" dirty="0">
                <a:solidFill>
                  <a:prstClr val="black"/>
                </a:solidFill>
              </a:rPr>
              <a:t>,  X-OR 31, File:Loirs mangeant.jpg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3"/>
              </a:rPr>
              <a:t>http://commons.wikimedia.org/wiki/File:Loirs_mangeant.jpg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44</a:t>
            </a:r>
            <a:r>
              <a:rPr lang="cs-CZ" sz="1200" b="1" dirty="0"/>
              <a:t>, [cit. 2011-09-08],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VigilancePrime</a:t>
            </a:r>
            <a:r>
              <a:rPr lang="cs-CZ" sz="1200" b="1" dirty="0"/>
              <a:t>, File:Capybara </a:t>
            </a:r>
            <a:r>
              <a:rPr lang="cs-CZ" sz="1200" b="1" dirty="0" err="1"/>
              <a:t>Hattiesburg</a:t>
            </a:r>
            <a:r>
              <a:rPr lang="cs-CZ" sz="1200" b="1" dirty="0"/>
              <a:t> Zoo (70909b-42) </a:t>
            </a:r>
            <a:r>
              <a:rPr lang="cs-CZ" sz="1200" b="1" dirty="0" smtClean="0"/>
              <a:t>2560x1600.jpg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http://commons.wikimedia.org/wiki/File:Capybara_Hattiesburg_Zoo_(70909b-42)_</a:t>
            </a:r>
            <a:r>
              <a:rPr lang="cs-CZ" sz="1200" b="1" dirty="0" smtClean="0">
                <a:hlinkClick r:id="rId4"/>
              </a:rPr>
              <a:t>2560x1600.jpg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45</a:t>
            </a:r>
            <a:r>
              <a:rPr lang="cs-CZ" sz="1200" b="1" dirty="0"/>
              <a:t>, [cit. 2011-09-08],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Silvio </a:t>
            </a:r>
            <a:r>
              <a:rPr lang="cs-CZ" sz="1200" b="1" dirty="0" err="1" smtClean="0"/>
              <a:t>Tanaka</a:t>
            </a:r>
            <a:r>
              <a:rPr lang="cs-CZ" sz="1200" b="1" dirty="0"/>
              <a:t>, File:Capivara </a:t>
            </a:r>
            <a:r>
              <a:rPr lang="cs-CZ" sz="1200" b="1" dirty="0" smtClean="0"/>
              <a:t>ST.jpg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commons.wikimedia.org/wiki/File:Capivara_ST.jpg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46</a:t>
            </a:r>
            <a:r>
              <a:rPr lang="cs-CZ" sz="1200" b="1" dirty="0"/>
              <a:t>, [cit. 2011-09-08],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CaplinRous</a:t>
            </a:r>
            <a:r>
              <a:rPr lang="cs-CZ" sz="1200" b="1" dirty="0"/>
              <a:t>, File:2007 02 </a:t>
            </a:r>
            <a:r>
              <a:rPr lang="cs-CZ" sz="1200" b="1" dirty="0" smtClean="0"/>
              <a:t>CapybaraFamily.jpg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commons.wikimedia.org/wiki/File:2007_02_CapybaraFamily.jpg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47</a:t>
            </a:r>
            <a:r>
              <a:rPr lang="cs-CZ" sz="1200" b="1" dirty="0"/>
              <a:t>, [cit. 2011-09-08],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Ellen, File:Hydrochoerus </a:t>
            </a:r>
            <a:r>
              <a:rPr lang="cs-CZ" sz="1200" b="1" dirty="0" err="1"/>
              <a:t>hydrochaeris</a:t>
            </a:r>
            <a:r>
              <a:rPr lang="cs-CZ" sz="1200" b="1" dirty="0"/>
              <a:t> -Detroit Zoo, Michigan, USA-8a (1).</a:t>
            </a:r>
            <a:r>
              <a:rPr lang="cs-CZ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http://commons.wikimedia.org/wiki/File:Hydrochoerus_hydrochaeris_-Detroit_Zoo,_Michigan,_USA-8a_(1).</a:t>
            </a:r>
            <a:r>
              <a:rPr lang="cs-CZ" sz="1200" b="1" dirty="0" smtClean="0">
                <a:hlinkClick r:id="rId7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48</a:t>
            </a:r>
            <a:r>
              <a:rPr lang="cs-CZ" sz="1200" b="1" dirty="0"/>
              <a:t>, [cit. 2011-09-08],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Petra </a:t>
            </a:r>
            <a:r>
              <a:rPr lang="cs-CZ" sz="1200" b="1" dirty="0" err="1" smtClean="0"/>
              <a:t>Karstedt</a:t>
            </a:r>
            <a:r>
              <a:rPr lang="cs-CZ" sz="1200" b="1" dirty="0"/>
              <a:t>, </a:t>
            </a:r>
            <a:r>
              <a:rPr lang="cs-CZ" sz="1200" b="1" dirty="0" smtClean="0"/>
              <a:t>File:Wildmeerschweinchen-06.jpg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commons.wikimedia.org/wiki/File:Wildmeerschweinchen-06.jpg</a:t>
            </a:r>
            <a:endParaRPr lang="cs-CZ" sz="1200" b="1" dirty="0" smtClean="0"/>
          </a:p>
          <a:p>
            <a:pPr marL="0" indent="0"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</a:t>
            </a:r>
            <a:r>
              <a:rPr lang="en-US" sz="1200" b="1" dirty="0" smtClean="0"/>
              <a:t>4</a:t>
            </a:r>
            <a:r>
              <a:rPr lang="cs-CZ" sz="1200" b="1" dirty="0" smtClean="0"/>
              <a:t>9</a:t>
            </a:r>
            <a:r>
              <a:rPr lang="en-US" sz="1200" b="1" dirty="0"/>
              <a:t>, [cit. 2011-09-08], </a:t>
            </a:r>
            <a:r>
              <a:rPr lang="en-US" sz="1200" b="1" dirty="0" err="1"/>
              <a:t>Licence</a:t>
            </a:r>
            <a:r>
              <a:rPr lang="en-US" sz="1200" b="1" dirty="0"/>
              <a:t> Creative Commons, </a:t>
            </a:r>
            <a:r>
              <a:rPr lang="cs-CZ" sz="1200" b="1" dirty="0" err="1" smtClean="0"/>
              <a:t>Jared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Preston</a:t>
            </a:r>
            <a:r>
              <a:rPr lang="cs-CZ" sz="1200" b="1" dirty="0"/>
              <a:t>, File:Wildmeerschweinchen Frankfurt </a:t>
            </a:r>
            <a:r>
              <a:rPr lang="cs-CZ" sz="1200" b="1" dirty="0" smtClean="0"/>
              <a:t>Zoo.jpg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commons.wikimedia.org/wiki/File:Wildmeerschweinchen_Frankfurt_Zoo.jpg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50</a:t>
            </a:r>
            <a:r>
              <a:rPr lang="cs-CZ" sz="1200" b="1" dirty="0"/>
              <a:t>, [cit. 2011-09-08],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Nevit </a:t>
            </a:r>
            <a:r>
              <a:rPr lang="cs-CZ" sz="1200" b="1" dirty="0" err="1" smtClean="0"/>
              <a:t>Dilmen</a:t>
            </a:r>
            <a:r>
              <a:rPr lang="cs-CZ" sz="1200" b="1" dirty="0"/>
              <a:t>, File:Darica </a:t>
            </a:r>
            <a:r>
              <a:rPr lang="cs-CZ" sz="1200" b="1" dirty="0" err="1"/>
              <a:t>Kirpi</a:t>
            </a:r>
            <a:r>
              <a:rPr lang="cs-CZ" sz="1200" b="1" dirty="0"/>
              <a:t> </a:t>
            </a:r>
            <a:r>
              <a:rPr lang="cs-CZ" sz="1200" b="1" dirty="0" smtClean="0"/>
              <a:t>00911.jpg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commons.wikimedia.org/wiki/File:Darica_Kirpi_00911.jpg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51</a:t>
            </a:r>
            <a:r>
              <a:rPr lang="cs-CZ" sz="1200" b="1" dirty="0"/>
              <a:t>, [cit. 2011-09-08],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C-8</a:t>
            </a:r>
            <a:r>
              <a:rPr lang="cs-CZ" sz="1200" b="1" dirty="0"/>
              <a:t>, File:Westafrikanisches </a:t>
            </a:r>
            <a:r>
              <a:rPr lang="cs-CZ" sz="1200" b="1" dirty="0" smtClean="0"/>
              <a:t>Stachelschwein.jpg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commons.wikimedia.org/wiki/File:Westafrikanisches_Stachelschwein.jpg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52</a:t>
            </a:r>
            <a:r>
              <a:rPr lang="cs-CZ" sz="1200" b="1" dirty="0"/>
              <a:t>, [cit. 2011-09-08],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4028mdk09, File:Stacheln des </a:t>
            </a:r>
            <a:r>
              <a:rPr lang="cs-CZ" sz="1200" b="1" dirty="0" err="1"/>
              <a:t>Gewöhnlichen</a:t>
            </a:r>
            <a:r>
              <a:rPr lang="cs-CZ" sz="1200" b="1" dirty="0"/>
              <a:t> </a:t>
            </a:r>
            <a:r>
              <a:rPr lang="cs-CZ" sz="1200" b="1" dirty="0" smtClean="0"/>
              <a:t>Stachelschweins.JPG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commons.wikimedia.org/wiki/File:Stacheln_des_Gew%C3%B6hnlichen_Stachelschweins.JPG</a:t>
            </a:r>
            <a:endParaRPr lang="cs-CZ" sz="12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93399695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687621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1900</TotalTime>
  <Words>2771</Words>
  <Application>Microsoft Office PowerPoint</Application>
  <PresentationFormat>Předvádění na obrazovce (4:3)</PresentationFormat>
  <Paragraphs>478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36</vt:i4>
      </vt:variant>
    </vt:vector>
  </HeadingPairs>
  <TitlesOfParts>
    <vt:vector size="39" baseType="lpstr">
      <vt:lpstr>Motiv sady Office</vt:lpstr>
      <vt:lpstr>1_Motiv systému Office</vt:lpstr>
      <vt:lpstr>2_Motiv systému Office</vt:lpstr>
      <vt:lpstr>Prezentace aplikace PowerPoint</vt:lpstr>
      <vt:lpstr>Prezentace aplikace PowerPoint</vt:lpstr>
      <vt:lpstr>Přírodopis 8. třída ZOOLOGIE </vt:lpstr>
      <vt:lpstr>Hlodavci</vt:lpstr>
      <vt:lpstr>Hlodavci</vt:lpstr>
      <vt:lpstr>Myšovití - myš domácí</vt:lpstr>
      <vt:lpstr>Myšovití - myš domácí</vt:lpstr>
      <vt:lpstr>Myšovití - myš domácí</vt:lpstr>
      <vt:lpstr>Myšovití - hraboš polní</vt:lpstr>
      <vt:lpstr>Myšovití - hraboš polní</vt:lpstr>
      <vt:lpstr>Myšovití - myšice lesní</vt:lpstr>
      <vt:lpstr>Myšovití - potkan domácí</vt:lpstr>
      <vt:lpstr>Myšovití - potkan domácí</vt:lpstr>
      <vt:lpstr>Myšovití - potkan laboratorní</vt:lpstr>
      <vt:lpstr>Prezentace aplikace PowerPoint</vt:lpstr>
      <vt:lpstr>Myšovití - krysa obecná</vt:lpstr>
      <vt:lpstr>Myšovití - krysa obecná</vt:lpstr>
      <vt:lpstr>Myšovití - křeček polní </vt:lpstr>
      <vt:lpstr>Myšovití - sysel obecný</vt:lpstr>
      <vt:lpstr> Myšovití - ondatra pižmová (pižmovka) </vt:lpstr>
      <vt:lpstr>Bobrovití - bobr evropský</vt:lpstr>
      <vt:lpstr>Bobrovití - bobr evropský</vt:lpstr>
      <vt:lpstr>Veverkovití - veverka obecná</vt:lpstr>
      <vt:lpstr>Veverkovití - veverka obecná</vt:lpstr>
      <vt:lpstr>Plchovití - plch velký</vt:lpstr>
      <vt:lpstr>Plchovití - plch velký</vt:lpstr>
      <vt:lpstr>Morčatovití - kapybara</vt:lpstr>
      <vt:lpstr>Morčatovití - kapybara</vt:lpstr>
      <vt:lpstr>Morčatovití - morče divoké</vt:lpstr>
      <vt:lpstr>Dikobrazovití - dikobraz obecný</vt:lpstr>
      <vt:lpstr>Dikobrazovití - dikobraz obecný</vt:lpstr>
      <vt:lpstr>Prezentace aplikace PowerPoint</vt:lpstr>
      <vt:lpstr>Prezentace aplikace PowerPoint</vt:lpstr>
      <vt:lpstr>Prezentace aplikace PowerPoint</vt:lpstr>
      <vt:lpstr>Prezentace aplikace PowerPoint</vt:lpstr>
      <vt:lpstr>K O N E 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Hlodavci</dc:title>
  <dc:creator>Uživatel</dc:creator>
  <cp:lastModifiedBy>Pepa</cp:lastModifiedBy>
  <cp:revision>194</cp:revision>
  <dcterms:created xsi:type="dcterms:W3CDTF">2014-01-27T08:48:13Z</dcterms:created>
  <dcterms:modified xsi:type="dcterms:W3CDTF">2015-05-03T06:39:55Z</dcterms:modified>
</cp:coreProperties>
</file>