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8" r:id="rId3"/>
    <p:sldId id="279" r:id="rId4"/>
    <p:sldId id="258" r:id="rId5"/>
    <p:sldId id="262" r:id="rId6"/>
    <p:sldId id="268" r:id="rId7"/>
    <p:sldId id="266" r:id="rId8"/>
    <p:sldId id="267" r:id="rId9"/>
    <p:sldId id="265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60" r:id="rId18"/>
    <p:sldId id="276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95022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284776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713585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526015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44924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126546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904807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839409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12072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487323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097826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026925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09163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489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529225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90503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32611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071991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314300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900899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390266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007215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94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251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irounga_leonina_cropped.jpg" TargetMode="External"/><Relationship Id="rId3" Type="http://schemas.openxmlformats.org/officeDocument/2006/relationships/hyperlink" Target="http://commons.wikimedia.org/wiki/File:Seehunde_auf_Duene.jpg" TargetMode="External"/><Relationship Id="rId7" Type="http://schemas.openxmlformats.org/officeDocument/2006/relationships/hyperlink" Target="http://commons.wikimedia.org/wiki/File:Arctocephalus_pusillus.jpg" TargetMode="External"/><Relationship Id="rId12" Type="http://schemas.openxmlformats.org/officeDocument/2006/relationships/hyperlink" Target="http://commons.wikimedia.org/wiki/File:M%C3%A4hnenrobben_(auch_S%C3%BCdamerikanischer_Seel%C3%B6we_-_Otaria_flavescens)_(Peninsula_de_Valdes,_Jan_1984).jpg" TargetMode="External"/><Relationship Id="rId2" Type="http://schemas.openxmlformats.org/officeDocument/2006/relationships/hyperlink" Target="http://commons.wikimedia.org/wiki/File:Harbor_seals_at_Bodega_Ba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oaa-walrus21.jpg" TargetMode="External"/><Relationship Id="rId11" Type="http://schemas.openxmlformats.org/officeDocument/2006/relationships/hyperlink" Target="http://commons.wikimedia.org/wiki/File:California_Sea_Lion_Zalophus_californianus_at_Bronx_Zoo_2_cropped.jpg" TargetMode="External"/><Relationship Id="rId5" Type="http://schemas.openxmlformats.org/officeDocument/2006/relationships/hyperlink" Target="http://commons.wikimedia.org/wiki/File:Otaria_flavescens_(Talcahuano).jpg" TargetMode="External"/><Relationship Id="rId10" Type="http://schemas.openxmlformats.org/officeDocument/2006/relationships/hyperlink" Target="http://commons.wikimedia.org/wiki/File:Zalophus_californianus_-_Morro_Bay.jpg" TargetMode="External"/><Relationship Id="rId4" Type="http://schemas.openxmlformats.org/officeDocument/2006/relationships/hyperlink" Target="http://commons.wikimedia.org/wiki/File:Bigmalesealion.jpg" TargetMode="External"/><Relationship Id="rId9" Type="http://schemas.openxmlformats.org/officeDocument/2006/relationships/hyperlink" Target="http://commons.wikimedia.org/wiki/File:18_Walross_1999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9096_-_Milano_-_Museo_storia_naturale_-_Diorama_-_Foca_Monaca_-_Foto_Giovanni_Dall'Orto_22-Apr-2007.jpg" TargetMode="External"/><Relationship Id="rId13" Type="http://schemas.openxmlformats.org/officeDocument/2006/relationships/hyperlink" Target="http://commons.wikimedia.org/wiki/File:7_Walross_1999.jpg" TargetMode="External"/><Relationship Id="rId3" Type="http://schemas.openxmlformats.org/officeDocument/2006/relationships/hyperlink" Target="http://commons.wikimedia.org/wiki/File:StellerSealionFamily.jpg" TargetMode="External"/><Relationship Id="rId7" Type="http://schemas.openxmlformats.org/officeDocument/2006/relationships/hyperlink" Target="http://commons.wikimedia.org/wiki/File:Leopard_Seal.jpg" TargetMode="External"/><Relationship Id="rId12" Type="http://schemas.openxmlformats.org/officeDocument/2006/relationships/hyperlink" Target="http://commons.wikimedia.org/wiki/File:Walrus_-_Kamogawa_Seaworld_-_2.jpg" TargetMode="External"/><Relationship Id="rId2" Type="http://schemas.openxmlformats.org/officeDocument/2006/relationships/hyperlink" Target="http://commons.wikimedia.org/wiki/File:Sivuch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eal-stone_hg.jpg" TargetMode="External"/><Relationship Id="rId11" Type="http://schemas.openxmlformats.org/officeDocument/2006/relationships/hyperlink" Target="http://commons.wikimedia.org/wiki/File:Mirounga_leonina_male.JPG" TargetMode="External"/><Relationship Id="rId5" Type="http://schemas.openxmlformats.org/officeDocument/2006/relationships/hyperlink" Target="http://commons.wikimedia.org/wiki/File:Phoca_vitulina_he.jpg" TargetMode="External"/><Relationship Id="rId10" Type="http://schemas.openxmlformats.org/officeDocument/2006/relationships/hyperlink" Target="http://commons.wikimedia.org/wiki/File:MacquarieIslandElephantSeal.JPG" TargetMode="External"/><Relationship Id="rId4" Type="http://schemas.openxmlformats.org/officeDocument/2006/relationships/hyperlink" Target="http://commons.wikimedia.org/wiki/File:Harbour_seal_breast_feeding_1150144.jpg" TargetMode="External"/><Relationship Id="rId9" Type="http://schemas.openxmlformats.org/officeDocument/2006/relationships/hyperlink" Target="http://commons.wikimedia.org/wiki/File:Phoque_Moine_Monachus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6992716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VY_32_INOVACE_208_Savci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Říjen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525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651423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Ploutvonožci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5938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/>
              <a:t> PLOUTVONOŽCI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23395388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Ploutvonožci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dříve považováni </a:t>
            </a:r>
            <a:r>
              <a:rPr lang="cs-CZ" sz="2400" b="1" dirty="0"/>
              <a:t>za samostatnou vývojovou </a:t>
            </a:r>
            <a:r>
              <a:rPr lang="cs-CZ" sz="2400" b="1" dirty="0" smtClean="0"/>
              <a:t>linii</a:t>
            </a:r>
          </a:p>
          <a:p>
            <a:pPr marL="0" indent="0">
              <a:buNone/>
            </a:pPr>
            <a:r>
              <a:rPr lang="cs-CZ" sz="2400" b="1" dirty="0" smtClean="0"/>
              <a:t>- v nedávné době zařazeni </a:t>
            </a:r>
            <a:r>
              <a:rPr lang="cs-CZ" sz="2400" b="1" dirty="0"/>
              <a:t>mezi šelmy </a:t>
            </a:r>
          </a:p>
          <a:p>
            <a:pPr marL="0" indent="0">
              <a:buNone/>
            </a:pPr>
            <a:r>
              <a:rPr lang="cs-CZ" sz="2400" b="1" dirty="0" smtClean="0"/>
              <a:t>- společní </a:t>
            </a:r>
            <a:r>
              <a:rPr lang="cs-CZ" sz="2400" b="1" dirty="0"/>
              <a:t>předci s </a:t>
            </a:r>
            <a:r>
              <a:rPr lang="cs-CZ" sz="2400" b="1" dirty="0" smtClean="0"/>
              <a:t>medvědovitými (nyní </a:t>
            </a:r>
            <a:r>
              <a:rPr lang="cs-CZ" sz="2400" b="1" dirty="0" smtClean="0"/>
              <a:t>názory, </a:t>
            </a:r>
            <a:r>
              <a:rPr lang="cs-CZ" sz="2400" b="1" dirty="0" smtClean="0"/>
              <a:t>že s </a:t>
            </a:r>
            <a:r>
              <a:rPr lang="cs-CZ" sz="2400" b="1" dirty="0" smtClean="0"/>
              <a:t>lasicovitými  šelmami)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- společenský život ve stádech s vůdčím samcem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212976"/>
            <a:ext cx="5106953" cy="3402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6381328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4210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Ploutvonožci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přizpůsobeni vodnímu prostředí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dobří </a:t>
            </a:r>
            <a:r>
              <a:rPr lang="cs-CZ" sz="2400" b="1" dirty="0"/>
              <a:t>plavci, dosáhnou rychlosti až </a:t>
            </a:r>
            <a:r>
              <a:rPr lang="cs-CZ" sz="2400" b="1" dirty="0" smtClean="0"/>
              <a:t>30 km/h</a:t>
            </a:r>
          </a:p>
          <a:p>
            <a:pPr marL="0" indent="0">
              <a:buNone/>
            </a:pPr>
            <a:r>
              <a:rPr lang="cs-CZ" sz="2400" b="1" dirty="0" smtClean="0"/>
              <a:t>- dokonale </a:t>
            </a:r>
            <a:r>
              <a:rPr lang="cs-CZ" sz="2400" b="1" dirty="0"/>
              <a:t>hydrodynamický tvar bez </a:t>
            </a:r>
            <a:r>
              <a:rPr lang="cs-CZ" sz="2400" b="1" dirty="0" smtClean="0"/>
              <a:t>výčnělků</a:t>
            </a:r>
          </a:p>
          <a:p>
            <a:pPr marL="0" indent="0">
              <a:buNone/>
            </a:pPr>
            <a:r>
              <a:rPr lang="cs-CZ" sz="2400" b="1" dirty="0" smtClean="0"/>
              <a:t>- neznatelný </a:t>
            </a:r>
            <a:r>
              <a:rPr lang="cs-CZ" sz="2400" b="1" dirty="0"/>
              <a:t>krk a </a:t>
            </a:r>
            <a:r>
              <a:rPr lang="cs-CZ" sz="2400" b="1" dirty="0" smtClean="0"/>
              <a:t>zakulacená hlava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pětiprsté </a:t>
            </a:r>
            <a:r>
              <a:rPr lang="cs-CZ" sz="2400" b="1" dirty="0"/>
              <a:t>končetiny přeměněny </a:t>
            </a:r>
            <a:r>
              <a:rPr lang="cs-CZ" sz="2400" b="1" dirty="0" smtClean="0"/>
              <a:t>v ploutve (články </a:t>
            </a:r>
            <a:r>
              <a:rPr lang="cs-CZ" sz="2400" b="1" dirty="0"/>
              <a:t>prstů </a:t>
            </a:r>
            <a:r>
              <a:rPr lang="cs-CZ" sz="2400" b="1" dirty="0" smtClean="0"/>
              <a:t>prodloužené, mezi články kůže a vazivo) </a:t>
            </a:r>
            <a:endParaRPr lang="cs-CZ" sz="24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zadní </a:t>
            </a:r>
            <a:r>
              <a:rPr lang="cs-CZ" sz="2400" b="1" dirty="0"/>
              <a:t>končetiny plní funkce ocasní </a:t>
            </a:r>
            <a:r>
              <a:rPr lang="cs-CZ" sz="2400" b="1" dirty="0" smtClean="0"/>
              <a:t>ploutve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02179"/>
            <a:ext cx="3223798" cy="2676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02179"/>
            <a:ext cx="3571836" cy="2676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6021288"/>
            <a:ext cx="60486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 				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5576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Ploutvonožci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na pevnině </a:t>
            </a:r>
            <a:r>
              <a:rPr lang="cs-CZ" sz="2400" b="1" dirty="0"/>
              <a:t>se pouze páří, rodí a </a:t>
            </a:r>
            <a:r>
              <a:rPr lang="cs-CZ" sz="2400" b="1" dirty="0" smtClean="0"/>
              <a:t>kojí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silná </a:t>
            </a:r>
            <a:r>
              <a:rPr lang="cs-CZ" sz="2400" b="1" dirty="0"/>
              <a:t>vrstva podkožního tuku </a:t>
            </a:r>
            <a:r>
              <a:rPr lang="cs-CZ" sz="2400" b="1" dirty="0" smtClean="0"/>
              <a:t>- </a:t>
            </a:r>
            <a:r>
              <a:rPr lang="cs-CZ" sz="2400" b="1" dirty="0" err="1"/>
              <a:t>termoizolační</a:t>
            </a:r>
            <a:r>
              <a:rPr lang="cs-CZ" sz="2400" b="1" dirty="0"/>
              <a:t> funkce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schopnost zadržovat v krvi </a:t>
            </a:r>
            <a:r>
              <a:rPr lang="cs-CZ" sz="2400" b="1" dirty="0" smtClean="0"/>
              <a:t>kyslík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uzavíratelné </a:t>
            </a:r>
            <a:r>
              <a:rPr lang="cs-CZ" sz="2400" b="1" dirty="0"/>
              <a:t>ušní boltce a dýchací </a:t>
            </a:r>
            <a:r>
              <a:rPr lang="cs-CZ" sz="2400" b="1" dirty="0" smtClean="0"/>
              <a:t>otvory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oko </a:t>
            </a:r>
            <a:r>
              <a:rPr lang="cs-CZ" sz="2400" b="1" dirty="0"/>
              <a:t>přizpůsobené k dobrému vidění pod </a:t>
            </a:r>
            <a:r>
              <a:rPr lang="cs-CZ" sz="2400" b="1" dirty="0" smtClean="0"/>
              <a:t>vodou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kuželovité </a:t>
            </a:r>
            <a:r>
              <a:rPr lang="cs-CZ" sz="2400" b="1" dirty="0"/>
              <a:t>zuby přizpůsobené k chytání </a:t>
            </a:r>
            <a:r>
              <a:rPr lang="cs-CZ" sz="2400" b="1" dirty="0" smtClean="0"/>
              <a:t>ryb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2996"/>
            <a:ext cx="3744415" cy="2808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9040"/>
            <a:ext cx="4681594" cy="2802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381328"/>
            <a:ext cx="65527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 				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č.</a:t>
            </a:r>
            <a:r>
              <a:rPr lang="cs-CZ" sz="1200" b="1" dirty="0" smtClean="0"/>
              <a:t>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39091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Ploutvonožci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Lachtanovití</a:t>
            </a:r>
            <a:r>
              <a:rPr lang="cs-CZ" sz="2400" b="1" dirty="0" smtClean="0"/>
              <a:t> </a:t>
            </a:r>
            <a:r>
              <a:rPr lang="cs-CZ" sz="2400" b="1" dirty="0"/>
              <a:t>– lachtani, lvouni - zachovány ušní boltce, podstavují </a:t>
            </a:r>
            <a:r>
              <a:rPr lang="cs-CZ" sz="2400" b="1" dirty="0" smtClean="0"/>
              <a:t>	nohy </a:t>
            </a:r>
            <a:r>
              <a:rPr lang="cs-CZ" sz="2400" b="1" dirty="0"/>
              <a:t>pod </a:t>
            </a:r>
            <a:r>
              <a:rPr lang="cs-CZ" sz="2400" b="1" dirty="0" smtClean="0"/>
              <a:t>tělo (obranný pohyb)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Tuleňovití</a:t>
            </a:r>
            <a:r>
              <a:rPr lang="cs-CZ" sz="2400" b="1" dirty="0" smtClean="0"/>
              <a:t> </a:t>
            </a:r>
            <a:r>
              <a:rPr lang="cs-CZ" sz="2400" b="1" dirty="0"/>
              <a:t>– tuleň </a:t>
            </a:r>
            <a:r>
              <a:rPr lang="cs-CZ" sz="2400" b="1" dirty="0" smtClean="0"/>
              <a:t>- postavení </a:t>
            </a:r>
            <a:r>
              <a:rPr lang="cs-CZ" sz="2400" b="1" dirty="0"/>
              <a:t>zadních končetin dozadu </a:t>
            </a:r>
            <a:r>
              <a:rPr lang="cs-CZ" sz="2400" b="1" dirty="0" smtClean="0"/>
              <a:t>	umožňuje </a:t>
            </a:r>
            <a:r>
              <a:rPr lang="cs-CZ" sz="2400" b="1" dirty="0"/>
              <a:t>po souši jen obratné plazení, vynikající </a:t>
            </a:r>
            <a:r>
              <a:rPr lang="cs-CZ" sz="2400" b="1" dirty="0" smtClean="0"/>
              <a:t>plavci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err="1">
                <a:solidFill>
                  <a:srgbClr val="002060"/>
                </a:solidFill>
              </a:rPr>
              <a:t>Mrožovití</a:t>
            </a:r>
            <a:r>
              <a:rPr lang="cs-CZ" sz="2400" b="1" dirty="0"/>
              <a:t> – mrož </a:t>
            </a:r>
            <a:r>
              <a:rPr lang="cs-CZ" sz="2400" b="1" dirty="0" smtClean="0"/>
              <a:t>- </a:t>
            </a:r>
            <a:r>
              <a:rPr lang="cs-CZ" sz="2400" b="1" dirty="0"/>
              <a:t>samci mají špičáky v horní čelisti jako kly </a:t>
            </a:r>
            <a:r>
              <a:rPr lang="cs-CZ" sz="2400" b="1" dirty="0" smtClean="0"/>
              <a:t>	</a:t>
            </a:r>
            <a:r>
              <a:rPr lang="cs-CZ" sz="2400" b="1" dirty="0" smtClean="0"/>
              <a:t>(vyhrabávání </a:t>
            </a:r>
            <a:r>
              <a:rPr lang="cs-CZ" sz="2400" b="1" dirty="0"/>
              <a:t>vodních živočichů ze </a:t>
            </a:r>
            <a:r>
              <a:rPr lang="cs-CZ" sz="2400" b="1" dirty="0" smtClean="0"/>
              <a:t>dna)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45024"/>
            <a:ext cx="1978060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45024"/>
            <a:ext cx="3610617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203" y="3645024"/>
            <a:ext cx="2358350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8068" y="6387951"/>
            <a:ext cx="84249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 				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7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8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08325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Lachtanovití </a:t>
            </a:r>
            <a:r>
              <a:rPr lang="cs-CZ" sz="2400" b="1" dirty="0"/>
              <a:t>- </a:t>
            </a:r>
            <a:r>
              <a:rPr lang="cs-CZ" sz="3200" b="1" dirty="0"/>
              <a:t>Lachtan kalifornský (lachtan tmavý)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9046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/>
              <a:t>- Tichý oceán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nejrychlejší z ploutvonožců - </a:t>
            </a:r>
            <a:r>
              <a:rPr lang="cs-CZ" sz="2400" b="1" dirty="0"/>
              <a:t>pod vodou </a:t>
            </a:r>
            <a:r>
              <a:rPr lang="cs-CZ" sz="2400" b="1" dirty="0" smtClean="0"/>
              <a:t>rychlost </a:t>
            </a:r>
            <a:r>
              <a:rPr lang="cs-CZ" sz="2400" b="1" dirty="0"/>
              <a:t>až </a:t>
            </a:r>
            <a:r>
              <a:rPr lang="cs-CZ" sz="2400" b="1" dirty="0" smtClean="0"/>
              <a:t>40 km/h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potápí se do </a:t>
            </a:r>
            <a:r>
              <a:rPr lang="cs-CZ" sz="2400" b="1" dirty="0"/>
              <a:t>hloubky </a:t>
            </a:r>
            <a:r>
              <a:rPr lang="cs-CZ" sz="2400" b="1" dirty="0" smtClean="0"/>
              <a:t>30 </a:t>
            </a:r>
            <a:r>
              <a:rPr lang="cs-CZ" sz="2400" b="1" dirty="0"/>
              <a:t>až </a:t>
            </a:r>
            <a:r>
              <a:rPr lang="cs-CZ" sz="2400" b="1" dirty="0" smtClean="0"/>
              <a:t>100 m (vzácně 196 </a:t>
            </a:r>
            <a:r>
              <a:rPr lang="cs-CZ" sz="2400" b="1" dirty="0"/>
              <a:t>až 274 </a:t>
            </a:r>
            <a:r>
              <a:rPr lang="cs-CZ" sz="2400" b="1" dirty="0" smtClean="0"/>
              <a:t>m)</a:t>
            </a:r>
          </a:p>
          <a:p>
            <a:pPr marL="0" indent="0">
              <a:buNone/>
            </a:pPr>
            <a:r>
              <a:rPr lang="cs-CZ" sz="2400" b="1" dirty="0" smtClean="0"/>
              <a:t>- při lovu </a:t>
            </a:r>
            <a:r>
              <a:rPr lang="cs-CZ" sz="2400" b="1" dirty="0"/>
              <a:t>často spolupracují s delfíny, žraloky a </a:t>
            </a:r>
            <a:r>
              <a:rPr lang="cs-CZ" sz="2400" b="1" dirty="0" smtClean="0"/>
              <a:t>mořskými </a:t>
            </a:r>
            <a:r>
              <a:rPr lang="cs-CZ" sz="2400" b="1" dirty="0"/>
              <a:t>ptáky</a:t>
            </a:r>
          </a:p>
          <a:p>
            <a:pPr marL="0" indent="0">
              <a:buNone/>
            </a:pPr>
            <a:r>
              <a:rPr lang="cs-CZ" sz="2400" b="1" dirty="0" smtClean="0"/>
              <a:t>- samci - hmotnosti </a:t>
            </a:r>
            <a:r>
              <a:rPr lang="cs-CZ" sz="2400" b="1" dirty="0"/>
              <a:t>390 </a:t>
            </a:r>
            <a:r>
              <a:rPr lang="cs-CZ" sz="2400" b="1" dirty="0" smtClean="0"/>
              <a:t>kg, délka </a:t>
            </a:r>
            <a:r>
              <a:rPr lang="cs-CZ" sz="2400" b="1" dirty="0"/>
              <a:t>asi 2,4 </a:t>
            </a:r>
            <a:r>
              <a:rPr lang="cs-CZ" sz="2400" b="1" dirty="0" smtClean="0"/>
              <a:t>m</a:t>
            </a:r>
          </a:p>
          <a:p>
            <a:pPr marL="0" indent="0">
              <a:buNone/>
            </a:pPr>
            <a:r>
              <a:rPr lang="cs-CZ" sz="2400" b="1" dirty="0" smtClean="0"/>
              <a:t>- samice menší - hmotnost </a:t>
            </a:r>
            <a:r>
              <a:rPr lang="cs-CZ" sz="2400" b="1" dirty="0"/>
              <a:t>110 </a:t>
            </a:r>
            <a:r>
              <a:rPr lang="cs-CZ" sz="2400" b="1" dirty="0" smtClean="0"/>
              <a:t>kg, délka </a:t>
            </a:r>
            <a:r>
              <a:rPr lang="cs-CZ" sz="2400" b="1" dirty="0"/>
              <a:t>2 </a:t>
            </a:r>
            <a:r>
              <a:rPr lang="cs-CZ" sz="2400" b="1" dirty="0" smtClean="0"/>
              <a:t>m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</a:t>
            </a:r>
            <a:endParaRPr lang="cs-CZ" sz="24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samec se liší kostěným hřebenem na </a:t>
            </a:r>
            <a:r>
              <a:rPr lang="cs-CZ" sz="2400" b="1" dirty="0" smtClean="0"/>
              <a:t>lebce</a:t>
            </a:r>
            <a:endParaRPr lang="cs-CZ" sz="2400" b="1" dirty="0"/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16278"/>
            <a:ext cx="3187172" cy="2584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624" y="3616278"/>
            <a:ext cx="3281927" cy="2584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949280"/>
            <a:ext cx="6120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9 				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10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6980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Lachtanovití </a:t>
            </a:r>
            <a:r>
              <a:rPr lang="cs-CZ" sz="2400" b="1" dirty="0"/>
              <a:t>- </a:t>
            </a:r>
            <a:r>
              <a:rPr lang="cs-CZ" sz="3200" b="1" dirty="0"/>
              <a:t>Lachtan </a:t>
            </a:r>
            <a:r>
              <a:rPr lang="cs-CZ" sz="3200" b="1" dirty="0" err="1" smtClean="0"/>
              <a:t>hřívnatý</a:t>
            </a:r>
            <a:r>
              <a:rPr lang="cs-CZ" sz="3200" b="1" dirty="0"/>
              <a:t> </a:t>
            </a:r>
            <a:r>
              <a:rPr lang="cs-CZ" sz="3200" b="1" dirty="0" smtClean="0"/>
              <a:t>(lvoun)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pobřeží Jižní Ameriky</a:t>
            </a:r>
          </a:p>
          <a:p>
            <a:pPr marL="0" indent="0">
              <a:buNone/>
            </a:pPr>
            <a:r>
              <a:rPr lang="cs-CZ" sz="2400" b="1" dirty="0" smtClean="0"/>
              <a:t>- robustní </a:t>
            </a:r>
            <a:r>
              <a:rPr lang="cs-CZ" sz="2400" b="1" dirty="0"/>
              <a:t>hlava </a:t>
            </a:r>
            <a:r>
              <a:rPr lang="cs-CZ" sz="2400" b="1" dirty="0" smtClean="0"/>
              <a:t>(samci </a:t>
            </a:r>
            <a:r>
              <a:rPr lang="cs-CZ" sz="2400" b="1" dirty="0"/>
              <a:t>hříva → </a:t>
            </a:r>
            <a:r>
              <a:rPr lang="cs-CZ" sz="2400" b="1" dirty="0" smtClean="0"/>
              <a:t>lvoun)</a:t>
            </a:r>
          </a:p>
          <a:p>
            <a:pPr marL="0" indent="0">
              <a:buNone/>
            </a:pPr>
            <a:r>
              <a:rPr lang="cs-CZ" sz="2400" b="1" dirty="0" smtClean="0"/>
              <a:t>- samec </a:t>
            </a:r>
            <a:r>
              <a:rPr lang="cs-CZ" sz="2400" b="1" dirty="0"/>
              <a:t>dorůstá až 3 m a </a:t>
            </a:r>
            <a:r>
              <a:rPr lang="cs-CZ" sz="2400" b="1" dirty="0" smtClean="0"/>
              <a:t>váží až </a:t>
            </a:r>
            <a:r>
              <a:rPr lang="cs-CZ" sz="2400" b="1" dirty="0"/>
              <a:t>350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nemigrující druh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52936"/>
            <a:ext cx="5832648" cy="3769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6381328"/>
            <a:ext cx="33843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81750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Lachtanovití </a:t>
            </a:r>
            <a:r>
              <a:rPr lang="cs-CZ" sz="2400" b="1" dirty="0"/>
              <a:t>- </a:t>
            </a:r>
            <a:r>
              <a:rPr lang="cs-CZ" sz="3200" b="1" dirty="0"/>
              <a:t>Lachtan </a:t>
            </a:r>
            <a:r>
              <a:rPr lang="cs-CZ" sz="3200" b="1" dirty="0" smtClean="0"/>
              <a:t>ušatý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Tichý oceán</a:t>
            </a:r>
          </a:p>
          <a:p>
            <a:pPr marL="0" indent="0">
              <a:buNone/>
            </a:pPr>
            <a:r>
              <a:rPr lang="cs-CZ" sz="2400" b="1" dirty="0" smtClean="0"/>
              <a:t>- největší </a:t>
            </a:r>
            <a:r>
              <a:rPr lang="cs-CZ" sz="2400" b="1" dirty="0"/>
              <a:t>zástupce </a:t>
            </a:r>
            <a:r>
              <a:rPr lang="cs-CZ" sz="2400" b="1" dirty="0" smtClean="0"/>
              <a:t>lachtanovitých</a:t>
            </a:r>
          </a:p>
          <a:p>
            <a:pPr marL="0" indent="0">
              <a:buNone/>
            </a:pPr>
            <a:r>
              <a:rPr lang="cs-CZ" sz="2400" b="1" dirty="0" smtClean="0"/>
              <a:t>- samec hmotnost 600 kg (až  1 120), délka přes </a:t>
            </a:r>
            <a:r>
              <a:rPr lang="cs-CZ" sz="2400" b="1" dirty="0"/>
              <a:t>3 </a:t>
            </a:r>
            <a:r>
              <a:rPr lang="cs-CZ" sz="2400" b="1" dirty="0" smtClean="0"/>
              <a:t>m</a:t>
            </a:r>
          </a:p>
          <a:p>
            <a:pPr marL="0" indent="0">
              <a:buNone/>
            </a:pPr>
            <a:r>
              <a:rPr lang="cs-CZ" sz="2400" b="1" dirty="0" smtClean="0"/>
              <a:t>- samice délka 2,5 m hmotnost kolem </a:t>
            </a:r>
            <a:r>
              <a:rPr lang="cs-CZ" sz="2400" b="1" dirty="0"/>
              <a:t>100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poměrně </a:t>
            </a:r>
            <a:r>
              <a:rPr lang="cs-CZ" sz="2400" b="1" dirty="0"/>
              <a:t>veliké ušní </a:t>
            </a:r>
            <a:r>
              <a:rPr lang="cs-CZ" sz="2400" b="1" dirty="0" smtClean="0"/>
              <a:t>boltce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potopí se do hloubky </a:t>
            </a:r>
            <a:r>
              <a:rPr lang="cs-CZ" sz="2400" b="1" dirty="0"/>
              <a:t>180 m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705" y="2996952"/>
            <a:ext cx="4608512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78" y="3861048"/>
            <a:ext cx="384042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6978" y="6237312"/>
            <a:ext cx="59212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 				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13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529719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Tuleňovití </a:t>
            </a:r>
            <a:r>
              <a:rPr lang="cs-CZ" sz="2400" b="1" dirty="0"/>
              <a:t>- </a:t>
            </a:r>
            <a:r>
              <a:rPr lang="cs-CZ" sz="3200" b="1" dirty="0" smtClean="0"/>
              <a:t>Tuleň obecný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severní polokoule (pobřeží </a:t>
            </a:r>
            <a:r>
              <a:rPr lang="cs-CZ" sz="2400" b="1" dirty="0"/>
              <a:t>Tichého a Atlantického </a:t>
            </a:r>
            <a:r>
              <a:rPr lang="cs-CZ" sz="2400" b="1" dirty="0" smtClean="0"/>
              <a:t>oceánu) </a:t>
            </a:r>
          </a:p>
          <a:p>
            <a:pPr marL="0" indent="0">
              <a:buNone/>
            </a:pPr>
            <a:r>
              <a:rPr lang="cs-CZ" sz="2400" b="1" dirty="0" smtClean="0"/>
              <a:t>- nejrozšířenější </a:t>
            </a:r>
            <a:r>
              <a:rPr lang="cs-CZ" sz="2400" b="1" dirty="0"/>
              <a:t>ploutvonožec na </a:t>
            </a:r>
            <a:r>
              <a:rPr lang="cs-CZ" sz="2400" b="1" dirty="0" smtClean="0"/>
              <a:t>světě</a:t>
            </a:r>
          </a:p>
          <a:p>
            <a:pPr marL="0" indent="0">
              <a:buNone/>
            </a:pPr>
            <a:r>
              <a:rPr lang="cs-CZ" sz="2400" b="1" dirty="0" smtClean="0"/>
              <a:t>- hmotnost 55 - 170 kg, délka 1,4 - 1,9 m</a:t>
            </a:r>
          </a:p>
          <a:p>
            <a:pPr marL="0" indent="0">
              <a:buNone/>
            </a:pPr>
            <a:r>
              <a:rPr lang="cs-CZ" sz="2400" b="1" dirty="0" smtClean="0"/>
              <a:t>- nozdry postavené ve </a:t>
            </a:r>
            <a:r>
              <a:rPr lang="cs-CZ" sz="2400" b="1" dirty="0"/>
              <a:t>tvaru písmene V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pod vodou vydrží 6 minut (při </a:t>
            </a:r>
            <a:r>
              <a:rPr lang="cs-CZ" sz="2400" b="1" dirty="0"/>
              <a:t>nebezpečí až </a:t>
            </a:r>
            <a:r>
              <a:rPr lang="cs-CZ" sz="2400" b="1" dirty="0" smtClean="0"/>
              <a:t>15)</a:t>
            </a:r>
          </a:p>
          <a:p>
            <a:pPr marL="0" indent="0">
              <a:buNone/>
            </a:pPr>
            <a:r>
              <a:rPr lang="cs-CZ" sz="2400" b="1" dirty="0" smtClean="0"/>
              <a:t>- spí pod vodou, se </a:t>
            </a:r>
            <a:r>
              <a:rPr lang="cs-CZ" sz="2400" b="1" dirty="0"/>
              <a:t>zavřenýma očima vyplouvají </a:t>
            </a:r>
            <a:r>
              <a:rPr lang="cs-CZ" sz="2400" b="1" dirty="0" smtClean="0"/>
              <a:t>k nádechu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při lovu vyvine rychlost </a:t>
            </a:r>
            <a:r>
              <a:rPr lang="cs-CZ" sz="2400" b="1" dirty="0"/>
              <a:t>až 35 </a:t>
            </a:r>
            <a:r>
              <a:rPr lang="cs-CZ" sz="2400" b="1" dirty="0" smtClean="0"/>
              <a:t>km/hod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45242"/>
            <a:ext cx="3264362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138" y="4245242"/>
            <a:ext cx="3854203" cy="2447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6453336"/>
            <a:ext cx="583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15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86976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Tuleňovití </a:t>
            </a:r>
            <a:r>
              <a:rPr lang="cs-CZ" sz="2400" b="1" dirty="0"/>
              <a:t>- </a:t>
            </a:r>
            <a:r>
              <a:rPr lang="cs-CZ" sz="3200" b="1" dirty="0"/>
              <a:t>Tuleň </a:t>
            </a:r>
            <a:r>
              <a:rPr lang="cs-CZ" sz="3200" b="1" dirty="0" smtClean="0"/>
              <a:t>leopardí (mořský levhart)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pobřeží </a:t>
            </a:r>
            <a:r>
              <a:rPr lang="cs-CZ" sz="2400" b="1" dirty="0"/>
              <a:t>Antarktidy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jednou z největších šelem antarktických </a:t>
            </a:r>
            <a:r>
              <a:rPr lang="cs-CZ" sz="2400" b="1" dirty="0" smtClean="0"/>
              <a:t>moří (s kosatkou)</a:t>
            </a:r>
          </a:p>
          <a:p>
            <a:pPr marL="0" indent="0">
              <a:buNone/>
            </a:pPr>
            <a:r>
              <a:rPr lang="cs-CZ" sz="2400" b="1" dirty="0" smtClean="0"/>
              <a:t>- hmotnost  </a:t>
            </a:r>
            <a:r>
              <a:rPr lang="cs-CZ" sz="2400" b="1" dirty="0"/>
              <a:t>320 kg (samec), 370 kg (samice)</a:t>
            </a:r>
          </a:p>
          <a:p>
            <a:pPr marL="0" indent="0">
              <a:buNone/>
            </a:pPr>
            <a:r>
              <a:rPr lang="cs-CZ" sz="2400" b="1" dirty="0" smtClean="0"/>
              <a:t>- délka těla  </a:t>
            </a:r>
            <a:r>
              <a:rPr lang="cs-CZ" sz="2400" b="1" dirty="0"/>
              <a:t>2 - 2,5 m (samec), 3 m (samice)</a:t>
            </a:r>
          </a:p>
          <a:p>
            <a:pPr marL="0" indent="0">
              <a:buNone/>
            </a:pPr>
            <a:r>
              <a:rPr lang="cs-CZ" sz="2400" b="1" dirty="0"/>
              <a:t>- jedinci dosahují délky až 4 m, </a:t>
            </a:r>
            <a:r>
              <a:rPr lang="cs-CZ" sz="2400" b="1" dirty="0" smtClean="0"/>
              <a:t>hmotnosti </a:t>
            </a:r>
            <a:r>
              <a:rPr lang="cs-CZ" sz="2400" b="1" dirty="0"/>
              <a:t>bezmála 500 kg</a:t>
            </a:r>
          </a:p>
          <a:p>
            <a:pPr marL="0" indent="0">
              <a:buNone/>
            </a:pPr>
            <a:r>
              <a:rPr lang="cs-CZ" sz="2400" b="1" dirty="0" smtClean="0"/>
              <a:t>- r</a:t>
            </a:r>
            <a:r>
              <a:rPr lang="de-DE" sz="2400" b="1" dirty="0" err="1" smtClean="0"/>
              <a:t>ychlost</a:t>
            </a:r>
            <a:r>
              <a:rPr lang="cs-CZ" sz="2400" b="1" dirty="0" smtClean="0"/>
              <a:t> ve vodě</a:t>
            </a:r>
            <a:r>
              <a:rPr lang="de-DE" sz="2400" b="1" dirty="0" smtClean="0"/>
              <a:t> </a:t>
            </a:r>
            <a:r>
              <a:rPr lang="de-DE" sz="2400" b="1" dirty="0"/>
              <a:t>33 </a:t>
            </a:r>
            <a:r>
              <a:rPr lang="de-DE" sz="2400" b="1" dirty="0" smtClean="0"/>
              <a:t>km/h</a:t>
            </a:r>
            <a:r>
              <a:rPr lang="cs-CZ" sz="2400" b="1" dirty="0" smtClean="0"/>
              <a:t>, živí se tučňáky</a:t>
            </a:r>
          </a:p>
          <a:p>
            <a:pPr marL="0" indent="0">
              <a:buNone/>
            </a:pPr>
            <a:r>
              <a:rPr lang="cs-CZ" sz="2400" b="1" dirty="0" smtClean="0"/>
              <a:t>- délka života </a:t>
            </a:r>
            <a:r>
              <a:rPr lang="cs-CZ" sz="2400" b="1" dirty="0"/>
              <a:t>20 - 26 let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49080"/>
            <a:ext cx="3914998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501" y="4146412"/>
            <a:ext cx="3809999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453336"/>
            <a:ext cx="63089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16	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12829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Tuleňovití </a:t>
            </a:r>
            <a:r>
              <a:rPr lang="cs-CZ" sz="2400" b="1" dirty="0"/>
              <a:t>- </a:t>
            </a:r>
            <a:r>
              <a:rPr lang="cs-CZ" sz="3200" b="1" dirty="0"/>
              <a:t>Tuleň </a:t>
            </a:r>
            <a:r>
              <a:rPr lang="cs-CZ" sz="3200" b="1" dirty="0" smtClean="0"/>
              <a:t>středomořský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celá oblast </a:t>
            </a:r>
            <a:r>
              <a:rPr lang="cs-CZ" sz="2400" b="1" dirty="0"/>
              <a:t>Středozemního </a:t>
            </a:r>
            <a:r>
              <a:rPr lang="cs-CZ" sz="2400" b="1" dirty="0" smtClean="0"/>
              <a:t>moře, v okolí Puly (Chorvatsko)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těla samice je 230 cm, samce až 320 cm</a:t>
            </a:r>
          </a:p>
          <a:p>
            <a:pPr marL="0" indent="0">
              <a:buNone/>
            </a:pPr>
            <a:r>
              <a:rPr lang="cs-CZ" sz="2400" b="1" dirty="0" smtClean="0"/>
              <a:t>- hmotnost až 320 kg</a:t>
            </a:r>
          </a:p>
          <a:p>
            <a:pPr marL="0" indent="0">
              <a:buNone/>
            </a:pPr>
            <a:r>
              <a:rPr lang="cs-CZ" sz="2400" b="1" dirty="0" smtClean="0"/>
              <a:t>- dobře se pohybuje </a:t>
            </a:r>
            <a:r>
              <a:rPr lang="cs-CZ" sz="2400" b="1" dirty="0"/>
              <a:t>po </a:t>
            </a:r>
            <a:r>
              <a:rPr lang="cs-CZ" sz="2400" b="1" dirty="0" smtClean="0"/>
              <a:t>souši (výjimka)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drápy umožňují </a:t>
            </a:r>
            <a:r>
              <a:rPr lang="cs-CZ" sz="2400" b="1" dirty="0"/>
              <a:t>opustit moře i na skalnatém pobřeží</a:t>
            </a: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29000"/>
            <a:ext cx="4032448" cy="3074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29000"/>
            <a:ext cx="4536504" cy="3074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237312"/>
            <a:ext cx="65167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18 				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19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9916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Tuleňovití – </a:t>
            </a:r>
            <a:r>
              <a:rPr lang="cs-CZ" sz="3200" b="1" dirty="0" smtClean="0"/>
              <a:t>Rypouš sloní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pobřeží </a:t>
            </a:r>
            <a:r>
              <a:rPr lang="cs-CZ" sz="2400" b="1" dirty="0" smtClean="0"/>
              <a:t>Antarktidy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největší ploutvonožec</a:t>
            </a:r>
          </a:p>
          <a:p>
            <a:pPr marL="0" indent="0">
              <a:buNone/>
            </a:pPr>
            <a:r>
              <a:rPr lang="cs-CZ" sz="2400" b="1" dirty="0" smtClean="0"/>
              <a:t>- samci dosahují </a:t>
            </a:r>
            <a:r>
              <a:rPr lang="cs-CZ" sz="2400" b="1" dirty="0"/>
              <a:t>délky </a:t>
            </a:r>
            <a:r>
              <a:rPr lang="cs-CZ" sz="2400" b="1" dirty="0" smtClean="0"/>
              <a:t>4 - </a:t>
            </a:r>
            <a:r>
              <a:rPr lang="cs-CZ" sz="2400" b="1" dirty="0"/>
              <a:t>6,5 m a hmotnosti 2 </a:t>
            </a:r>
            <a:r>
              <a:rPr lang="cs-CZ" sz="2400" b="1" dirty="0" smtClean="0"/>
              <a:t>- </a:t>
            </a:r>
            <a:r>
              <a:rPr lang="cs-CZ" sz="2400" b="1" dirty="0"/>
              <a:t>4,5 </a:t>
            </a:r>
            <a:r>
              <a:rPr lang="cs-CZ" sz="2400" b="1" dirty="0" smtClean="0"/>
              <a:t>tuny</a:t>
            </a:r>
          </a:p>
          <a:p>
            <a:pPr marL="0" indent="0">
              <a:buNone/>
            </a:pPr>
            <a:r>
              <a:rPr lang="cs-CZ" sz="2400" b="1" dirty="0" smtClean="0"/>
              <a:t>- samice dlouhé </a:t>
            </a:r>
            <a:r>
              <a:rPr lang="cs-CZ" sz="2400" b="1" dirty="0"/>
              <a:t>obvykle 2,5 </a:t>
            </a:r>
            <a:r>
              <a:rPr lang="cs-CZ" sz="2400" b="1" dirty="0" smtClean="0"/>
              <a:t>- </a:t>
            </a:r>
            <a:r>
              <a:rPr lang="cs-CZ" sz="2400" b="1" dirty="0"/>
              <a:t>3 m </a:t>
            </a:r>
            <a:r>
              <a:rPr lang="cs-CZ" sz="2400" b="1" dirty="0" smtClean="0"/>
              <a:t>, o hmotnosti 400 - </a:t>
            </a:r>
            <a:r>
              <a:rPr lang="cs-CZ" sz="2400" b="1" dirty="0"/>
              <a:t>900 kg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- znak dospělosti - </a:t>
            </a:r>
            <a:r>
              <a:rPr lang="cs-CZ" sz="2400" b="1" dirty="0"/>
              <a:t>nafouknutý výrůstek připomínající chobot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07550"/>
            <a:ext cx="4112909" cy="2740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07550"/>
            <a:ext cx="4031488" cy="2740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021288"/>
            <a:ext cx="66247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20 				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21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329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err="1" smtClean="0"/>
              <a:t>Mrožovití</a:t>
            </a:r>
            <a:r>
              <a:rPr lang="cs-CZ" sz="2400" b="1" dirty="0" smtClean="0"/>
              <a:t> – </a:t>
            </a:r>
            <a:r>
              <a:rPr lang="cs-CZ" sz="3200" b="1" dirty="0" smtClean="0"/>
              <a:t>Mrož lední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79296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Severní </a:t>
            </a:r>
            <a:r>
              <a:rPr lang="cs-CZ" sz="2400" b="1" dirty="0"/>
              <a:t>ledový </a:t>
            </a:r>
            <a:r>
              <a:rPr lang="cs-CZ" sz="2400" b="1" dirty="0" smtClean="0"/>
              <a:t>oceán</a:t>
            </a:r>
          </a:p>
          <a:p>
            <a:pPr marL="0" indent="0">
              <a:buNone/>
            </a:pPr>
            <a:r>
              <a:rPr lang="cs-CZ" sz="2400" b="1" dirty="0" smtClean="0"/>
              <a:t>- ohromné kly (vznik </a:t>
            </a:r>
            <a:r>
              <a:rPr lang="cs-CZ" sz="2400" b="1" dirty="0"/>
              <a:t>prodloužením horních špičáků </a:t>
            </a:r>
            <a:r>
              <a:rPr lang="cs-CZ" sz="2400" b="1" dirty="0" smtClean="0"/>
              <a:t>- samci až 1 m,  </a:t>
            </a:r>
            <a:r>
              <a:rPr lang="cs-CZ" sz="2400" b="1" dirty="0"/>
              <a:t>samice </a:t>
            </a:r>
            <a:r>
              <a:rPr lang="cs-CZ" sz="2400" b="1" dirty="0" smtClean="0"/>
              <a:t>poloviční)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kly používány k </a:t>
            </a:r>
            <a:r>
              <a:rPr lang="cs-CZ" sz="2400" b="1" dirty="0"/>
              <a:t>rozrážení ledu a k </a:t>
            </a:r>
            <a:r>
              <a:rPr lang="cs-CZ" sz="2400" b="1" dirty="0" smtClean="0"/>
              <a:t>odtrhávání  korýšů </a:t>
            </a:r>
            <a:r>
              <a:rPr lang="cs-CZ" sz="2400" b="1" dirty="0"/>
              <a:t>a </a:t>
            </a:r>
            <a:r>
              <a:rPr lang="cs-CZ" sz="2400" b="1" dirty="0" smtClean="0"/>
              <a:t>měkkýšů </a:t>
            </a:r>
            <a:r>
              <a:rPr lang="cs-CZ" sz="2400" b="1" dirty="0"/>
              <a:t>ode </a:t>
            </a:r>
            <a:r>
              <a:rPr lang="cs-CZ" sz="2400" b="1" dirty="0" smtClean="0"/>
              <a:t>dna  </a:t>
            </a:r>
          </a:p>
          <a:p>
            <a:pPr marL="0" indent="0">
              <a:buNone/>
            </a:pPr>
            <a:r>
              <a:rPr lang="cs-CZ" sz="2400" b="1" dirty="0" smtClean="0"/>
              <a:t>- samci </a:t>
            </a:r>
            <a:r>
              <a:rPr lang="cs-CZ" sz="2400" b="1" dirty="0"/>
              <a:t>váží kolem 1210 </a:t>
            </a:r>
            <a:r>
              <a:rPr lang="cs-CZ" sz="2400" b="1" dirty="0" smtClean="0"/>
              <a:t>kg, samice  </a:t>
            </a:r>
            <a:r>
              <a:rPr lang="cs-CZ" sz="2400" b="1" dirty="0"/>
              <a:t>830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samec </a:t>
            </a:r>
            <a:r>
              <a:rPr lang="cs-CZ" sz="2400" b="1" dirty="0"/>
              <a:t>je </a:t>
            </a:r>
            <a:r>
              <a:rPr lang="cs-CZ" sz="2400" b="1" dirty="0" smtClean="0"/>
              <a:t>dlouhý </a:t>
            </a:r>
            <a:r>
              <a:rPr lang="cs-CZ" sz="2400" b="1" dirty="0"/>
              <a:t>3,2 </a:t>
            </a:r>
            <a:r>
              <a:rPr lang="cs-CZ" sz="2400" b="1" dirty="0" smtClean="0"/>
              <a:t>m, </a:t>
            </a:r>
            <a:r>
              <a:rPr lang="cs-CZ" sz="2400" b="1" dirty="0"/>
              <a:t>samice 2,7 m 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09" y="4081593"/>
            <a:ext cx="3874726" cy="2581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81593"/>
            <a:ext cx="3882008" cy="2581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2409" y="6453336"/>
            <a:ext cx="58617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22 				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23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4728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1</a:t>
            </a:r>
            <a:r>
              <a:rPr lang="cs-CZ" sz="1200" b="1" dirty="0"/>
              <a:t>, [cit. </a:t>
            </a:r>
            <a:r>
              <a:rPr lang="cs-CZ" sz="1200" b="1" dirty="0" smtClean="0"/>
              <a:t>2011-10-13], </a:t>
            </a:r>
            <a:r>
              <a:rPr lang="cs-CZ" sz="1200" b="1" dirty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David </a:t>
            </a:r>
            <a:r>
              <a:rPr lang="cs-CZ" sz="1200" b="1" dirty="0" err="1" smtClean="0"/>
              <a:t>Sifry</a:t>
            </a:r>
            <a:r>
              <a:rPr lang="cs-CZ" sz="1200" b="1" dirty="0" smtClean="0"/>
              <a:t>, </a:t>
            </a:r>
            <a:r>
              <a:rPr lang="nn-NO" sz="1200" b="1" dirty="0"/>
              <a:t>File:Harbor seals at Bodega </a:t>
            </a:r>
            <a:r>
              <a:rPr lang="nn-NO" sz="1200" b="1" dirty="0" smtClean="0"/>
              <a:t>Bay.jpg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commons.wikimedia.org/wiki/File:Harbor_seals_at_Bodega_Bay.jpg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Baldhur</a:t>
            </a:r>
            <a:r>
              <a:rPr lang="cs-CZ" sz="1200" b="1" dirty="0"/>
              <a:t>, File:Seehunde </a:t>
            </a:r>
            <a:r>
              <a:rPr lang="cs-CZ" sz="1200" b="1" dirty="0" err="1"/>
              <a:t>auf</a:t>
            </a:r>
            <a:r>
              <a:rPr lang="cs-CZ" sz="1200" b="1" dirty="0"/>
              <a:t> </a:t>
            </a:r>
            <a:r>
              <a:rPr lang="cs-CZ" sz="1200" b="1" dirty="0" smtClean="0"/>
              <a:t>Duene.jpg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commons.wikimedia.org/wiki/File:Seehunde_auf_Duene.jpg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Mike </a:t>
            </a:r>
            <a:r>
              <a:rPr lang="cs-CZ" sz="1200" b="1" dirty="0" err="1" smtClean="0"/>
              <a:t>Baird</a:t>
            </a:r>
            <a:r>
              <a:rPr lang="cs-CZ" sz="1200" b="1" dirty="0"/>
              <a:t>, </a:t>
            </a:r>
            <a:r>
              <a:rPr lang="cs-CZ" sz="1200" b="1" dirty="0" smtClean="0"/>
              <a:t>File:Bigmalesealion.jpg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commons.wikimedia.org/wiki/File:Bigmalesealion.jpg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Serge</a:t>
            </a:r>
            <a:r>
              <a:rPr lang="cs-CZ" sz="1200" b="1" dirty="0"/>
              <a:t> </a:t>
            </a:r>
            <a:r>
              <a:rPr lang="cs-CZ" sz="1200" b="1" dirty="0" err="1" smtClean="0"/>
              <a:t>Ouachée</a:t>
            </a:r>
            <a:r>
              <a:rPr lang="cs-CZ" sz="1200" b="1" dirty="0"/>
              <a:t>, File:Otaria </a:t>
            </a:r>
            <a:r>
              <a:rPr lang="cs-CZ" sz="1200" b="1" dirty="0" err="1"/>
              <a:t>flavescens</a:t>
            </a:r>
            <a:r>
              <a:rPr lang="cs-CZ" sz="1200" b="1" dirty="0"/>
              <a:t> (Talcahuano).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http://commons.wikimedia.org/wiki/File:Otaria_flavescens_(Talcahuano).</a:t>
            </a:r>
            <a:r>
              <a:rPr lang="cs-CZ" sz="1200" b="1" dirty="0" smtClean="0">
                <a:hlinkClick r:id="rId5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</a:t>
            </a:r>
            <a:r>
              <a:rPr lang="cs-CZ" sz="1200" b="1" dirty="0"/>
              <a:t>, [cit. 2011-10-13],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File:Noaa-walrus21.jpg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commons.wikimedia.org/wiki/File:Noaa-walrus21.jpg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</a:t>
            </a:r>
            <a:r>
              <a:rPr lang="cs-CZ" sz="1200" b="1" dirty="0"/>
              <a:t>, [cit. 2011-10-13],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Robert </a:t>
            </a:r>
            <a:r>
              <a:rPr lang="cs-CZ" sz="1200" b="1" dirty="0" err="1"/>
              <a:t>Raderschatt</a:t>
            </a:r>
            <a:r>
              <a:rPr lang="cs-CZ" sz="1200" b="1" dirty="0"/>
              <a:t>, File:Arctocephalus pusillus.jpg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commons.wikimedia.org/wiki/File:Arctocephalus_pusillus.jpg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7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Serge</a:t>
            </a:r>
            <a:r>
              <a:rPr lang="cs-CZ" sz="1200" b="1" dirty="0"/>
              <a:t> </a:t>
            </a:r>
            <a:r>
              <a:rPr lang="cs-CZ" sz="1200" b="1" dirty="0" err="1" smtClean="0"/>
              <a:t>Ouachée</a:t>
            </a:r>
            <a:r>
              <a:rPr lang="cs-CZ" sz="1200" b="1" dirty="0"/>
              <a:t>, File:Mirounga </a:t>
            </a:r>
            <a:r>
              <a:rPr lang="cs-CZ" sz="1200" b="1" dirty="0" err="1"/>
              <a:t>leonina</a:t>
            </a:r>
            <a:r>
              <a:rPr lang="cs-CZ" sz="1200" b="1" dirty="0"/>
              <a:t> </a:t>
            </a:r>
            <a:r>
              <a:rPr lang="cs-CZ" sz="1200" b="1" dirty="0" smtClean="0"/>
              <a:t>cropped.jpg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commons.wikimedia.org/wiki/File:Mirounga_leonina_cropped.jpg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8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Ansgar</a:t>
            </a:r>
            <a:r>
              <a:rPr lang="cs-CZ" sz="1200" b="1" dirty="0"/>
              <a:t> </a:t>
            </a:r>
            <a:r>
              <a:rPr lang="cs-CZ" sz="1200" b="1" dirty="0" err="1" smtClean="0"/>
              <a:t>Walk</a:t>
            </a:r>
            <a:r>
              <a:rPr lang="cs-CZ" sz="1200" b="1" dirty="0"/>
              <a:t>, File:18 </a:t>
            </a:r>
            <a:r>
              <a:rPr lang="cs-CZ" sz="1200" b="1" dirty="0" err="1"/>
              <a:t>Walross</a:t>
            </a:r>
            <a:r>
              <a:rPr lang="cs-CZ" sz="1200" b="1" dirty="0"/>
              <a:t> 1999.jpg </a:t>
            </a: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commons.wikimedia.org/wiki/File:18_Walross_1999.jpg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9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"</a:t>
            </a:r>
            <a:r>
              <a:rPr lang="cs-CZ" sz="1200" b="1" dirty="0"/>
              <a:t>Mike" Michael L. </a:t>
            </a:r>
            <a:r>
              <a:rPr lang="cs-CZ" sz="1200" b="1" dirty="0" err="1" smtClean="0"/>
              <a:t>Baird</a:t>
            </a:r>
            <a:r>
              <a:rPr lang="cs-CZ" sz="1200" b="1" dirty="0"/>
              <a:t>, File:Zalophus </a:t>
            </a:r>
            <a:r>
              <a:rPr lang="cs-CZ" sz="1200" b="1" dirty="0" err="1"/>
              <a:t>californianus</a:t>
            </a:r>
            <a:r>
              <a:rPr lang="cs-CZ" sz="1200" b="1" dirty="0"/>
              <a:t> - </a:t>
            </a:r>
            <a:r>
              <a:rPr lang="cs-CZ" sz="1200" b="1" dirty="0" err="1"/>
              <a:t>Morro</a:t>
            </a:r>
            <a:r>
              <a:rPr lang="cs-CZ" sz="1200" b="1" dirty="0"/>
              <a:t> </a:t>
            </a:r>
            <a:r>
              <a:rPr lang="cs-CZ" sz="1200" b="1" dirty="0" smtClean="0"/>
              <a:t>Bay.jpg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http://commons.wikimedia.org/wiki/File:Zalophus_californianus_-_</a:t>
            </a:r>
            <a:r>
              <a:rPr lang="cs-CZ" sz="1200" b="1" dirty="0" smtClean="0">
                <a:hlinkClick r:id="rId10"/>
              </a:rPr>
              <a:t>Morro_Bay.jpg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10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Fred </a:t>
            </a:r>
            <a:r>
              <a:rPr lang="cs-CZ" sz="1200" b="1" dirty="0" err="1" smtClean="0"/>
              <a:t>Hsu</a:t>
            </a:r>
            <a:r>
              <a:rPr lang="cs-CZ" sz="1200" b="1" dirty="0"/>
              <a:t>, File:California </a:t>
            </a:r>
            <a:r>
              <a:rPr lang="cs-CZ" sz="1200" b="1" dirty="0" err="1"/>
              <a:t>Sea</a:t>
            </a:r>
            <a:r>
              <a:rPr lang="cs-CZ" sz="1200" b="1" dirty="0"/>
              <a:t> Lion </a:t>
            </a:r>
            <a:r>
              <a:rPr lang="cs-CZ" sz="1200" b="1" dirty="0" err="1"/>
              <a:t>Zalophus</a:t>
            </a:r>
            <a:r>
              <a:rPr lang="cs-CZ" sz="1200" b="1" dirty="0"/>
              <a:t> </a:t>
            </a:r>
            <a:r>
              <a:rPr lang="cs-CZ" sz="1200" b="1" dirty="0" err="1"/>
              <a:t>californianus</a:t>
            </a:r>
            <a:r>
              <a:rPr lang="cs-CZ" sz="1200" b="1" dirty="0"/>
              <a:t> </a:t>
            </a:r>
            <a:r>
              <a:rPr lang="cs-CZ" sz="1200" b="1" dirty="0" err="1"/>
              <a:t>at</a:t>
            </a:r>
            <a:r>
              <a:rPr lang="cs-CZ" sz="1200" b="1" dirty="0"/>
              <a:t> Bronx Zoo 2 </a:t>
            </a:r>
            <a:r>
              <a:rPr lang="cs-CZ" sz="1200" b="1" dirty="0" smtClean="0"/>
              <a:t>cropped.jpg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commons.wikimedia.org/wiki/File:California_Sea_Lion_Zalophus_californianus_at_Bronx_Zoo_2_cropped.jpg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11, [cit. 2011-10-13],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Reinhard Jahn, </a:t>
            </a:r>
            <a:r>
              <a:rPr lang="sv-SE" sz="1200" b="1" dirty="0">
                <a:solidFill>
                  <a:prstClr val="black"/>
                </a:solidFill>
              </a:rPr>
              <a:t>File:Mähnenrobben (auch Südamerikanischer Seelöwe - Otaria flavescens) (Peninsula de Valdes, Jan 1984).jpg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http://commons.wikimedia.org/wiki/File:M%C3%A4hnenrobben_(auch_S%C3%BCdamerikanischer_Seel%C3%B6we_-_Otaria_flavescens)_(Peninsula_de_Valdes,_Jan_1984).jpg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875288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12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az-Cyrl-AZ" sz="1200" b="1" dirty="0" smtClean="0"/>
              <a:t>Алексей Алтухов</a:t>
            </a:r>
            <a:r>
              <a:rPr lang="cs-CZ" sz="1200" b="1" dirty="0"/>
              <a:t>, </a:t>
            </a:r>
            <a:r>
              <a:rPr lang="cs-CZ" sz="1200" b="1" dirty="0" smtClean="0"/>
              <a:t>File:Sivuchi.jpg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commons.wikimedia.org/wiki/File:Sivuchi.jpg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13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Eliezg</a:t>
            </a:r>
            <a:r>
              <a:rPr lang="cs-CZ" sz="1200" b="1" dirty="0"/>
              <a:t>, </a:t>
            </a:r>
            <a:r>
              <a:rPr lang="cs-CZ" sz="1200" b="1" dirty="0" smtClean="0"/>
              <a:t>File:StellerSealionFamily.jpg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commons.wikimedia.org/wiki/File:StellerSealionFamily.jpg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14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Nevit </a:t>
            </a:r>
            <a:r>
              <a:rPr lang="cs-CZ" sz="1200" b="1" dirty="0" err="1" smtClean="0"/>
              <a:t>Dilmen</a:t>
            </a:r>
            <a:r>
              <a:rPr lang="cs-CZ" sz="1200" b="1" dirty="0" smtClean="0"/>
              <a:t>, </a:t>
            </a:r>
            <a:r>
              <a:rPr lang="en-US" sz="1200" b="1" dirty="0"/>
              <a:t>File:Harbour seal breast feeding </a:t>
            </a:r>
            <a:r>
              <a:rPr lang="en-US" sz="1200" b="1" dirty="0" smtClean="0"/>
              <a:t>1150144.jpg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>
                <a:hlinkClick r:id="rId4"/>
              </a:rPr>
              <a:t>http</a:t>
            </a:r>
            <a:r>
              <a:rPr lang="cs-CZ" sz="1200" b="1" dirty="0">
                <a:hlinkClick r:id="rId4"/>
              </a:rPr>
              <a:t>://</a:t>
            </a:r>
            <a:r>
              <a:rPr lang="cs-CZ" sz="1200" b="1" dirty="0" smtClean="0">
                <a:hlinkClick r:id="rId4"/>
              </a:rPr>
              <a:t>commons.wikimedia.org/wiki/File:Harbour_seal_breast_feeding_1150144.jpg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15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Andreas </a:t>
            </a:r>
            <a:r>
              <a:rPr lang="cs-CZ" sz="1200" b="1" dirty="0" err="1" smtClean="0"/>
              <a:t>Trepte</a:t>
            </a:r>
            <a:r>
              <a:rPr lang="cs-CZ" sz="1200" b="1" dirty="0"/>
              <a:t>, File:Phoca </a:t>
            </a:r>
            <a:r>
              <a:rPr lang="cs-CZ" sz="1200" b="1" dirty="0" err="1"/>
              <a:t>vitulina</a:t>
            </a:r>
            <a:r>
              <a:rPr lang="cs-CZ" sz="1200" b="1" dirty="0"/>
              <a:t> </a:t>
            </a:r>
            <a:r>
              <a:rPr lang="cs-CZ" sz="1200" b="1" dirty="0" smtClean="0"/>
              <a:t>he.jpg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commons.wikimedia.org/wiki/File:Phoca_vitulina_he.jpg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16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Hannes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Grobe</a:t>
            </a:r>
            <a:r>
              <a:rPr lang="cs-CZ" sz="1200" b="1" dirty="0" smtClean="0"/>
              <a:t>/AWI</a:t>
            </a:r>
            <a:r>
              <a:rPr lang="cs-CZ" sz="1200" b="1" dirty="0"/>
              <a:t>, File:Seal-stone hg.jpg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commons.wikimedia.org/wiki/File:Seal-stone_hg.jpg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17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cyfer13, File:Leopard </a:t>
            </a:r>
            <a:r>
              <a:rPr lang="cs-CZ" sz="1200" b="1" dirty="0" smtClean="0"/>
              <a:t>Seal.jpg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commons.wikimedia.org/wiki/File:Leopard_Seal.jpg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18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Giovanni </a:t>
            </a:r>
            <a:r>
              <a:rPr lang="cs-CZ" sz="1200" b="1" dirty="0" err="1" smtClean="0"/>
              <a:t>Dall'Orto</a:t>
            </a:r>
            <a:r>
              <a:rPr lang="cs-CZ" sz="1200" b="1" dirty="0" smtClean="0"/>
              <a:t>, </a:t>
            </a:r>
            <a:r>
              <a:rPr lang="it-IT" sz="1200" b="1" dirty="0"/>
              <a:t>File:9096 - Milano - Museo storia naturale - Diorama - Foca Monaca - Foto Giovanni Dall'Orto 22-Apr-2007.jpg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http://commons.wikimedia.org/wiki/File:9096_-_Milano_-_Museo_storia_naturale_-_Diorama_-_Foca_Monaca_-_</a:t>
            </a:r>
            <a:r>
              <a:rPr lang="cs-CZ" sz="1200" b="1" dirty="0" smtClean="0">
                <a:hlinkClick r:id="rId8"/>
              </a:rPr>
              <a:t>Foto_Giovanni_Dall%27Orto_22-Apr-2007.jpg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19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Cornaire</a:t>
            </a:r>
            <a:r>
              <a:rPr lang="cs-CZ" sz="1200" b="1" dirty="0"/>
              <a:t> Jean </a:t>
            </a:r>
            <a:r>
              <a:rPr lang="cs-CZ" sz="1200" b="1" dirty="0" smtClean="0"/>
              <a:t>Marie</a:t>
            </a:r>
            <a:r>
              <a:rPr lang="cs-CZ" sz="1200" b="1" dirty="0"/>
              <a:t>, File:Phoque </a:t>
            </a:r>
            <a:r>
              <a:rPr lang="cs-CZ" sz="1200" b="1" dirty="0" err="1"/>
              <a:t>Moine</a:t>
            </a:r>
            <a:r>
              <a:rPr lang="cs-CZ" sz="1200" b="1" dirty="0"/>
              <a:t> </a:t>
            </a:r>
            <a:r>
              <a:rPr lang="cs-CZ" sz="1200" b="1" dirty="0" smtClean="0"/>
              <a:t>Monachus.jpg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commons.wikimedia.org/wiki/File:Phoque_Moine_Monachus.jpg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20</a:t>
            </a:r>
            <a:r>
              <a:rPr lang="cs-CZ" sz="1200" b="1" dirty="0"/>
              <a:t>, 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Hullwarren</a:t>
            </a:r>
            <a:r>
              <a:rPr lang="cs-CZ" sz="1200" b="1" dirty="0"/>
              <a:t>, File:MacquarieIslandElephantSeal.JPG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commons.wikimedia.org/wiki/File:MacquarieIslandElephantSeal.JPG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21, [cit. 2011-10-13],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B.navez</a:t>
            </a:r>
            <a:r>
              <a:rPr lang="cs-CZ" sz="1200" b="1" dirty="0">
                <a:solidFill>
                  <a:prstClr val="black"/>
                </a:solidFill>
              </a:rPr>
              <a:t>, File:Mirounga </a:t>
            </a:r>
            <a:r>
              <a:rPr lang="cs-CZ" sz="1200" b="1" dirty="0" err="1">
                <a:solidFill>
                  <a:prstClr val="black"/>
                </a:solidFill>
              </a:rPr>
              <a:t>leonina</a:t>
            </a:r>
            <a:r>
              <a:rPr lang="cs-CZ" sz="1200" b="1" dirty="0">
                <a:solidFill>
                  <a:prstClr val="black"/>
                </a:solidFill>
              </a:rPr>
              <a:t> male.JPG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1"/>
              </a:rPr>
              <a:t>http://commons.wikimedia.org/wiki/File:Mirounga_leonina_male.JPG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22, [cit. 2011-10-13], Licence Public </a:t>
            </a:r>
            <a:r>
              <a:rPr lang="cs-CZ" sz="1200" b="1" dirty="0" err="1">
                <a:solidFill>
                  <a:prstClr val="black"/>
                </a:solidFill>
              </a:rPr>
              <a:t>domain</a:t>
            </a:r>
            <a:r>
              <a:rPr lang="cs-CZ" sz="1200" b="1" dirty="0">
                <a:solidFill>
                  <a:prstClr val="black"/>
                </a:solidFill>
              </a:rPr>
              <a:t>, Max Smith, File:Walrus - </a:t>
            </a:r>
            <a:r>
              <a:rPr lang="cs-CZ" sz="1200" b="1" dirty="0" err="1">
                <a:solidFill>
                  <a:prstClr val="black"/>
                </a:solidFill>
              </a:rPr>
              <a:t>Kamogawa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Seaworld</a:t>
            </a:r>
            <a:r>
              <a:rPr lang="cs-CZ" sz="1200" b="1" dirty="0">
                <a:solidFill>
                  <a:prstClr val="black"/>
                </a:solidFill>
              </a:rPr>
              <a:t> - 2.jpg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http://commons.wikimedia.org/wiki/File:Walrus_-_Kamogawa_Seaworld_-_2.jpg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23, [cit. 2011-10-13],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Ansgar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Walk</a:t>
            </a:r>
            <a:r>
              <a:rPr lang="cs-CZ" sz="1200" b="1" dirty="0">
                <a:solidFill>
                  <a:prstClr val="black"/>
                </a:solidFill>
              </a:rPr>
              <a:t>, File:7 </a:t>
            </a:r>
            <a:r>
              <a:rPr lang="cs-CZ" sz="1200" b="1" dirty="0" err="1">
                <a:solidFill>
                  <a:prstClr val="black"/>
                </a:solidFill>
              </a:rPr>
              <a:t>Walross</a:t>
            </a:r>
            <a:r>
              <a:rPr lang="cs-CZ" sz="1200" b="1" dirty="0">
                <a:solidFill>
                  <a:prstClr val="black"/>
                </a:solidFill>
              </a:rPr>
              <a:t> 1999.jpg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http://commons.wikimedia.org/wiki/File:7_Walross_1999.jpg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2971072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289374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572</TotalTime>
  <Words>1282</Words>
  <Application>Microsoft Office PowerPoint</Application>
  <PresentationFormat>Předvádění na obrazovce (4:3)</PresentationFormat>
  <Paragraphs>236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Ploutvonožci</vt:lpstr>
      <vt:lpstr>Ploutvonožci</vt:lpstr>
      <vt:lpstr>Ploutvonožci</vt:lpstr>
      <vt:lpstr>Ploutvonožci</vt:lpstr>
      <vt:lpstr>Lachtanovití - Lachtan kalifornský (lachtan tmavý) </vt:lpstr>
      <vt:lpstr>Lachtanovití - Lachtan hřívnatý (lvoun) </vt:lpstr>
      <vt:lpstr>Lachtanovití - Lachtan ušatý</vt:lpstr>
      <vt:lpstr>Tuleňovití - Tuleň obecný</vt:lpstr>
      <vt:lpstr>Tuleňovití - Tuleň leopardí (mořský levhart)</vt:lpstr>
      <vt:lpstr>Tuleňovití - Tuleň středomořský</vt:lpstr>
      <vt:lpstr>Tuleňovití – Rypouš sloní</vt:lpstr>
      <vt:lpstr>Mrožovití – Mrož lední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38</cp:revision>
  <dcterms:created xsi:type="dcterms:W3CDTF">2014-01-05T07:59:44Z</dcterms:created>
  <dcterms:modified xsi:type="dcterms:W3CDTF">2015-05-03T08:20:21Z</dcterms:modified>
</cp:coreProperties>
</file>