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7" r:id="rId3"/>
    <p:sldId id="278" r:id="rId4"/>
    <p:sldId id="257" r:id="rId5"/>
    <p:sldId id="258" r:id="rId6"/>
    <p:sldId id="265" r:id="rId7"/>
    <p:sldId id="262" r:id="rId8"/>
    <p:sldId id="271" r:id="rId9"/>
    <p:sldId id="266" r:id="rId10"/>
    <p:sldId id="263" r:id="rId11"/>
    <p:sldId id="267" r:id="rId12"/>
    <p:sldId id="264" r:id="rId13"/>
    <p:sldId id="269" r:id="rId14"/>
    <p:sldId id="268" r:id="rId15"/>
    <p:sldId id="270" r:id="rId16"/>
    <p:sldId id="272" r:id="rId17"/>
    <p:sldId id="261" r:id="rId18"/>
    <p:sldId id="273" r:id="rId19"/>
    <p:sldId id="274" r:id="rId20"/>
    <p:sldId id="259" r:id="rId21"/>
    <p:sldId id="275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2653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62375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47531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26833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48747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4323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41280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85864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7506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00856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00081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505386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8136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6449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262410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043553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671754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263509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021575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460706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920515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854811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072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aby_tapir.jpg" TargetMode="External"/><Relationship Id="rId13" Type="http://schemas.openxmlformats.org/officeDocument/2006/relationships/hyperlink" Target="http://commons.wikimedia.org/wiki/File:Black_rhino.jpg" TargetMode="External"/><Relationship Id="rId3" Type="http://schemas.openxmlformats.org/officeDocument/2006/relationships/hyperlink" Target="http://commons.wikimedia.org/wiki/File:White_Rhino.jpg" TargetMode="External"/><Relationship Id="rId7" Type="http://schemas.openxmlformats.org/officeDocument/2006/relationships/hyperlink" Target="http://commons.wikimedia.org/wiki/File:Tapir_anta.JPG" TargetMode="External"/><Relationship Id="rId12" Type="http://schemas.openxmlformats.org/officeDocument/2006/relationships/hyperlink" Target="http://commons.wikimedia.org/wiki/File:Red-billed_oxpeckers.jpg" TargetMode="External"/><Relationship Id="rId2" Type="http://schemas.openxmlformats.org/officeDocument/2006/relationships/hyperlink" Target="http://commons.wikimedia.org/wiki/File:Tapirus_terrestris_(1)_by_JM_Rosi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apir001.jpg" TargetMode="External"/><Relationship Id="rId11" Type="http://schemas.openxmlformats.org/officeDocument/2006/relationships/hyperlink" Target="http://commons.wikimedia.org/wiki/File:African_White_rhinoceros_Ceratotherium_simum_simum6.JPG" TargetMode="External"/><Relationship Id="rId5" Type="http://schemas.openxmlformats.org/officeDocument/2006/relationships/hyperlink" Target="http://commons.wikimedia.org/wiki/File:Malayan_Tapir.jpg" TargetMode="External"/><Relationship Id="rId10" Type="http://schemas.openxmlformats.org/officeDocument/2006/relationships/hyperlink" Target="http://commons.wikimedia.org/wiki/File:WhiteRhino3.jpg" TargetMode="External"/><Relationship Id="rId4" Type="http://schemas.openxmlformats.org/officeDocument/2006/relationships/hyperlink" Target="http://commons.wikimedia.org/wiki/File:Osiol001xx.jpg" TargetMode="External"/><Relationship Id="rId9" Type="http://schemas.openxmlformats.org/officeDocument/2006/relationships/hyperlink" Target="http://commons.wikimedia.org/wiki/File:Ceratotherium_simum_Kruger_Park_02.JPG" TargetMode="External"/><Relationship Id="rId14" Type="http://schemas.openxmlformats.org/officeDocument/2006/relationships/hyperlink" Target="http://commons.wikimedia.org/wiki/File:Black_Rhinos_Kenya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revy's_Zebra_eating.jpg" TargetMode="External"/><Relationship Id="rId13" Type="http://schemas.openxmlformats.org/officeDocument/2006/relationships/hyperlink" Target="http://commons.wikimedia.org/wiki/File:Old_hinny_in_Oklahoma.jpg" TargetMode="External"/><Relationship Id="rId3" Type="http://schemas.openxmlformats.org/officeDocument/2006/relationships/hyperlink" Target="http://commons.wikimedia.org/wiki/File:Somali_wild_ass.jpg" TargetMode="External"/><Relationship Id="rId7" Type="http://schemas.openxmlformats.org/officeDocument/2006/relationships/hyperlink" Target="http://commons.wikimedia.org/wiki/File:Zebra-de-planicie_Equus-burchelli_fotografia-4338.jpg" TargetMode="External"/><Relationship Id="rId12" Type="http://schemas.openxmlformats.org/officeDocument/2006/relationships/hyperlink" Target="http://commons.wikimedia.org/wiki/File:Mula_20090409b.jpg" TargetMode="External"/><Relationship Id="rId2" Type="http://schemas.openxmlformats.org/officeDocument/2006/relationships/hyperlink" Target="http://commons.wikimedia.org/wiki/File:Equus_africanus_somaliens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quus_burchelli_4.jpg" TargetMode="External"/><Relationship Id="rId11" Type="http://schemas.openxmlformats.org/officeDocument/2006/relationships/hyperlink" Target="http://commons.wikimedia.org/wiki/File:Castrillo_de_Villavega_Festival_of_La_Trilla_Plowing_004.jpg" TargetMode="External"/><Relationship Id="rId5" Type="http://schemas.openxmlformats.org/officeDocument/2006/relationships/hyperlink" Target="http://commons.wikimedia.org/wiki/File:Kulaani_Korkeasaari_2.jpg" TargetMode="External"/><Relationship Id="rId10" Type="http://schemas.openxmlformats.org/officeDocument/2006/relationships/hyperlink" Target="http://commons.wikimedia.org/wiki/File:Przewalski's_colt_(head).jpg" TargetMode="External"/><Relationship Id="rId4" Type="http://schemas.openxmlformats.org/officeDocument/2006/relationships/hyperlink" Target="http://commons.wikimedia.org/wiki/File:Kulaani_Korkeasaari.jpg" TargetMode="External"/><Relationship Id="rId9" Type="http://schemas.openxmlformats.org/officeDocument/2006/relationships/hyperlink" Target="http://commons.wikimedia.org/wiki/File:Przewalski_horse_standing.JPG" TargetMode="External"/><Relationship Id="rId14" Type="http://schemas.openxmlformats.org/officeDocument/2006/relationships/hyperlink" Target="http://commons.wikimedia.org/wiki/File:Carly.jpg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178082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VY_32_INOVACE_209_Savci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Listopad 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77153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5473761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Lichokopytníci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71463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LICHOKOPYTNÍCI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8504462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Lichokopytníci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osa </a:t>
            </a:r>
            <a:r>
              <a:rPr lang="cs-CZ" sz="2400" b="1" dirty="0"/>
              <a:t>končetiny prochází třetím, často největším </a:t>
            </a:r>
            <a:r>
              <a:rPr lang="cs-CZ" sz="2400" b="1" dirty="0" smtClean="0"/>
              <a:t>prstem</a:t>
            </a:r>
          </a:p>
          <a:p>
            <a:pPr marL="0" indent="0">
              <a:buNone/>
            </a:pPr>
            <a:r>
              <a:rPr lang="cs-CZ" sz="2400" b="1" dirty="0"/>
              <a:t>- poslední prstní článek </a:t>
            </a:r>
            <a:r>
              <a:rPr lang="cs-CZ" sz="2400" b="1" dirty="0" smtClean="0"/>
              <a:t>rozšířen </a:t>
            </a:r>
            <a:r>
              <a:rPr lang="cs-CZ" sz="2400" b="1" dirty="0"/>
              <a:t>a </a:t>
            </a:r>
            <a:r>
              <a:rPr lang="cs-CZ" sz="2400" b="1" dirty="0" smtClean="0"/>
              <a:t>kryt </a:t>
            </a:r>
            <a:r>
              <a:rPr lang="cs-CZ" sz="2400" b="1" dirty="0"/>
              <a:t>rohovinovým </a:t>
            </a:r>
            <a:r>
              <a:rPr lang="cs-CZ" sz="2400" b="1" dirty="0" smtClean="0"/>
              <a:t>kopytem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Tapíři</a:t>
            </a:r>
            <a:r>
              <a:rPr lang="cs-CZ" sz="2400" b="1" dirty="0"/>
              <a:t> </a:t>
            </a:r>
            <a:r>
              <a:rPr lang="cs-CZ" sz="2400" b="1" dirty="0" smtClean="0"/>
              <a:t>	      - na </a:t>
            </a:r>
            <a:r>
              <a:rPr lang="cs-CZ" sz="2400" b="1" dirty="0"/>
              <a:t>předních nohách čtyři prsty, na zadních tři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Nosorožci</a:t>
            </a:r>
            <a:r>
              <a:rPr lang="cs-CZ" sz="2400" b="1" dirty="0" smtClean="0"/>
              <a:t> - končetiny zakončeny </a:t>
            </a:r>
            <a:r>
              <a:rPr lang="cs-CZ" sz="2400" b="1" dirty="0"/>
              <a:t>třemi prsty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Koňovití</a:t>
            </a:r>
            <a:r>
              <a:rPr lang="cs-CZ" sz="2400" b="1" dirty="0" smtClean="0"/>
              <a:t> </a:t>
            </a:r>
            <a:r>
              <a:rPr lang="cs-CZ" sz="2400" b="1" dirty="0"/>
              <a:t>(koně, zebry, osli</a:t>
            </a:r>
            <a:r>
              <a:rPr lang="cs-CZ" sz="2400" b="1" dirty="0" smtClean="0"/>
              <a:t>) - </a:t>
            </a:r>
            <a:r>
              <a:rPr lang="cs-CZ" sz="2400" b="1" dirty="0"/>
              <a:t>jeden </a:t>
            </a:r>
            <a:r>
              <a:rPr lang="cs-CZ" sz="2400" b="1" dirty="0" smtClean="0"/>
              <a:t>prst, přeměněn v kopyto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3784735"/>
            <a:ext cx="4523645" cy="252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4736"/>
            <a:ext cx="3809999" cy="252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19" y="6093296"/>
            <a:ext cx="74168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 					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6661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Lichokopytníci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býložravci </a:t>
            </a:r>
          </a:p>
          <a:p>
            <a:pPr marL="0" indent="0">
              <a:buNone/>
            </a:pPr>
            <a:r>
              <a:rPr lang="cs-CZ" sz="2400" b="1" dirty="0" smtClean="0"/>
              <a:t>- protáhlá </a:t>
            </a:r>
            <a:r>
              <a:rPr lang="cs-CZ" sz="2400" b="1" dirty="0"/>
              <a:t>obličejová část lebky s mohutným </a:t>
            </a:r>
            <a:r>
              <a:rPr lang="cs-CZ" sz="2400" b="1" dirty="0" smtClean="0"/>
              <a:t>chrupem</a:t>
            </a:r>
          </a:p>
          <a:p>
            <a:pPr marL="0" indent="0">
              <a:buNone/>
            </a:pPr>
            <a:r>
              <a:rPr lang="cs-CZ" sz="2400" b="1" dirty="0" smtClean="0"/>
              <a:t>- ostré řezáky, třenové </a:t>
            </a:r>
            <a:r>
              <a:rPr lang="cs-CZ" sz="2400" b="1" dirty="0"/>
              <a:t>zuby </a:t>
            </a:r>
            <a:r>
              <a:rPr lang="cs-CZ" sz="2400" b="1" dirty="0" smtClean="0"/>
              <a:t>a </a:t>
            </a:r>
            <a:r>
              <a:rPr lang="cs-CZ" sz="2400" b="1" dirty="0"/>
              <a:t>stoličky </a:t>
            </a:r>
            <a:r>
              <a:rPr lang="cs-CZ" sz="2400" b="1" dirty="0" smtClean="0"/>
              <a:t>mají </a:t>
            </a:r>
            <a:r>
              <a:rPr lang="cs-CZ" sz="2400" b="1" dirty="0"/>
              <a:t>vysoké korunky s hrboly </a:t>
            </a:r>
            <a:r>
              <a:rPr lang="cs-CZ" sz="2400" b="1" dirty="0" smtClean="0"/>
              <a:t>(účinná </a:t>
            </a:r>
            <a:r>
              <a:rPr lang="cs-CZ" sz="2400" b="1" dirty="0" err="1" smtClean="0"/>
              <a:t>skusná</a:t>
            </a:r>
            <a:r>
              <a:rPr lang="cs-CZ" sz="2400" b="1" dirty="0" smtClean="0"/>
              <a:t> plocha), špičáky malé</a:t>
            </a:r>
            <a:r>
              <a:rPr lang="cs-CZ" sz="2400" b="1" dirty="0"/>
              <a:t>, </a:t>
            </a:r>
            <a:r>
              <a:rPr lang="cs-CZ" sz="2400" b="1" dirty="0" smtClean="0"/>
              <a:t>chybí </a:t>
            </a:r>
            <a:r>
              <a:rPr lang="cs-CZ" sz="2400" b="1" dirty="0"/>
              <a:t>nebo </a:t>
            </a:r>
            <a:r>
              <a:rPr lang="cs-CZ" sz="2400" b="1" dirty="0" smtClean="0"/>
              <a:t>skryty </a:t>
            </a:r>
            <a:r>
              <a:rPr lang="cs-CZ" sz="2400" b="1" dirty="0"/>
              <a:t>v </a:t>
            </a:r>
            <a:r>
              <a:rPr lang="cs-CZ" sz="2400" b="1" dirty="0" smtClean="0"/>
              <a:t>dásni 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většinou 44 </a:t>
            </a:r>
            <a:r>
              <a:rPr lang="cs-CZ" sz="2400" b="1" dirty="0"/>
              <a:t>zubů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největší rozmach ve </a:t>
            </a:r>
            <a:r>
              <a:rPr lang="cs-CZ" sz="2400" b="1" dirty="0"/>
              <a:t>třetihorách, dnes </a:t>
            </a:r>
            <a:r>
              <a:rPr lang="cs-CZ" sz="2400" b="1" dirty="0" smtClean="0"/>
              <a:t>vymírající skupina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80928"/>
            <a:ext cx="4464496" cy="3348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5877272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740000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Tapír indický (</a:t>
            </a:r>
            <a:r>
              <a:rPr lang="cs-CZ" sz="3200" b="1" dirty="0" err="1" smtClean="0"/>
              <a:t>čabrakový</a:t>
            </a:r>
            <a:r>
              <a:rPr lang="cs-CZ" sz="3200" b="1" dirty="0" smtClean="0"/>
              <a:t>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dorůstá </a:t>
            </a:r>
            <a:r>
              <a:rPr lang="cs-CZ" sz="2400" b="1" dirty="0"/>
              <a:t>až 2,5 m délky a 1 m </a:t>
            </a:r>
            <a:r>
              <a:rPr lang="cs-CZ" sz="2400" b="1" dirty="0" smtClean="0"/>
              <a:t>výšky</a:t>
            </a:r>
          </a:p>
          <a:p>
            <a:pPr marL="0" indent="0">
              <a:buNone/>
            </a:pPr>
            <a:r>
              <a:rPr lang="cs-CZ" sz="2400" b="1" dirty="0" smtClean="0"/>
              <a:t>- tělo </a:t>
            </a:r>
            <a:r>
              <a:rPr lang="cs-CZ" sz="2400" b="1" dirty="0"/>
              <a:t>obepíná tlustá kůže </a:t>
            </a:r>
            <a:r>
              <a:rPr lang="cs-CZ" sz="2400" b="1" dirty="0" smtClean="0"/>
              <a:t>s jemnou </a:t>
            </a:r>
            <a:r>
              <a:rPr lang="cs-CZ" sz="2400" b="1" dirty="0"/>
              <a:t>černou a bílou </a:t>
            </a:r>
            <a:r>
              <a:rPr lang="cs-CZ" sz="2400" b="1" dirty="0" smtClean="0"/>
              <a:t>srstí</a:t>
            </a:r>
          </a:p>
          <a:p>
            <a:pPr marL="0" indent="0">
              <a:buNone/>
            </a:pPr>
            <a:r>
              <a:rPr lang="cs-CZ" sz="2400" b="1" dirty="0" smtClean="0"/>
              <a:t>- býložravec </a:t>
            </a:r>
            <a:r>
              <a:rPr lang="cs-CZ" sz="2400" b="1" dirty="0"/>
              <a:t>a </a:t>
            </a:r>
            <a:r>
              <a:rPr lang="cs-CZ" sz="2400" b="1" dirty="0" smtClean="0"/>
              <a:t>přežvýkavec</a:t>
            </a:r>
          </a:p>
          <a:p>
            <a:pPr marL="0" indent="0">
              <a:buNone/>
            </a:pPr>
            <a:r>
              <a:rPr lang="cs-CZ" sz="2400" b="1" dirty="0" smtClean="0"/>
              <a:t>- výborně plave, potápí </a:t>
            </a:r>
            <a:r>
              <a:rPr lang="cs-CZ" sz="2400" b="1" dirty="0"/>
              <a:t>se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krátký, </a:t>
            </a:r>
            <a:r>
              <a:rPr lang="cs-CZ" sz="2400" b="1" dirty="0"/>
              <a:t>pohyblivý </a:t>
            </a:r>
            <a:r>
              <a:rPr lang="cs-CZ" sz="2400" b="1" dirty="0" smtClean="0"/>
              <a:t>chobot</a:t>
            </a:r>
          </a:p>
          <a:p>
            <a:pPr marL="0" indent="0">
              <a:buNone/>
            </a:pPr>
            <a:r>
              <a:rPr lang="cs-CZ" sz="2400" b="1" dirty="0" smtClean="0"/>
              <a:t>- ostrý </a:t>
            </a:r>
            <a:r>
              <a:rPr lang="cs-CZ" sz="2400" b="1" dirty="0"/>
              <a:t>čich, </a:t>
            </a:r>
            <a:r>
              <a:rPr lang="cs-CZ" sz="2400" b="1" dirty="0" smtClean="0"/>
              <a:t>dobrý sluch</a:t>
            </a:r>
          </a:p>
          <a:p>
            <a:pPr marL="0" indent="0">
              <a:buNone/>
            </a:pPr>
            <a:r>
              <a:rPr lang="cs-CZ" sz="2400" b="1" dirty="0" smtClean="0"/>
              <a:t>- zrak horší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32856"/>
            <a:ext cx="3096344" cy="44985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21088"/>
            <a:ext cx="3190323" cy="2410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381328"/>
            <a:ext cx="67687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 					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910611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Tapír jihoamerický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dorůstá </a:t>
            </a:r>
            <a:r>
              <a:rPr lang="cs-CZ" sz="2400" b="1" dirty="0"/>
              <a:t>až </a:t>
            </a:r>
            <a:r>
              <a:rPr lang="cs-CZ" sz="2400" b="1" dirty="0" smtClean="0"/>
              <a:t>2,1 </a:t>
            </a:r>
            <a:r>
              <a:rPr lang="cs-CZ" sz="2400" b="1" dirty="0"/>
              <a:t>m délky a 1 m </a:t>
            </a:r>
            <a:r>
              <a:rPr lang="cs-CZ" sz="2400" b="1" dirty="0" smtClean="0"/>
              <a:t>výšky</a:t>
            </a:r>
          </a:p>
          <a:p>
            <a:pPr marL="0" indent="0">
              <a:buNone/>
            </a:pPr>
            <a:r>
              <a:rPr lang="cs-CZ" sz="2400" b="1" dirty="0" smtClean="0"/>
              <a:t>- hmotnost 180 – 250 kg</a:t>
            </a:r>
          </a:p>
          <a:p>
            <a:pPr marL="0" indent="0">
              <a:buNone/>
            </a:pPr>
            <a:r>
              <a:rPr lang="cs-CZ" sz="2400" b="1" dirty="0" smtClean="0"/>
              <a:t>- nejtěžší suchozemský savec Jižní Ameriky</a:t>
            </a:r>
          </a:p>
          <a:p>
            <a:pPr marL="0" indent="0">
              <a:buNone/>
            </a:pPr>
            <a:r>
              <a:rPr lang="cs-CZ" sz="2400" b="1" dirty="0" smtClean="0"/>
              <a:t>- chobotovitý rypák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dobrý sluch, horší zrak</a:t>
            </a:r>
          </a:p>
          <a:p>
            <a:pPr marL="0" indent="0">
              <a:buNone/>
            </a:pPr>
            <a:r>
              <a:rPr lang="cs-CZ" sz="2400" b="1" dirty="0" smtClean="0"/>
              <a:t>- dobře plave,  potápí </a:t>
            </a:r>
            <a:r>
              <a:rPr lang="cs-CZ" sz="2400" b="1" dirty="0"/>
              <a:t>se</a:t>
            </a:r>
            <a:endParaRPr lang="cs-CZ" sz="2400" b="1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3713989" cy="2785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89040"/>
            <a:ext cx="4198317" cy="2785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309320"/>
            <a:ext cx="66247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 				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7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905971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Nosorožec tuponosý (bílý, velkohubý)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africký zástupce nosorožců</a:t>
            </a:r>
          </a:p>
          <a:p>
            <a:pPr marL="0" indent="0">
              <a:buNone/>
            </a:pPr>
            <a:r>
              <a:rPr lang="cs-CZ" sz="2400" b="1" dirty="0" smtClean="0"/>
              <a:t>- druhý největší suchozemský savec</a:t>
            </a:r>
          </a:p>
          <a:p>
            <a:pPr marL="0" indent="0">
              <a:buNone/>
            </a:pPr>
            <a:r>
              <a:rPr lang="cs-CZ" sz="2400" b="1" dirty="0" smtClean="0"/>
              <a:t>- délka těla 3,7 </a:t>
            </a:r>
            <a:r>
              <a:rPr lang="cs-CZ" sz="2400" b="1" dirty="0"/>
              <a:t>- 4 </a:t>
            </a:r>
            <a:r>
              <a:rPr lang="cs-CZ" sz="2400" b="1" dirty="0" smtClean="0"/>
              <a:t>m</a:t>
            </a:r>
          </a:p>
          <a:p>
            <a:pPr marL="0" indent="0">
              <a:buNone/>
            </a:pPr>
            <a:r>
              <a:rPr lang="cs-CZ" sz="2400" b="1" dirty="0" smtClean="0"/>
              <a:t>- hmotnost až 5 tun </a:t>
            </a:r>
          </a:p>
          <a:p>
            <a:pPr marL="0" indent="0">
              <a:buNone/>
            </a:pPr>
            <a:r>
              <a:rPr lang="cs-CZ" sz="2400" b="1" dirty="0" smtClean="0"/>
              <a:t>- ocas </a:t>
            </a:r>
            <a:r>
              <a:rPr lang="cs-CZ" sz="2400" b="1" dirty="0"/>
              <a:t>až 70 </a:t>
            </a:r>
            <a:r>
              <a:rPr lang="cs-CZ" sz="2400" b="1" dirty="0" smtClean="0"/>
              <a:t>cm 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29000"/>
            <a:ext cx="4128458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35233"/>
            <a:ext cx="4091204" cy="418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309320"/>
            <a:ext cx="66247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8 				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79362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Nosorožec tuponosý (bílý, velkohubý)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typická </a:t>
            </a:r>
            <a:r>
              <a:rPr lang="cs-CZ" sz="2400" b="1" dirty="0"/>
              <a:t>široká tlama s rovným, horním </a:t>
            </a:r>
            <a:r>
              <a:rPr lang="cs-CZ" sz="2400" b="1" dirty="0" smtClean="0"/>
              <a:t>pyskem</a:t>
            </a:r>
          </a:p>
          <a:p>
            <a:pPr marL="0" indent="0">
              <a:buNone/>
            </a:pPr>
            <a:r>
              <a:rPr lang="cs-CZ" sz="2400" b="1" dirty="0" smtClean="0"/>
              <a:t>- 2 rohy (dolní 1,5 </a:t>
            </a:r>
            <a:r>
              <a:rPr lang="cs-CZ" sz="2400" b="1" dirty="0"/>
              <a:t>m, </a:t>
            </a:r>
            <a:r>
              <a:rPr lang="cs-CZ" sz="2400" b="1" dirty="0" smtClean="0"/>
              <a:t>horní do 40 cm)</a:t>
            </a:r>
          </a:p>
          <a:p>
            <a:pPr marL="0" indent="0">
              <a:buNone/>
            </a:pPr>
            <a:r>
              <a:rPr lang="cs-CZ" sz="2400" b="1" dirty="0" smtClean="0"/>
              <a:t>- na </a:t>
            </a:r>
            <a:r>
              <a:rPr lang="cs-CZ" sz="2400" b="1" dirty="0"/>
              <a:t>hřbetech </a:t>
            </a:r>
            <a:r>
              <a:rPr lang="cs-CZ" sz="2400" b="1" dirty="0" err="1" smtClean="0"/>
              <a:t>klubáci</a:t>
            </a:r>
            <a:r>
              <a:rPr lang="cs-CZ" sz="2400" b="1" dirty="0" smtClean="0"/>
              <a:t> </a:t>
            </a:r>
            <a:r>
              <a:rPr lang="cs-CZ" sz="2400" b="1" dirty="0"/>
              <a:t>a volavky </a:t>
            </a:r>
            <a:r>
              <a:rPr lang="cs-CZ" sz="2400" b="1" dirty="0" smtClean="0"/>
              <a:t>rusohlavé (očista, varování)</a:t>
            </a:r>
          </a:p>
          <a:p>
            <a:pPr marL="0" indent="0">
              <a:buNone/>
            </a:pPr>
            <a:r>
              <a:rPr lang="cs-CZ" sz="2400" b="1" dirty="0" smtClean="0"/>
              <a:t>- dosahuje </a:t>
            </a:r>
            <a:r>
              <a:rPr lang="cs-CZ" sz="2400" b="1" dirty="0"/>
              <a:t>rychlosti až 45 </a:t>
            </a:r>
            <a:r>
              <a:rPr lang="cs-CZ" sz="2400" b="1" dirty="0" smtClean="0"/>
              <a:t>km/h</a:t>
            </a:r>
          </a:p>
          <a:p>
            <a:pPr marL="0" indent="0">
              <a:buNone/>
            </a:pPr>
            <a:r>
              <a:rPr lang="cs-CZ" sz="2400" b="1" dirty="0" smtClean="0"/>
              <a:t>- z lehu se </a:t>
            </a:r>
            <a:r>
              <a:rPr lang="cs-CZ" sz="2400" b="1" dirty="0"/>
              <a:t>do 1 sekundy </a:t>
            </a:r>
            <a:r>
              <a:rPr lang="cs-CZ" sz="2400" b="1" dirty="0" smtClean="0"/>
              <a:t>postaví </a:t>
            </a:r>
            <a:r>
              <a:rPr lang="cs-CZ" sz="2400" b="1" dirty="0"/>
              <a:t>na všechny 4 </a:t>
            </a:r>
            <a:r>
              <a:rPr lang="cs-CZ" sz="2400" b="1" dirty="0" smtClean="0"/>
              <a:t>nohy</a:t>
            </a:r>
          </a:p>
          <a:p>
            <a:pPr marL="0" indent="0">
              <a:buNone/>
            </a:pPr>
            <a:r>
              <a:rPr lang="cs-CZ" sz="2400" b="1" dirty="0" smtClean="0"/>
              <a:t>- je krátkozraký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61502"/>
            <a:ext cx="4032448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6237312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202549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Nosorožec dvourohý (černý)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africký </a:t>
            </a:r>
            <a:r>
              <a:rPr lang="cs-CZ" sz="2400" b="1" dirty="0"/>
              <a:t>zástupce nosorožců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délka těla </a:t>
            </a:r>
            <a:r>
              <a:rPr lang="cs-CZ" sz="2400" b="1" dirty="0" smtClean="0"/>
              <a:t>2,9 – 3,6 </a:t>
            </a:r>
            <a:r>
              <a:rPr lang="cs-CZ" sz="2400" b="1" dirty="0"/>
              <a:t>m</a:t>
            </a:r>
          </a:p>
          <a:p>
            <a:pPr marL="0" indent="0">
              <a:buNone/>
            </a:pPr>
            <a:r>
              <a:rPr lang="cs-CZ" sz="2400" b="1" dirty="0"/>
              <a:t>- hmotnost </a:t>
            </a:r>
            <a:r>
              <a:rPr lang="cs-CZ" sz="2400" b="1" dirty="0" smtClean="0"/>
              <a:t> 700 – 1 600 kg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- ocas až 70 cm </a:t>
            </a:r>
          </a:p>
          <a:p>
            <a:pPr marL="0" indent="0">
              <a:buNone/>
            </a:pPr>
            <a:r>
              <a:rPr lang="cs-CZ" sz="2400" b="1" dirty="0" smtClean="0"/>
              <a:t>- výška v kohoutku 1,2 – 2,4 m</a:t>
            </a:r>
          </a:p>
          <a:p>
            <a:pPr marL="0" indent="0">
              <a:buNone/>
            </a:pPr>
            <a:r>
              <a:rPr lang="cs-CZ" sz="2400" b="1" dirty="0" smtClean="0"/>
              <a:t>- 2 rohy (dolní 1 </a:t>
            </a:r>
            <a:r>
              <a:rPr lang="cs-CZ" sz="2400" b="1" dirty="0"/>
              <a:t>m, </a:t>
            </a:r>
            <a:r>
              <a:rPr lang="cs-CZ" sz="2400" b="1" dirty="0" smtClean="0"/>
              <a:t>horní do 60 cm)</a:t>
            </a:r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387" y="3933056"/>
            <a:ext cx="3415992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80728"/>
            <a:ext cx="3536182" cy="2355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933057"/>
            <a:ext cx="4814243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3140968"/>
            <a:ext cx="17680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387" y="6381328"/>
            <a:ext cx="64947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12			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8615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Osel africký - somálský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severní a východní </a:t>
            </a:r>
            <a:r>
              <a:rPr lang="cs-CZ" sz="2400" b="1" dirty="0" smtClean="0"/>
              <a:t>Africe</a:t>
            </a:r>
          </a:p>
          <a:p>
            <a:pPr marL="0" indent="0">
              <a:buNone/>
            </a:pPr>
            <a:r>
              <a:rPr lang="cs-CZ" sz="2400" b="1" dirty="0" smtClean="0"/>
              <a:t>- 3 poddruhy – somálský, nubijský, </a:t>
            </a:r>
            <a:r>
              <a:rPr lang="cs-CZ" sz="2400" b="1" dirty="0" err="1" smtClean="0"/>
              <a:t>danakilský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kohoutku vysoký 113 – 118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žlutavošedě zbarvený</a:t>
            </a:r>
          </a:p>
          <a:p>
            <a:pPr marL="0" indent="0">
              <a:buNone/>
            </a:pPr>
            <a:r>
              <a:rPr lang="cs-CZ" sz="2400" b="1" dirty="0" smtClean="0"/>
              <a:t>- na </a:t>
            </a:r>
            <a:r>
              <a:rPr lang="cs-CZ" sz="2400" b="1" dirty="0"/>
              <a:t>hřbetě </a:t>
            </a:r>
            <a:r>
              <a:rPr lang="cs-CZ" sz="2400" b="1" dirty="0" smtClean="0"/>
              <a:t>„úhoří pruh“, </a:t>
            </a:r>
            <a:r>
              <a:rPr lang="cs-CZ" sz="2400" b="1" dirty="0"/>
              <a:t>přetnutý na lopatkách </a:t>
            </a:r>
            <a:r>
              <a:rPr lang="cs-CZ" sz="2400" b="1" dirty="0" smtClean="0"/>
              <a:t>příčným pruhem ( </a:t>
            </a:r>
            <a:r>
              <a:rPr lang="cs-CZ" sz="2400" b="1" dirty="0"/>
              <a:t>pruhy vytváří ramenní </a:t>
            </a:r>
            <a:r>
              <a:rPr lang="cs-CZ" sz="2400" b="1" dirty="0" smtClean="0"/>
              <a:t>kříž)</a:t>
            </a:r>
          </a:p>
          <a:p>
            <a:pPr marL="0" indent="0">
              <a:buNone/>
            </a:pPr>
            <a:r>
              <a:rPr lang="cs-CZ" sz="2400" b="1" dirty="0" smtClean="0"/>
              <a:t>- páskování </a:t>
            </a:r>
            <a:r>
              <a:rPr lang="cs-CZ" sz="2400" b="1" dirty="0"/>
              <a:t>končetin </a:t>
            </a:r>
            <a:r>
              <a:rPr lang="cs-CZ" sz="2400" b="1" dirty="0" smtClean="0"/>
              <a:t>naznačeno slabě nebo chybí 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933056"/>
            <a:ext cx="2104794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224663"/>
            <a:ext cx="3377952" cy="23434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6359406"/>
            <a:ext cx="6840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14 					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955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Osel asijský - kulan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jižní a střední </a:t>
            </a:r>
            <a:r>
              <a:rPr lang="cs-CZ" sz="2400" b="1" dirty="0" smtClean="0"/>
              <a:t>Asii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těla </a:t>
            </a:r>
            <a:r>
              <a:rPr lang="cs-CZ" sz="2400" b="1" dirty="0" smtClean="0"/>
              <a:t>200 – 250 cm</a:t>
            </a:r>
          </a:p>
          <a:p>
            <a:pPr marL="0" indent="0">
              <a:buNone/>
            </a:pPr>
            <a:r>
              <a:rPr lang="cs-CZ" sz="2400" b="1" dirty="0" smtClean="0"/>
              <a:t>- výška v </a:t>
            </a:r>
            <a:r>
              <a:rPr lang="cs-CZ" sz="2400" b="1" dirty="0"/>
              <a:t>kohoutku 120–140 cm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ocasu </a:t>
            </a:r>
            <a:r>
              <a:rPr lang="cs-CZ" sz="2400" b="1" dirty="0" smtClean="0"/>
              <a:t>30 – 40 cm</a:t>
            </a:r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cs-CZ" sz="2400" b="1" dirty="0"/>
              <a:t>200 </a:t>
            </a:r>
            <a:r>
              <a:rPr lang="cs-CZ" sz="2400" b="1" dirty="0" smtClean="0"/>
              <a:t>– 260 kg </a:t>
            </a:r>
          </a:p>
          <a:p>
            <a:pPr marL="0" indent="0">
              <a:buNone/>
            </a:pPr>
            <a:r>
              <a:rPr lang="cs-CZ" sz="2400" b="1" dirty="0" smtClean="0"/>
              <a:t>- poloosli (koňský vzhled)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5536" y="3933056"/>
            <a:ext cx="3672408" cy="2584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802513"/>
            <a:ext cx="42862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275" y="6286889"/>
            <a:ext cx="63195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16 				    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5467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Zebra stepní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východní</a:t>
            </a:r>
            <a:r>
              <a:rPr lang="cs-CZ" sz="2400" b="1" dirty="0"/>
              <a:t>, střední a jižní </a:t>
            </a:r>
            <a:r>
              <a:rPr lang="cs-CZ" sz="2400" b="1" dirty="0" smtClean="0"/>
              <a:t>Afrika</a:t>
            </a:r>
          </a:p>
          <a:p>
            <a:pPr marL="0" indent="0">
              <a:buNone/>
            </a:pPr>
            <a:r>
              <a:rPr lang="cs-CZ" sz="2400" b="1" dirty="0"/>
              <a:t>- nejhojnější ze 4 žijících druhů 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hmotnost 220 - 330 </a:t>
            </a:r>
            <a:r>
              <a:rPr lang="cs-CZ" sz="2400" b="1" dirty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délka těla 210 - 250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výška </a:t>
            </a:r>
            <a:r>
              <a:rPr lang="cs-CZ" sz="2400" b="1" dirty="0"/>
              <a:t>v </a:t>
            </a:r>
            <a:r>
              <a:rPr lang="cs-CZ" sz="2400" b="1" dirty="0" smtClean="0"/>
              <a:t>kohoutku 120 - 135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ocas </a:t>
            </a:r>
            <a:r>
              <a:rPr lang="cs-CZ" sz="2400" b="1" dirty="0"/>
              <a:t>43-57 cm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21522"/>
            <a:ext cx="4025661" cy="6038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68" y="3819146"/>
            <a:ext cx="3787824" cy="2840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2168" y="6453336"/>
            <a:ext cx="59480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18 				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19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52427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Zebra </a:t>
            </a:r>
            <a:r>
              <a:rPr lang="cs-CZ" sz="3200" b="1" dirty="0" err="1" smtClean="0"/>
              <a:t>Grévyho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kohoutková </a:t>
            </a:r>
            <a:r>
              <a:rPr lang="cs-CZ" sz="2400" b="1" dirty="0"/>
              <a:t>výška </a:t>
            </a:r>
            <a:r>
              <a:rPr lang="cs-CZ" sz="2400" b="1" dirty="0" smtClean="0"/>
              <a:t>mezi </a:t>
            </a:r>
            <a:r>
              <a:rPr lang="cs-CZ" sz="2400" b="1" dirty="0"/>
              <a:t>140 - 160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těla </a:t>
            </a:r>
            <a:r>
              <a:rPr lang="cs-CZ" sz="2400" b="1" dirty="0" smtClean="0"/>
              <a:t>240 </a:t>
            </a:r>
            <a:r>
              <a:rPr lang="cs-CZ" sz="2400" b="1" dirty="0"/>
              <a:t>- 300 cm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cs-CZ" sz="2400" b="1" dirty="0"/>
              <a:t>kolem 400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černohnědé </a:t>
            </a:r>
            <a:r>
              <a:rPr lang="cs-CZ" sz="2400" b="1" dirty="0"/>
              <a:t>až černé husté pruhování, </a:t>
            </a:r>
            <a:r>
              <a:rPr lang="cs-CZ" sz="2400" b="1" dirty="0" smtClean="0"/>
              <a:t>břicho bílé</a:t>
            </a:r>
          </a:p>
          <a:p>
            <a:pPr marL="0" indent="0">
              <a:buNone/>
            </a:pPr>
            <a:r>
              <a:rPr lang="cs-CZ" sz="2400" b="1" dirty="0" smtClean="0"/>
              <a:t>- podobná spíše oslům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45939"/>
            <a:ext cx="4752528" cy="3290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6381328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4342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Kůň Převalského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kohoutková výška mezi 120 - 145 cm</a:t>
            </a:r>
          </a:p>
          <a:p>
            <a:pPr marL="0" indent="0">
              <a:buNone/>
            </a:pPr>
            <a:r>
              <a:rPr lang="cs-CZ" sz="2400" b="1" dirty="0" smtClean="0"/>
              <a:t>- délka těla 220 - 280 cm </a:t>
            </a:r>
          </a:p>
          <a:p>
            <a:pPr marL="0" indent="0">
              <a:buNone/>
            </a:pPr>
            <a:r>
              <a:rPr lang="cs-CZ" sz="2400" b="1" dirty="0" smtClean="0"/>
              <a:t>- hmotnost 200 - 300 kg</a:t>
            </a:r>
          </a:p>
          <a:p>
            <a:pPr marL="0" indent="0">
              <a:buNone/>
            </a:pPr>
            <a:r>
              <a:rPr lang="cs-CZ" sz="2400" b="1" dirty="0" smtClean="0"/>
              <a:t>- ocas 0,9 – 1,1 m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</a:t>
            </a:r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O záchranu se zasloužila pražská zoologická zahrada.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8960"/>
            <a:ext cx="4140020" cy="3105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929" y="1628800"/>
            <a:ext cx="3528392" cy="454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5949280"/>
            <a:ext cx="67687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21 					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39608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Mezidruhoví kříženci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Mula</a:t>
            </a:r>
          </a:p>
          <a:p>
            <a:pPr marL="0" indent="0">
              <a:buNone/>
            </a:pPr>
            <a:r>
              <a:rPr lang="cs-CZ" sz="2400" b="1" dirty="0" smtClean="0"/>
              <a:t>- rodiče - samec </a:t>
            </a:r>
            <a:r>
              <a:rPr lang="cs-CZ" sz="2400" b="1" dirty="0"/>
              <a:t>osla se samicí koně (kobylou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není </a:t>
            </a:r>
            <a:r>
              <a:rPr lang="cs-CZ" sz="2400" b="1" dirty="0"/>
              <a:t>schopna </a:t>
            </a:r>
            <a:r>
              <a:rPr lang="cs-CZ" sz="2400" b="1" dirty="0" smtClean="0"/>
              <a:t>rozmnožování</a:t>
            </a:r>
          </a:p>
          <a:p>
            <a:pPr marL="0" indent="0">
              <a:buNone/>
            </a:pPr>
            <a:r>
              <a:rPr lang="cs-CZ" sz="2400" b="1" dirty="0" smtClean="0"/>
              <a:t>- jezdecké zvíře</a:t>
            </a:r>
          </a:p>
          <a:p>
            <a:pPr marL="0" indent="0">
              <a:buNone/>
            </a:pPr>
            <a:r>
              <a:rPr lang="cs-CZ" sz="2400" b="1" dirty="0" smtClean="0"/>
              <a:t>- unese </a:t>
            </a:r>
            <a:r>
              <a:rPr lang="cs-CZ" sz="2400" b="1" dirty="0"/>
              <a:t>náklad až 150 </a:t>
            </a:r>
            <a:r>
              <a:rPr lang="cs-CZ" sz="2400" b="1" dirty="0" smtClean="0"/>
              <a:t>kg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22286"/>
            <a:ext cx="4104457" cy="2749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51256"/>
            <a:ext cx="4273126" cy="4443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165304"/>
            <a:ext cx="69127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23 				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24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9660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Mezidruhoví kříženci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Mezek</a:t>
            </a:r>
          </a:p>
          <a:p>
            <a:pPr marL="0" indent="0">
              <a:buNone/>
            </a:pPr>
            <a:r>
              <a:rPr lang="cs-CZ" sz="2400" b="1" dirty="0" smtClean="0"/>
              <a:t>- rodiče - samec koně </a:t>
            </a:r>
            <a:r>
              <a:rPr lang="cs-CZ" sz="2400" b="1" dirty="0"/>
              <a:t>se samicí </a:t>
            </a:r>
            <a:r>
              <a:rPr lang="cs-CZ" sz="2400" b="1" dirty="0" smtClean="0"/>
              <a:t>osla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hřebec neplodný </a:t>
            </a:r>
            <a:r>
              <a:rPr lang="cs-CZ" sz="2400" b="1" dirty="0"/>
              <a:t>vždy, </a:t>
            </a:r>
            <a:r>
              <a:rPr lang="cs-CZ" sz="2400" b="1" dirty="0" smtClean="0"/>
              <a:t>klisna výjimečně plodná</a:t>
            </a:r>
          </a:p>
          <a:p>
            <a:pPr marL="0" indent="0">
              <a:buNone/>
            </a:pPr>
            <a:r>
              <a:rPr lang="cs-CZ" sz="2400" b="1" dirty="0" smtClean="0"/>
              <a:t>- doprava nákladů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852937"/>
            <a:ext cx="4663752" cy="3734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6356444"/>
            <a:ext cx="23318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8477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Mezidruhoví kříženci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363272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err="1"/>
              <a:t>Zebroid</a:t>
            </a:r>
            <a:r>
              <a:rPr lang="cs-CZ" sz="2400" b="1" dirty="0"/>
              <a:t>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kříženec </a:t>
            </a:r>
            <a:r>
              <a:rPr lang="cs-CZ" sz="2400" b="1" dirty="0"/>
              <a:t>zebry a koně (i ponyho</a:t>
            </a:r>
            <a:r>
              <a:rPr lang="cs-CZ" sz="2400" b="1" dirty="0" smtClean="0"/>
              <a:t>) nebo zebry a osla</a:t>
            </a:r>
          </a:p>
          <a:p>
            <a:pPr marL="0" indent="0">
              <a:buNone/>
            </a:pPr>
            <a:r>
              <a:rPr lang="cs-CZ" sz="2400" b="1" dirty="0" smtClean="0"/>
              <a:t>- čeština </a:t>
            </a:r>
            <a:r>
              <a:rPr lang="cs-CZ" sz="2400" b="1" dirty="0" smtClean="0"/>
              <a:t>nemá názvy kříženců (</a:t>
            </a:r>
            <a:r>
              <a:rPr lang="cs-CZ" sz="2400" b="1" dirty="0" err="1" smtClean="0"/>
              <a:t>zebroid</a:t>
            </a:r>
            <a:r>
              <a:rPr lang="cs-CZ" sz="2400" b="1" dirty="0" smtClean="0"/>
              <a:t> </a:t>
            </a:r>
            <a:r>
              <a:rPr lang="cs-CZ" sz="2400" b="1" dirty="0"/>
              <a:t>je nadřazený </a:t>
            </a:r>
            <a:r>
              <a:rPr lang="cs-CZ" sz="2400" b="1" dirty="0" smtClean="0"/>
              <a:t>pojem)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používají se </a:t>
            </a:r>
            <a:r>
              <a:rPr lang="cs-CZ" sz="2400" b="1" dirty="0"/>
              <a:t>názvy </a:t>
            </a:r>
            <a:r>
              <a:rPr lang="cs-CZ" sz="2400" b="1" dirty="0" smtClean="0"/>
              <a:t>anglické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např.  - zebra </a:t>
            </a:r>
            <a:r>
              <a:rPr lang="cs-CZ" sz="2400" b="1" dirty="0"/>
              <a:t>(</a:t>
            </a:r>
            <a:r>
              <a:rPr lang="cs-CZ" sz="2400" b="1" dirty="0" smtClean="0"/>
              <a:t>samec) a kůň (klisna) = kříženec </a:t>
            </a:r>
            <a:r>
              <a:rPr lang="cs-CZ" sz="2400" b="1" dirty="0" err="1" smtClean="0">
                <a:solidFill>
                  <a:srgbClr val="002060"/>
                </a:solidFill>
              </a:rPr>
              <a:t>zorse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56992"/>
            <a:ext cx="4320480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67744" y="6349971"/>
            <a:ext cx="4320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26                                                                                   </a:t>
            </a:r>
            <a:r>
              <a:rPr lang="cs-CZ" sz="1200" b="1" dirty="0" err="1" smtClean="0">
                <a:solidFill>
                  <a:prstClr val="white"/>
                </a:solidFill>
              </a:rPr>
              <a:t>Zorse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18612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1, </a:t>
            </a:r>
            <a:r>
              <a:rPr lang="cs-CZ" sz="1200" b="1" dirty="0"/>
              <a:t>[cit. 2011-10-13], </a:t>
            </a:r>
            <a:r>
              <a:rPr lang="cs-CZ" sz="1200" b="1" dirty="0" smtClean="0"/>
              <a:t>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Jean-</a:t>
            </a:r>
            <a:r>
              <a:rPr lang="cs-CZ" sz="1200" b="1" dirty="0" err="1" smtClean="0"/>
              <a:t>Marc</a:t>
            </a:r>
            <a:r>
              <a:rPr lang="cs-CZ" sz="1200" b="1" dirty="0" smtClean="0"/>
              <a:t> ROSIER</a:t>
            </a:r>
            <a:r>
              <a:rPr lang="cs-CZ" sz="1200" b="1" dirty="0"/>
              <a:t>, File:Tapirus </a:t>
            </a:r>
            <a:r>
              <a:rPr lang="cs-CZ" sz="1200" b="1" dirty="0" err="1"/>
              <a:t>terrestris</a:t>
            </a:r>
            <a:r>
              <a:rPr lang="cs-CZ" sz="1200" b="1" dirty="0"/>
              <a:t> (1) by JM </a:t>
            </a:r>
            <a:r>
              <a:rPr lang="cs-CZ" sz="1200" b="1" dirty="0" smtClean="0"/>
              <a:t>Rosier.jpg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http://commons.wikimedia.org/wiki/File:Tapirus_terrestris_(1)_</a:t>
            </a:r>
            <a:r>
              <a:rPr lang="cs-CZ" sz="1200" b="1" dirty="0" smtClean="0">
                <a:hlinkClick r:id="rId2"/>
              </a:rPr>
              <a:t>by_JM_Rosier.jpg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Chris</a:t>
            </a:r>
            <a:r>
              <a:rPr lang="cs-CZ" sz="1200" b="1" dirty="0"/>
              <a:t> </a:t>
            </a:r>
            <a:r>
              <a:rPr lang="cs-CZ" sz="1200" b="1" dirty="0" err="1" smtClean="0"/>
              <a:t>Eason</a:t>
            </a:r>
            <a:r>
              <a:rPr lang="cs-CZ" sz="1200" b="1" dirty="0"/>
              <a:t>, File:White </a:t>
            </a:r>
            <a:r>
              <a:rPr lang="cs-CZ" sz="1200" b="1" dirty="0" smtClean="0"/>
              <a:t>Rhino.jpg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commons.wikimedia.org/wiki/File:White_Rhino.jpg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3, </a:t>
            </a:r>
            <a:r>
              <a:rPr lang="cs-CZ" sz="1200" b="1" dirty="0"/>
              <a:t>[cit. 2011-10-13],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Dixi</a:t>
            </a:r>
            <a:r>
              <a:rPr lang="cs-CZ" sz="1200" b="1" dirty="0"/>
              <a:t>, </a:t>
            </a:r>
            <a:r>
              <a:rPr lang="cs-CZ" sz="1200" b="1" dirty="0" smtClean="0"/>
              <a:t>File:Osiol001xx.jpg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commons.wikimedia.org/wiki/File:Osiol001xx.jpg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Just </a:t>
            </a:r>
            <a:r>
              <a:rPr lang="cs-CZ" sz="1200" b="1" dirty="0" smtClean="0"/>
              <a:t>chaos</a:t>
            </a:r>
            <a:r>
              <a:rPr lang="cs-CZ" sz="1200" b="1" dirty="0"/>
              <a:t>, File:Malayan </a:t>
            </a:r>
            <a:r>
              <a:rPr lang="cs-CZ" sz="1200" b="1" dirty="0" smtClean="0"/>
              <a:t>Tapir.jpg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commons.wikimedia.org/wiki/File:Malayan_Tapir.jpg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jim </a:t>
            </a:r>
            <a:r>
              <a:rPr lang="cs-CZ" sz="1200" b="1" dirty="0" err="1" smtClean="0"/>
              <a:t>Winstead</a:t>
            </a:r>
            <a:r>
              <a:rPr lang="cs-CZ" sz="1200" b="1" dirty="0"/>
              <a:t>, </a:t>
            </a:r>
            <a:r>
              <a:rPr lang="cs-CZ" sz="1200" b="1" dirty="0" smtClean="0"/>
              <a:t>File:Tapir001.jpg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commons.wikimedia.org/wiki/File:Tapir001.jpg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Piotr291092, File:Tapir anta.JPG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commons.wikimedia.org/wiki/File:Tapir_anta.JPG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7</a:t>
            </a:r>
            <a:r>
              <a:rPr lang="cs-CZ" sz="1200" b="1" dirty="0"/>
              <a:t>, [cit. 2011-10-13],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frank </a:t>
            </a:r>
            <a:r>
              <a:rPr lang="cs-CZ" sz="1200" b="1" dirty="0" err="1"/>
              <a:t>wouters</a:t>
            </a:r>
            <a:r>
              <a:rPr lang="cs-CZ" sz="1200" b="1" dirty="0"/>
              <a:t>, File:Baby tapir.jpg </a:t>
            </a: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commons.wikimedia.org/wiki/File:Baby_tapir.jpg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8, </a:t>
            </a:r>
            <a:r>
              <a:rPr lang="cs-CZ" sz="1200" b="1" dirty="0"/>
              <a:t>[cit. 2011-10-13],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Esculapio</a:t>
            </a:r>
            <a:r>
              <a:rPr lang="cs-CZ" sz="1200" b="1" dirty="0"/>
              <a:t>, File:Ceratotherium </a:t>
            </a:r>
            <a:r>
              <a:rPr lang="cs-CZ" sz="1200" b="1" dirty="0" err="1"/>
              <a:t>simum</a:t>
            </a:r>
            <a:r>
              <a:rPr lang="cs-CZ" sz="1200" b="1" dirty="0"/>
              <a:t> </a:t>
            </a:r>
            <a:r>
              <a:rPr lang="cs-CZ" sz="1200" b="1" dirty="0" err="1"/>
              <a:t>Kruger</a:t>
            </a:r>
            <a:r>
              <a:rPr lang="cs-CZ" sz="1200" b="1" dirty="0"/>
              <a:t> Park </a:t>
            </a:r>
            <a:r>
              <a:rPr lang="cs-CZ" sz="1200" b="1" dirty="0" smtClean="0"/>
              <a:t>02.JPG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commons.wikimedia.org/wiki/File:Ceratotherium_simum_Kruger_Park_02.JPG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9,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Ltshears</a:t>
            </a:r>
            <a:r>
              <a:rPr lang="cs-CZ" sz="1200" b="1" dirty="0"/>
              <a:t>, </a:t>
            </a:r>
            <a:r>
              <a:rPr lang="cs-CZ" sz="1200" b="1" dirty="0" smtClean="0"/>
              <a:t>File:WhiteRhino3.jpg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commons.wikimedia.org/wiki/File:WhiteRhino3.jpg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10,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Laslovarga</a:t>
            </a:r>
            <a:r>
              <a:rPr lang="cs-CZ" sz="1200" b="1" dirty="0" smtClean="0"/>
              <a:t>, </a:t>
            </a:r>
            <a:r>
              <a:rPr lang="en-US" sz="1200" b="1" dirty="0"/>
              <a:t>File:African White rhinoceros </a:t>
            </a:r>
            <a:r>
              <a:rPr lang="en-US" sz="1200" b="1" dirty="0" err="1"/>
              <a:t>Ceratotherium</a:t>
            </a:r>
            <a:r>
              <a:rPr lang="en-US" sz="1200" b="1" dirty="0"/>
              <a:t> </a:t>
            </a:r>
            <a:r>
              <a:rPr lang="en-US" sz="1200" b="1" dirty="0" err="1"/>
              <a:t>simum</a:t>
            </a:r>
            <a:r>
              <a:rPr lang="en-US" sz="1200" b="1" dirty="0"/>
              <a:t> </a:t>
            </a:r>
            <a:r>
              <a:rPr lang="en-US" sz="1200" b="1" dirty="0" smtClean="0"/>
              <a:t>simum6.JPG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commons.wikimedia.org/wiki/File:African_White_rhinoceros_Ceratotherium_simum_simum6.JPG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11,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Lee</a:t>
            </a:r>
            <a:r>
              <a:rPr lang="cs-CZ" sz="1200" b="1" dirty="0"/>
              <a:t> R. </a:t>
            </a:r>
            <a:r>
              <a:rPr lang="cs-CZ" sz="1200" b="1" dirty="0" smtClean="0"/>
              <a:t>Berger</a:t>
            </a:r>
            <a:r>
              <a:rPr lang="cs-CZ" sz="1200" b="1" dirty="0"/>
              <a:t>, File:Red-billed </a:t>
            </a:r>
            <a:r>
              <a:rPr lang="cs-CZ" sz="1200" b="1" dirty="0" smtClean="0"/>
              <a:t>oxpeckers.jpg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commons.wikimedia.org/wiki/File:Red-billed_oxpeckers.jpg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12,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Matthew </a:t>
            </a:r>
            <a:r>
              <a:rPr lang="cs-CZ" sz="1200" b="1" dirty="0" err="1" smtClean="0"/>
              <a:t>Field</a:t>
            </a:r>
            <a:r>
              <a:rPr lang="cs-CZ" sz="1200" b="1" dirty="0"/>
              <a:t>, File:Black </a:t>
            </a:r>
            <a:r>
              <a:rPr lang="cs-CZ" sz="1200" b="1" dirty="0" smtClean="0"/>
              <a:t>rhino.jpg</a:t>
            </a:r>
          </a:p>
          <a:p>
            <a:pPr marL="0" indent="0">
              <a:buNone/>
            </a:pPr>
            <a:r>
              <a:rPr lang="cs-CZ" sz="1200" b="1" dirty="0">
                <a:hlinkClick r:id="rId13"/>
              </a:rPr>
              <a:t>http://</a:t>
            </a:r>
            <a:r>
              <a:rPr lang="cs-CZ" sz="1200" b="1" dirty="0" smtClean="0">
                <a:hlinkClick r:id="rId13"/>
              </a:rPr>
              <a:t>commons.wikimedia.org/wiki/File:Black_rhino.jpg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13, [cit. 2011-10-13],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Harald </a:t>
            </a:r>
            <a:r>
              <a:rPr lang="cs-CZ" sz="1200" b="1" dirty="0" err="1">
                <a:solidFill>
                  <a:prstClr val="black"/>
                </a:solidFill>
              </a:rPr>
              <a:t>Zimmer</a:t>
            </a:r>
            <a:r>
              <a:rPr lang="cs-CZ" sz="1200" b="1" dirty="0">
                <a:solidFill>
                  <a:prstClr val="black"/>
                </a:solidFill>
              </a:rPr>
              <a:t>, File:Black </a:t>
            </a:r>
            <a:r>
              <a:rPr lang="cs-CZ" sz="1200" b="1" dirty="0" err="1">
                <a:solidFill>
                  <a:prstClr val="black"/>
                </a:solidFill>
              </a:rPr>
              <a:t>Rhinos</a:t>
            </a:r>
            <a:r>
              <a:rPr lang="cs-CZ" sz="1200" b="1" dirty="0">
                <a:solidFill>
                  <a:prstClr val="black"/>
                </a:solidFill>
              </a:rPr>
              <a:t> Kenya.jpg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4"/>
              </a:rPr>
              <a:t>http://commons.wikimedia.org/wiki/File:Black_Rhinos_Kenya.jpg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4878260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14,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C</a:t>
            </a:r>
            <a:r>
              <a:rPr lang="cs-CZ" sz="1200" b="1" dirty="0"/>
              <a:t>. </a:t>
            </a:r>
            <a:r>
              <a:rPr lang="cs-CZ" sz="1200" b="1" dirty="0" err="1" smtClean="0"/>
              <a:t>Smeenk</a:t>
            </a:r>
            <a:r>
              <a:rPr lang="cs-CZ" sz="1200" b="1" dirty="0"/>
              <a:t>, File:Equus </a:t>
            </a:r>
            <a:r>
              <a:rPr lang="cs-CZ" sz="1200" b="1" dirty="0" err="1"/>
              <a:t>africanus</a:t>
            </a:r>
            <a:r>
              <a:rPr lang="cs-CZ" sz="1200" b="1" dirty="0"/>
              <a:t> </a:t>
            </a:r>
            <a:r>
              <a:rPr lang="cs-CZ" sz="1200" b="1" dirty="0" smtClean="0"/>
              <a:t>somaliensis.jpg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commons.wikimedia.org/wiki/File:Equus_africanus_somaliensis.jpg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15,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Gemma</a:t>
            </a:r>
            <a:r>
              <a:rPr lang="cs-CZ" sz="1200" b="1" dirty="0"/>
              <a:t> </a:t>
            </a:r>
            <a:r>
              <a:rPr lang="cs-CZ" sz="1200" b="1" dirty="0" err="1" smtClean="0"/>
              <a:t>Longman</a:t>
            </a:r>
            <a:r>
              <a:rPr lang="cs-CZ" sz="1200" b="1" dirty="0"/>
              <a:t>, File:Somali </a:t>
            </a:r>
            <a:r>
              <a:rPr lang="cs-CZ" sz="1200" b="1" dirty="0" err="1"/>
              <a:t>wild</a:t>
            </a:r>
            <a:r>
              <a:rPr lang="cs-CZ" sz="1200" b="1" dirty="0"/>
              <a:t> </a:t>
            </a:r>
            <a:r>
              <a:rPr lang="cs-CZ" sz="1200" b="1" dirty="0" smtClean="0"/>
              <a:t>ass.jpg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commons.wikimedia.org/wiki/File:Somali_wild_ass.jpg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16, </a:t>
            </a:r>
            <a:r>
              <a:rPr lang="cs-CZ" sz="1200" b="1" dirty="0"/>
              <a:t>[cit. 2011-10-13],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kallerna</a:t>
            </a:r>
            <a:r>
              <a:rPr lang="cs-CZ" sz="1200" b="1" dirty="0"/>
              <a:t>, File:Kulaani </a:t>
            </a:r>
            <a:r>
              <a:rPr lang="cs-CZ" sz="1200" b="1" dirty="0" smtClean="0"/>
              <a:t>Korkeasaari.jpg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commons.wikimedia.org/wiki/File:Kulaani_Korkeasaari.jpg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17, </a:t>
            </a:r>
            <a:r>
              <a:rPr lang="cs-CZ" sz="1200" b="1" dirty="0"/>
              <a:t>[cit. 2011-10-13],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err="1"/>
              <a:t>kallerna</a:t>
            </a:r>
            <a:r>
              <a:rPr lang="cs-CZ" sz="1200" b="1" dirty="0"/>
              <a:t>, File:Kulaani </a:t>
            </a:r>
            <a:r>
              <a:rPr lang="cs-CZ" sz="1200" b="1" dirty="0" err="1"/>
              <a:t>Korkeasaari</a:t>
            </a:r>
            <a:r>
              <a:rPr lang="cs-CZ" sz="1200" b="1" dirty="0"/>
              <a:t> </a:t>
            </a:r>
            <a:r>
              <a:rPr lang="cs-CZ" sz="1200" b="1" dirty="0" smtClean="0"/>
              <a:t>2.jpg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commons.wikimedia.org/wiki/File:Kulaani_Korkeasaari_2.jpg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18,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Hans </a:t>
            </a:r>
            <a:r>
              <a:rPr lang="cs-CZ" sz="1200" b="1" dirty="0" err="1" smtClean="0"/>
              <a:t>Hillewaert</a:t>
            </a:r>
            <a:r>
              <a:rPr lang="cs-CZ" sz="1200" b="1" dirty="0"/>
              <a:t>, File:Equus </a:t>
            </a:r>
            <a:r>
              <a:rPr lang="cs-CZ" sz="1200" b="1" dirty="0" err="1"/>
              <a:t>burchelli</a:t>
            </a:r>
            <a:r>
              <a:rPr lang="cs-CZ" sz="1200" b="1" dirty="0"/>
              <a:t> </a:t>
            </a:r>
            <a:r>
              <a:rPr lang="cs-CZ" sz="1200" b="1" dirty="0" smtClean="0"/>
              <a:t>4.jpg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commons.wikimedia.org/wiki/File:Equus_burchelli_4.jpg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19,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Alfonsopazphoto</a:t>
            </a:r>
            <a:r>
              <a:rPr lang="cs-CZ" sz="1200" b="1" dirty="0"/>
              <a:t>, File:Zebra-de-planicie </a:t>
            </a:r>
            <a:r>
              <a:rPr lang="cs-CZ" sz="1200" b="1" dirty="0" err="1"/>
              <a:t>Equus-burchelli</a:t>
            </a:r>
            <a:r>
              <a:rPr lang="cs-CZ" sz="1200" b="1" dirty="0"/>
              <a:t> </a:t>
            </a:r>
            <a:r>
              <a:rPr lang="cs-CZ" sz="1200" b="1" dirty="0" smtClean="0"/>
              <a:t>fotografia-4338.jpg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commons.wikimedia.org/wiki/File:Zebra-de-planicie_Equus-burchelli_fotografia-4338.jpg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20,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bobosh_t</a:t>
            </a:r>
            <a:r>
              <a:rPr lang="cs-CZ" sz="1200" b="1" dirty="0"/>
              <a:t>, File:Grevy's Zebra </a:t>
            </a:r>
            <a:r>
              <a:rPr lang="cs-CZ" sz="1200" b="1" dirty="0" smtClean="0"/>
              <a:t>eating.jpg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commons.wikimedia.org/wiki/File:Grevy%27s_Zebra_eating.jpg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21</a:t>
            </a:r>
            <a:r>
              <a:rPr lang="cs-CZ" sz="1200" b="1" dirty="0"/>
              <a:t>, [cit. 2011-10-13],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Jeffery</a:t>
            </a:r>
            <a:r>
              <a:rPr lang="cs-CZ" sz="1200" b="1" dirty="0" smtClean="0"/>
              <a:t> </a:t>
            </a:r>
            <a:r>
              <a:rPr lang="cs-CZ" sz="1200" b="1" dirty="0"/>
              <a:t>J. </a:t>
            </a:r>
            <a:r>
              <a:rPr lang="cs-CZ" sz="1200" b="1" dirty="0" err="1" smtClean="0"/>
              <a:t>Nichols</a:t>
            </a:r>
            <a:r>
              <a:rPr lang="cs-CZ" sz="1200" b="1" dirty="0"/>
              <a:t>, File:Przewalski </a:t>
            </a:r>
            <a:r>
              <a:rPr lang="cs-CZ" sz="1200" b="1" dirty="0" err="1"/>
              <a:t>horse</a:t>
            </a:r>
            <a:r>
              <a:rPr lang="cs-CZ" sz="1200" b="1" dirty="0"/>
              <a:t> </a:t>
            </a:r>
            <a:r>
              <a:rPr lang="cs-CZ" sz="1200" b="1" dirty="0" smtClean="0"/>
              <a:t>standing.JPG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commons.wikimedia.org/wiki/File:Przewalski_horse_standing.JPG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22,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Michael </a:t>
            </a:r>
            <a:r>
              <a:rPr lang="cs-CZ" sz="1200" b="1" dirty="0" err="1" smtClean="0"/>
              <a:t>Gäbler</a:t>
            </a:r>
            <a:r>
              <a:rPr lang="cs-CZ" sz="1200" b="1" dirty="0"/>
              <a:t>, File:Przewalski's </a:t>
            </a:r>
            <a:r>
              <a:rPr lang="cs-CZ" sz="1200" b="1" dirty="0" err="1"/>
              <a:t>colt</a:t>
            </a:r>
            <a:r>
              <a:rPr lang="cs-CZ" sz="1200" b="1" dirty="0"/>
              <a:t> (head).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http://commons.wikimedia.org/wiki/File:Przewalski%27s_colt_(head).</a:t>
            </a:r>
            <a:r>
              <a:rPr lang="cs-CZ" sz="1200" b="1" dirty="0" smtClean="0">
                <a:hlinkClick r:id="rId10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23,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Valdavia</a:t>
            </a:r>
            <a:r>
              <a:rPr lang="cs-CZ" sz="1200" b="1" dirty="0"/>
              <a:t>, File:Castrillo de </a:t>
            </a:r>
            <a:r>
              <a:rPr lang="cs-CZ" sz="1200" b="1" dirty="0" err="1"/>
              <a:t>Villavega</a:t>
            </a:r>
            <a:r>
              <a:rPr lang="cs-CZ" sz="1200" b="1" dirty="0"/>
              <a:t> Festival </a:t>
            </a:r>
            <a:r>
              <a:rPr lang="cs-CZ" sz="1200" b="1" dirty="0" err="1"/>
              <a:t>of</a:t>
            </a:r>
            <a:r>
              <a:rPr lang="cs-CZ" sz="1200" b="1" dirty="0"/>
              <a:t> La </a:t>
            </a:r>
            <a:r>
              <a:rPr lang="cs-CZ" sz="1200" b="1" dirty="0" err="1"/>
              <a:t>Trilla</a:t>
            </a:r>
            <a:r>
              <a:rPr lang="cs-CZ" sz="1200" b="1" dirty="0"/>
              <a:t> </a:t>
            </a:r>
            <a:r>
              <a:rPr lang="cs-CZ" sz="1200" b="1" dirty="0" err="1"/>
              <a:t>Plowing</a:t>
            </a:r>
            <a:r>
              <a:rPr lang="cs-CZ" sz="1200" b="1" dirty="0"/>
              <a:t> </a:t>
            </a:r>
            <a:r>
              <a:rPr lang="cs-CZ" sz="1200" b="1" dirty="0" smtClean="0"/>
              <a:t>004.jpg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commons.wikimedia.org/wiki/File:Castrillo_de_Villavega_Festival_of_La_Trilla_Plowing_004.jpg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24, </a:t>
            </a:r>
            <a:r>
              <a:rPr lang="cs-CZ" sz="1200" b="1" dirty="0"/>
              <a:t>[cit. 2011-10-13],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Luis </a:t>
            </a:r>
            <a:r>
              <a:rPr lang="cs-CZ" sz="1200" b="1" dirty="0" err="1"/>
              <a:t>Fernández</a:t>
            </a:r>
            <a:r>
              <a:rPr lang="cs-CZ" sz="1200" b="1" dirty="0"/>
              <a:t> </a:t>
            </a:r>
            <a:r>
              <a:rPr lang="cs-CZ" sz="1200" b="1" dirty="0" err="1" smtClean="0"/>
              <a:t>García</a:t>
            </a:r>
            <a:r>
              <a:rPr lang="cs-CZ" sz="1200" b="1" dirty="0"/>
              <a:t>, File:Mula </a:t>
            </a:r>
            <a:r>
              <a:rPr lang="cs-CZ" sz="1200" b="1" dirty="0" smtClean="0"/>
              <a:t>20090409b.jpg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commons.wikimedia.org/wiki/File:Mula_20090409b.jpg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25, [cit. 2011-10-13],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Ragesoss</a:t>
            </a:r>
            <a:r>
              <a:rPr lang="cs-CZ" sz="1200" b="1" dirty="0">
                <a:solidFill>
                  <a:prstClr val="black"/>
                </a:solidFill>
              </a:rPr>
              <a:t>, File:Old </a:t>
            </a:r>
            <a:r>
              <a:rPr lang="cs-CZ" sz="1200" b="1" dirty="0" err="1">
                <a:solidFill>
                  <a:prstClr val="black"/>
                </a:solidFill>
              </a:rPr>
              <a:t>hinny</a:t>
            </a:r>
            <a:r>
              <a:rPr lang="cs-CZ" sz="1200" b="1" dirty="0">
                <a:solidFill>
                  <a:prstClr val="black"/>
                </a:solidFill>
              </a:rPr>
              <a:t> in Oklahoma.jpg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3"/>
              </a:rPr>
              <a:t>http://commons.wikimedia.org/wiki/File:Old_hinny_in_Oklahoma.jpg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26, [cit. 2011-10-13],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Kumana</a:t>
            </a:r>
            <a:r>
              <a:rPr lang="cs-CZ" sz="1200" b="1" dirty="0">
                <a:solidFill>
                  <a:prstClr val="black"/>
                </a:solidFill>
              </a:rPr>
              <a:t> @ </a:t>
            </a:r>
            <a:r>
              <a:rPr lang="cs-CZ" sz="1200" b="1" dirty="0" err="1">
                <a:solidFill>
                  <a:prstClr val="black"/>
                </a:solidFill>
              </a:rPr>
              <a:t>Wild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Equines</a:t>
            </a:r>
            <a:r>
              <a:rPr lang="cs-CZ" sz="1200" b="1" dirty="0">
                <a:solidFill>
                  <a:prstClr val="black"/>
                </a:solidFill>
              </a:rPr>
              <a:t>, File:Carly.jpg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4"/>
              </a:rPr>
              <a:t>http://commons.wikimedia.org/wiki/File:Carly.jpg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7890078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8152172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1310</Words>
  <Application>Microsoft Office PowerPoint</Application>
  <PresentationFormat>Předvádění na obrazovce (4:3)</PresentationFormat>
  <Paragraphs>260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Lichokopytníci</vt:lpstr>
      <vt:lpstr>Lichokopytníci</vt:lpstr>
      <vt:lpstr>Tapír indický (čabrakový)</vt:lpstr>
      <vt:lpstr>Tapír jihoamerický</vt:lpstr>
      <vt:lpstr>Nosorožec tuponosý (bílý, velkohubý)</vt:lpstr>
      <vt:lpstr>Nosorožec tuponosý (bílý, velkohubý)</vt:lpstr>
      <vt:lpstr>Nosorožec dvourohý (černý)</vt:lpstr>
      <vt:lpstr>Osel africký - somálský</vt:lpstr>
      <vt:lpstr>Osel asijský - kulan</vt:lpstr>
      <vt:lpstr>Zebra stepní</vt:lpstr>
      <vt:lpstr>Zebra Grévyho</vt:lpstr>
      <vt:lpstr>Kůň Převalského</vt:lpstr>
      <vt:lpstr>Mezidruhoví kříženci</vt:lpstr>
      <vt:lpstr>Mezidruhoví kříženci</vt:lpstr>
      <vt:lpstr>Mezidruhoví kříženci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37</cp:revision>
  <dcterms:created xsi:type="dcterms:W3CDTF">2014-01-05T08:03:45Z</dcterms:created>
  <dcterms:modified xsi:type="dcterms:W3CDTF">2015-05-03T08:29:01Z</dcterms:modified>
</cp:coreProperties>
</file>