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</p:sldMasterIdLst>
  <p:sldIdLst>
    <p:sldId id="281" r:id="rId4"/>
    <p:sldId id="282" r:id="rId5"/>
    <p:sldId id="257" r:id="rId6"/>
    <p:sldId id="268" r:id="rId7"/>
    <p:sldId id="275" r:id="rId8"/>
    <p:sldId id="276" r:id="rId9"/>
    <p:sldId id="277" r:id="rId10"/>
    <p:sldId id="278" r:id="rId11"/>
    <p:sldId id="273" r:id="rId12"/>
    <p:sldId id="264" r:id="rId13"/>
    <p:sldId id="274" r:id="rId14"/>
    <p:sldId id="280" r:id="rId15"/>
    <p:sldId id="259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02596E-F1AB-402B-A6DB-A98D8AFD740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909064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C3D559-32BF-45F3-99CE-B4363A2E09BA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692988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BDA31-6F32-4FA6-B0B8-BE6349BEFC2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705699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E47D77-0A97-4005-8BB4-EF6EB40DAB53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724797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5CF1C6-6619-498E-B3B6-962AA0E73033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7957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D5B461-63C8-4F06-80F1-524280896DDC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486463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153BBF-7777-495E-9FF6-C5193876B1E7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502439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6F8F67-4F71-44AC-936E-2F4A7A273C47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516758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F11F31-4E33-4DB1-AAA7-6145C9CCAC8B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82449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E03CDC-0531-47F8-A1C0-40546C001EB7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236202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956F7A-C9AA-4B06-86AF-A09BD42DCDAC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453175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923669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0539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8625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795324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12850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136671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076256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153521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935537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742063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4096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spcBef>
                <a:spcPct val="0"/>
              </a:spcBef>
              <a:buFontTx/>
              <a:buNone/>
              <a:defRPr sz="1400"/>
            </a:lvl1pPr>
          </a:lstStyle>
          <a:p>
            <a:pPr fontAlgn="base">
              <a:spcAft>
                <a:spcPct val="0"/>
              </a:spcAft>
            </a:pPr>
            <a:endParaRPr lang="cs-CZ" altLang="cs-CZ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spcBef>
                <a:spcPct val="0"/>
              </a:spcBef>
              <a:buFontTx/>
              <a:buNone/>
              <a:defRPr sz="1400"/>
            </a:lvl1pPr>
          </a:lstStyle>
          <a:p>
            <a:pPr fontAlgn="base">
              <a:spcAft>
                <a:spcPct val="0"/>
              </a:spcAft>
            </a:pPr>
            <a:endParaRPr lang="cs-CZ" altLang="cs-CZ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spcBef>
                <a:spcPct val="0"/>
              </a:spcBef>
              <a:buFontTx/>
              <a:buNone/>
              <a:defRPr sz="1400"/>
            </a:lvl1pPr>
          </a:lstStyle>
          <a:p>
            <a:pPr fontAlgn="base">
              <a:spcAft>
                <a:spcPct val="0"/>
              </a:spcAft>
            </a:pPr>
            <a:fld id="{7EDA6238-2231-4022-8E54-A8326469A77E}" type="slidenum">
              <a:rPr lang="cs-CZ" altLang="cs-CZ" smtClean="0">
                <a:solidFill>
                  <a:srgbClr val="000000"/>
                </a:solidFill>
              </a:rPr>
              <a:pPr fontAlgn="base">
                <a:spcAft>
                  <a:spcPct val="0"/>
                </a:spcAft>
              </a:pPr>
              <a:t>‹#›</a:t>
            </a:fld>
            <a:endParaRPr lang="cs-CZ" altLang="cs-CZ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670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958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Feeding_Platypus_(6811147158).jpg" TargetMode="External"/><Relationship Id="rId3" Type="http://schemas.openxmlformats.org/officeDocument/2006/relationships/hyperlink" Target="http://commons.wikimedia.org/wiki/File:Gould_John_Duckbilled_Platypus_1845-1863.png" TargetMode="External"/><Relationship Id="rId7" Type="http://schemas.openxmlformats.org/officeDocument/2006/relationships/hyperlink" Target="http://commons.wikimedia.org/wiki/File:%E5%B7%A3%E7%A9%B4%E3%81%8B%E3%82%89%E5%87%BA%E3%81%A6%E3%81%8F%E3%82%8B%E3%82%AB%E3%83%A2%E3%83%8E%E3%83%8F%E3%82%B7.JPG" TargetMode="External"/><Relationship Id="rId12" Type="http://schemas.openxmlformats.org/officeDocument/2006/relationships/hyperlink" Target="http://commons.wikimedia.org/wiki/File:Tachyglossus_aculeatus_front_on.jpg" TargetMode="External"/><Relationship Id="rId2" Type="http://schemas.openxmlformats.org/officeDocument/2006/relationships/hyperlink" Target="http://commons.wikimedia.org/wiki/File:Tachyglossus_aculeatus_-_Sandy_Beach_Headla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ecOrnythorynqueOrnithorhynchus_anatinusFiltreur.jpg" TargetMode="External"/><Relationship Id="rId11" Type="http://schemas.openxmlformats.org/officeDocument/2006/relationships/hyperlink" Target="http://commons.wikimedia.org/wiki/File:Tachyglossus_aculeatus_distribution.png" TargetMode="External"/><Relationship Id="rId5" Type="http://schemas.openxmlformats.org/officeDocument/2006/relationships/hyperlink" Target="http://commons.wikimedia.org/wiki/File:%E6%B0%B4%E4%B8%AD%E3%81%A7%E6%B3%B3%E3%81%90%E3%82%AB%E3%83%A2%E3%83%8E%E3%83%8F%E3%82%B7.JPG" TargetMode="External"/><Relationship Id="rId10" Type="http://schemas.openxmlformats.org/officeDocument/2006/relationships/hyperlink" Target="http://commons.wikimedia.org/wiki/File:Onkapringa_River_NP_echidna_spines_P1000601.jpg" TargetMode="External"/><Relationship Id="rId4" Type="http://schemas.openxmlformats.org/officeDocument/2006/relationships/hyperlink" Target="http://commons.wikimedia.org/wiki/File:Tachyglossus-gould.jpg" TargetMode="External"/><Relationship Id="rId9" Type="http://schemas.openxmlformats.org/officeDocument/2006/relationships/hyperlink" Target="http://commons.wikimedia.org/wiki/File:Ornithorhynchus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hort-beaked_Echidna_Tasmania.jpg" TargetMode="External"/><Relationship Id="rId2" Type="http://schemas.openxmlformats.org/officeDocument/2006/relationships/hyperlink" Target="http://commons.wikimedia.org/wiki/File:Tachyglossus_aculeatus_s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Long-beakedEchidna.jpg" TargetMode="External"/><Relationship Id="rId4" Type="http://schemas.openxmlformats.org/officeDocument/2006/relationships/hyperlink" Target="http://commons.wikimedia.org/wiki/File:Western_Long-beaked_Echidna_area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29564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VY_32_INOVACE_215_Savci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Srpen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0362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388921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Vejcorodí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7605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VEJCORODÍ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VEJCORODÍ </a:t>
            </a:r>
            <a:r>
              <a:rPr lang="cs-CZ" sz="3200" b="1" dirty="0"/>
              <a:t>(ptakořitní)</a:t>
            </a:r>
            <a:br>
              <a:rPr lang="cs-CZ" sz="3200" b="1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Znaky plazů:</a:t>
            </a:r>
            <a:br>
              <a:rPr lang="cs-CZ" sz="2400" b="1" dirty="0"/>
            </a:br>
            <a:r>
              <a:rPr lang="cs-CZ" sz="2400" b="1" dirty="0"/>
              <a:t>	- mají kloaku</a:t>
            </a:r>
            <a:br>
              <a:rPr lang="cs-CZ" sz="2400" b="1" dirty="0"/>
            </a:br>
            <a:r>
              <a:rPr lang="cs-CZ" sz="2400" b="1" dirty="0"/>
              <a:t>	- kladou </a:t>
            </a:r>
            <a:r>
              <a:rPr lang="cs-CZ" sz="2400" b="1" dirty="0" smtClean="0"/>
              <a:t>kožovitá vejce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>	- lopatková a pánevní část kostry</a:t>
            </a:r>
            <a:br>
              <a:rPr lang="cs-CZ" sz="2400" b="1" dirty="0"/>
            </a:br>
            <a:r>
              <a:rPr lang="cs-CZ" sz="2400" b="1" dirty="0"/>
              <a:t>	- stavba lebky, volná krční žebra</a:t>
            </a:r>
            <a:br>
              <a:rPr lang="cs-CZ" sz="2400" b="1" dirty="0"/>
            </a:br>
            <a:r>
              <a:rPr lang="cs-CZ" sz="2400" b="1" dirty="0"/>
              <a:t>	- jednoduchý typ stavby mozku</a:t>
            </a:r>
            <a:br>
              <a:rPr lang="cs-CZ" sz="2400" b="1" dirty="0"/>
            </a:br>
            <a:r>
              <a:rPr lang="cs-CZ" sz="2400" b="1" dirty="0"/>
              <a:t>	- stavba </a:t>
            </a:r>
            <a:r>
              <a:rPr lang="cs-CZ" sz="2400" b="1" dirty="0" smtClean="0"/>
              <a:t>oka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61048"/>
            <a:ext cx="4032636" cy="2686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18157" y="6327990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9828068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VEJCORODÍ </a:t>
            </a:r>
            <a:r>
              <a:rPr lang="cs-CZ" sz="3200" b="1" dirty="0"/>
              <a:t>(ptakořitní)</a:t>
            </a:r>
            <a:br>
              <a:rPr lang="cs-CZ" sz="3200" b="1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Znaky </a:t>
            </a:r>
            <a:r>
              <a:rPr lang="cs-CZ" sz="2400" b="1" dirty="0"/>
              <a:t>savců: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srst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jednoduché mléčné žlázy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tři sluchové kůstky</a:t>
            </a:r>
          </a:p>
          <a:p>
            <a:pPr marL="0" indent="0">
              <a:buNone/>
            </a:pPr>
            <a:r>
              <a:rPr lang="cs-CZ" sz="2400" b="1" dirty="0"/>
              <a:t>	- sedm krčních obratlů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svalnatá bránice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bezjaderné červené krvinky</a:t>
            </a:r>
          </a:p>
          <a:p>
            <a:pPr marL="0" indent="0">
              <a:buNone/>
            </a:pPr>
            <a:r>
              <a:rPr lang="cs-CZ" sz="2400" b="1" dirty="0" smtClean="0"/>
              <a:t>	- čtyřdílné srdce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153" y="1037606"/>
            <a:ext cx="3747998" cy="2535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153" y="4005064"/>
            <a:ext cx="3747998" cy="263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39153" y="3320498"/>
            <a:ext cx="16650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9153" y="6381328"/>
            <a:ext cx="13050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9011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VEJCORODÍ </a:t>
            </a:r>
            <a:r>
              <a:rPr lang="cs-CZ" sz="3200" b="1" dirty="0"/>
              <a:t>(ptakořitní)</a:t>
            </a:r>
            <a:br>
              <a:rPr lang="cs-CZ" sz="3200" b="1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Znaky speciální: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	- </a:t>
            </a:r>
            <a:r>
              <a:rPr lang="cs-CZ" sz="2400" b="1" dirty="0"/>
              <a:t>bezzubé čelisti (zuby nahrazuje drsný povrch žaludku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orientace </a:t>
            </a:r>
            <a:r>
              <a:rPr lang="cs-CZ" sz="2400" b="1" dirty="0"/>
              <a:t>hlavně hmatem, (zobák u ptakopyska, </a:t>
            </a:r>
            <a:r>
              <a:rPr lang="cs-CZ" sz="2400" b="1" dirty="0" smtClean="0"/>
              <a:t>	prodloužené </a:t>
            </a:r>
            <a:r>
              <a:rPr lang="cs-CZ" sz="2400" b="1" dirty="0"/>
              <a:t>čelisti u ježur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</a:t>
            </a:r>
            <a:r>
              <a:rPr lang="cs-CZ" sz="2400" b="1" dirty="0"/>
              <a:t>potravní specializace - </a:t>
            </a:r>
            <a:r>
              <a:rPr lang="cs-CZ" sz="2400" b="1" dirty="0" smtClean="0"/>
              <a:t>vodní </a:t>
            </a:r>
            <a:r>
              <a:rPr lang="cs-CZ" sz="2400" b="1" dirty="0"/>
              <a:t>bezobratlí živočichové u </a:t>
            </a:r>
            <a:r>
              <a:rPr lang="cs-CZ" sz="2400" b="1" dirty="0" smtClean="0"/>
              <a:t>	ptakopyska, mravenci </a:t>
            </a:r>
            <a:r>
              <a:rPr lang="cs-CZ" sz="2400" b="1" dirty="0"/>
              <a:t>u ježur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88358"/>
            <a:ext cx="4392488" cy="2926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6309320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988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60351"/>
            <a:ext cx="7772400" cy="648370"/>
          </a:xfrm>
        </p:spPr>
        <p:txBody>
          <a:bodyPr/>
          <a:lstStyle/>
          <a:p>
            <a:pPr algn="l"/>
            <a:r>
              <a:rPr lang="cs-CZ" altLang="cs-CZ" sz="32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Ptakopysk podivný</a:t>
            </a:r>
            <a:endParaRPr lang="cs-CZ" altLang="cs-CZ" sz="32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980728"/>
            <a:ext cx="8640638" cy="5496272"/>
          </a:xfrm>
        </p:spPr>
        <p:txBody>
          <a:bodyPr/>
          <a:lstStyle/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pt-BR" altLang="cs-CZ" sz="2400" b="1" dirty="0" smtClean="0">
                <a:latin typeface="Calibri" panose="020F0502020204030204" pitchFamily="34" charset="0"/>
              </a:rPr>
              <a:t>východní část Austrálie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, </a:t>
            </a:r>
            <a:r>
              <a:rPr lang="pt-BR" altLang="cs-CZ" sz="2400" b="1" dirty="0" smtClean="0">
                <a:latin typeface="Calibri" panose="020F0502020204030204" pitchFamily="34" charset="0"/>
              </a:rPr>
              <a:t>Nov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á</a:t>
            </a:r>
            <a:r>
              <a:rPr lang="pt-BR" altLang="cs-CZ" sz="2400" b="1" dirty="0" smtClean="0">
                <a:latin typeface="Calibri" panose="020F0502020204030204" pitchFamily="34" charset="0"/>
              </a:rPr>
              <a:t> Guine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a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„zobák“ </a:t>
            </a:r>
            <a:r>
              <a:rPr lang="cs-CZ" altLang="cs-CZ" sz="2400" b="1" dirty="0">
                <a:latin typeface="Calibri" panose="020F0502020204030204" pitchFamily="34" charset="0"/>
              </a:rPr>
              <a:t>- podobný kachnímu</a:t>
            </a:r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	     - přeměněné čelisti </a:t>
            </a:r>
          </a:p>
          <a:p>
            <a:pPr algn="l"/>
            <a:r>
              <a:rPr lang="cs-CZ" altLang="cs-CZ" sz="2400" b="1" dirty="0">
                <a:latin typeface="Calibri" panose="020F0502020204030204" pitchFamily="34" charset="0"/>
              </a:rPr>
              <a:t>	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     - krytý </a:t>
            </a:r>
            <a:r>
              <a:rPr lang="cs-CZ" altLang="cs-CZ" sz="2400" b="1" dirty="0">
                <a:latin typeface="Calibri" panose="020F0502020204030204" pitchFamily="34" charset="0"/>
              </a:rPr>
              <a:t>bohatě inervovanou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kůží 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	     - velmi citlivý</a:t>
            </a: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mají kloaku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délka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těla 40 - 55 cm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ocas 12 cm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hmotnost cca 0,5 kg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dožívá se 16 let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990" y="536177"/>
            <a:ext cx="2942044" cy="2316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379" y="2996952"/>
            <a:ext cx="4900655" cy="3559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11990" y="2564904"/>
            <a:ext cx="13243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3379" y="6309320"/>
            <a:ext cx="1698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  <a:latin typeface="Calibri"/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147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60351"/>
            <a:ext cx="7772400" cy="648370"/>
          </a:xfrm>
        </p:spPr>
        <p:txBody>
          <a:bodyPr/>
          <a:lstStyle/>
          <a:p>
            <a:pPr algn="l"/>
            <a:r>
              <a:rPr lang="cs-CZ" altLang="cs-CZ" sz="32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Ptakopysk podivný</a:t>
            </a:r>
            <a:endParaRPr lang="cs-CZ" altLang="cs-CZ" sz="32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980728"/>
            <a:ext cx="8640638" cy="5760640"/>
          </a:xfrm>
        </p:spPr>
        <p:txBody>
          <a:bodyPr/>
          <a:lstStyle/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vodní živočich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zploštělý </a:t>
            </a:r>
            <a:r>
              <a:rPr lang="cs-CZ" altLang="cs-CZ" sz="2400" b="1" dirty="0">
                <a:latin typeface="Calibri" panose="020F0502020204030204" pitchFamily="34" charset="0"/>
              </a:rPr>
              <a:t>ocas</a:t>
            </a:r>
          </a:p>
          <a:p>
            <a:pPr algn="l"/>
            <a:r>
              <a:rPr lang="cs-CZ" altLang="cs-CZ" sz="2400" b="1" dirty="0">
                <a:latin typeface="Calibri" panose="020F0502020204030204" pitchFamily="34" charset="0"/>
              </a:rPr>
              <a:t>- tlapy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  - </a:t>
            </a:r>
            <a:r>
              <a:rPr lang="cs-CZ" altLang="cs-CZ" sz="2400" b="1" dirty="0">
                <a:latin typeface="Calibri" panose="020F0502020204030204" pitchFamily="34" charset="0"/>
              </a:rPr>
              <a:t>přední - plovací blány</a:t>
            </a:r>
            <a:br>
              <a:rPr lang="cs-CZ" altLang="cs-CZ" sz="2400" b="1" dirty="0">
                <a:latin typeface="Calibri" panose="020F0502020204030204" pitchFamily="34" charset="0"/>
              </a:rPr>
            </a:br>
            <a:r>
              <a:rPr lang="cs-CZ" altLang="cs-CZ" sz="2400" b="1" dirty="0">
                <a:latin typeface="Calibri" panose="020F0502020204030204" pitchFamily="34" charset="0"/>
              </a:rPr>
              <a:t>   	 - zadní - ostruhy s jedem</a:t>
            </a: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masožravec</a:t>
            </a:r>
          </a:p>
          <a:p>
            <a:pPr algn="l"/>
            <a:r>
              <a:rPr lang="cs-CZ" altLang="cs-CZ" sz="2400" b="1" dirty="0">
                <a:latin typeface="Calibri" panose="020F0502020204030204" pitchFamily="34" charset="0"/>
              </a:rPr>
              <a:t>- potrava - červi, larvy hmyzu, blešivci, raci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vyhrabává </a:t>
            </a:r>
            <a:r>
              <a:rPr lang="cs-CZ" altLang="cs-CZ" sz="2400" b="1" dirty="0">
                <a:latin typeface="Calibri" panose="020F0502020204030204" pitchFamily="34" charset="0"/>
              </a:rPr>
              <a:t>až 20 m dlouhé nory - na konci staví hnízdní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komůrku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klade 2 vejce, sedí na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nich </a:t>
            </a:r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>
                <a:latin typeface="Calibri" panose="020F0502020204030204" pitchFamily="34" charset="0"/>
              </a:rPr>
              <a:t>- holá a slepá mláďata lížou mléko z mléčných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žláz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8242"/>
            <a:ext cx="3996760" cy="4160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9398"/>
            <a:ext cx="4178150" cy="1869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293096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7 					</a:t>
            </a:r>
            <a:r>
              <a:rPr lang="cs-CZ" sz="1200" b="1" dirty="0" smtClean="0">
                <a:solidFill>
                  <a:schemeClr val="bg1"/>
                </a:solidFill>
                <a:latin typeface="Calibri"/>
              </a:rPr>
              <a:t>Obrázek </a:t>
            </a:r>
            <a:r>
              <a:rPr lang="cs-CZ" sz="1200" b="1" dirty="0">
                <a:solidFill>
                  <a:schemeClr val="bg1"/>
                </a:solidFill>
                <a:latin typeface="Calibri"/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  <a:latin typeface="Calibri"/>
              </a:rPr>
              <a:t>. 8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7994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60351"/>
            <a:ext cx="7772400" cy="648370"/>
          </a:xfrm>
        </p:spPr>
        <p:txBody>
          <a:bodyPr/>
          <a:lstStyle/>
          <a:p>
            <a:pPr algn="l"/>
            <a:r>
              <a:rPr lang="cs-CZ" altLang="cs-CZ" sz="32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Ježura australská</a:t>
            </a:r>
            <a:endParaRPr lang="cs-CZ" altLang="cs-CZ" sz="32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980728"/>
            <a:ext cx="8640638" cy="5496272"/>
          </a:xfrm>
        </p:spPr>
        <p:txBody>
          <a:bodyPr/>
          <a:lstStyle/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Austrálie, Tasmánie, Nová Guinea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tělo dlouhé </a:t>
            </a:r>
            <a:r>
              <a:rPr lang="cs-CZ" altLang="cs-CZ" sz="2400" b="1" dirty="0">
                <a:latin typeface="Calibri" panose="020F0502020204030204" pitchFamily="34" charset="0"/>
              </a:rPr>
              <a:t>40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45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cm 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čenich měří 75 mm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hmotnost 2 - 5 kg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ušní </a:t>
            </a:r>
            <a:r>
              <a:rPr lang="cs-CZ" altLang="cs-CZ" sz="2400" b="1" dirty="0">
                <a:latin typeface="Calibri" panose="020F0502020204030204" pitchFamily="34" charset="0"/>
              </a:rPr>
              <a:t>otvory bez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boltců</a:t>
            </a:r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438" y="2564904"/>
            <a:ext cx="5291402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8607"/>
            <a:ext cx="2664296" cy="3022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824693" cy="1926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9636" y="2181580"/>
            <a:ext cx="14123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  <a:latin typeface="Calibri"/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6093296"/>
            <a:ext cx="5544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Obrázek č. 10 			             Obrázek </a:t>
            </a:r>
            <a:r>
              <a:rPr lang="cs-CZ" sz="1200" b="1" dirty="0">
                <a:solidFill>
                  <a:prstClr val="black"/>
                </a:solidFill>
                <a:latin typeface="Calibri"/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. 11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9769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60351"/>
            <a:ext cx="7772400" cy="648370"/>
          </a:xfrm>
        </p:spPr>
        <p:txBody>
          <a:bodyPr/>
          <a:lstStyle/>
          <a:p>
            <a:pPr algn="l"/>
            <a:r>
              <a:rPr lang="cs-CZ" altLang="cs-CZ" sz="32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Ježura australská</a:t>
            </a:r>
            <a:endParaRPr lang="cs-CZ" altLang="cs-CZ" sz="32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980728"/>
            <a:ext cx="8640638" cy="5877272"/>
          </a:xfrm>
        </p:spPr>
        <p:txBody>
          <a:bodyPr/>
          <a:lstStyle/>
          <a:p>
            <a:pPr algn="l"/>
            <a:r>
              <a:rPr lang="cs-CZ" altLang="cs-CZ" sz="2400" b="1" dirty="0">
                <a:latin typeface="Calibri" panose="020F0502020204030204" pitchFamily="34" charset="0"/>
              </a:rPr>
              <a:t>- srostlé, trubicovitě prodloužené čelisti s malým ústním otvorem </a:t>
            </a:r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dlouhý</a:t>
            </a:r>
            <a:r>
              <a:rPr lang="cs-CZ" altLang="cs-CZ" sz="2400" b="1" dirty="0">
                <a:latin typeface="Calibri" panose="020F0502020204030204" pitchFamily="34" charset="0"/>
              </a:rPr>
              <a:t>,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vysunovatelný jazyk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</a:t>
            </a:r>
            <a:r>
              <a:rPr lang="cs-CZ" altLang="cs-CZ" sz="2400" b="1" dirty="0">
                <a:latin typeface="Calibri" panose="020F0502020204030204" pitchFamily="34" charset="0"/>
              </a:rPr>
              <a:t>živí se mravenci a termity 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tělo kryto srstí </a:t>
            </a:r>
            <a:r>
              <a:rPr lang="cs-CZ" altLang="cs-CZ" sz="2400" b="1" dirty="0">
                <a:latin typeface="Calibri" panose="020F0502020204030204" pitchFamily="34" charset="0"/>
              </a:rPr>
              <a:t>a bodlinami (až 50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mm)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v </a:t>
            </a:r>
            <a:r>
              <a:rPr lang="cs-CZ" altLang="cs-CZ" sz="2400" b="1" dirty="0">
                <a:latin typeface="Calibri" panose="020F0502020204030204" pitchFamily="34" charset="0"/>
              </a:rPr>
              <a:t>nebezpečí se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stočí </a:t>
            </a:r>
            <a:r>
              <a:rPr lang="cs-CZ" altLang="cs-CZ" sz="2400" b="1" dirty="0">
                <a:latin typeface="Calibri" panose="020F0502020204030204" pitchFamily="34" charset="0"/>
              </a:rPr>
              <a:t>do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klubíčka</a:t>
            </a:r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silné </a:t>
            </a:r>
            <a:r>
              <a:rPr lang="cs-CZ" altLang="cs-CZ" sz="2400" b="1" dirty="0">
                <a:latin typeface="Calibri" panose="020F0502020204030204" pitchFamily="34" charset="0"/>
              </a:rPr>
              <a:t>drápy na nohou - rozhrabává jimi mraveniště a termitiště 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snáší </a:t>
            </a:r>
            <a:r>
              <a:rPr lang="cs-CZ" altLang="cs-CZ" sz="2400" b="1" dirty="0">
                <a:latin typeface="Calibri" panose="020F0502020204030204" pitchFamily="34" charset="0"/>
              </a:rPr>
              <a:t>jedno vejce do vaku na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břiše, nosí </a:t>
            </a:r>
            <a:r>
              <a:rPr lang="cs-CZ" altLang="cs-CZ" sz="2400" b="1" dirty="0">
                <a:latin typeface="Calibri" panose="020F0502020204030204" pitchFamily="34" charset="0"/>
              </a:rPr>
              <a:t>v něm i vylíhlé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mládě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081" y="3212976"/>
            <a:ext cx="3360373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334" y="3212976"/>
            <a:ext cx="3855114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081" y="5517232"/>
            <a:ext cx="6549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12 				              Obrázek </a:t>
            </a:r>
            <a:r>
              <a:rPr lang="cs-CZ" sz="1200" b="1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978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60351"/>
            <a:ext cx="7772400" cy="648370"/>
          </a:xfrm>
        </p:spPr>
        <p:txBody>
          <a:bodyPr/>
          <a:lstStyle/>
          <a:p>
            <a:pPr algn="l"/>
            <a:r>
              <a:rPr lang="cs-CZ" altLang="cs-CZ" sz="3200" b="1" dirty="0">
                <a:solidFill>
                  <a:schemeClr val="tx1"/>
                </a:solidFill>
                <a:latin typeface="Calibri" panose="020F0502020204030204" pitchFamily="34" charset="0"/>
              </a:rPr>
              <a:t>Paježura </a:t>
            </a:r>
            <a:r>
              <a:rPr lang="cs-CZ" altLang="cs-CZ" sz="32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Bruijnova</a:t>
            </a:r>
            <a:r>
              <a:rPr lang="cs-CZ" altLang="cs-CZ" sz="32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980728"/>
            <a:ext cx="8640638" cy="5496272"/>
          </a:xfrm>
        </p:spPr>
        <p:txBody>
          <a:bodyPr/>
          <a:lstStyle/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vnitrozemí </a:t>
            </a:r>
            <a:r>
              <a:rPr lang="cs-CZ" altLang="cs-CZ" sz="2400" b="1" dirty="0">
                <a:latin typeface="Calibri" panose="020F0502020204030204" pitchFamily="34" charset="0"/>
              </a:rPr>
              <a:t>Nové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Guineje, ostrov </a:t>
            </a:r>
            <a:r>
              <a:rPr lang="cs-CZ" altLang="cs-CZ" sz="2400" b="1" dirty="0" err="1" smtClean="0">
                <a:latin typeface="Calibri" panose="020F0502020204030204" pitchFamily="34" charset="0"/>
              </a:rPr>
              <a:t>Salawatti</a:t>
            </a:r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krátké </a:t>
            </a:r>
            <a:r>
              <a:rPr lang="cs-CZ" altLang="cs-CZ" sz="2400" b="1" dirty="0">
                <a:latin typeface="Calibri" panose="020F0502020204030204" pitchFamily="34" charset="0"/>
              </a:rPr>
              <a:t>a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tupé bodliny</a:t>
            </a: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hmotnost až </a:t>
            </a:r>
            <a:r>
              <a:rPr lang="cs-CZ" altLang="cs-CZ" sz="2400" b="1" dirty="0">
                <a:latin typeface="Calibri" panose="020F0502020204030204" pitchFamily="34" charset="0"/>
              </a:rPr>
              <a:t>10 kg</a:t>
            </a: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délka  </a:t>
            </a:r>
            <a:r>
              <a:rPr lang="cs-CZ" altLang="cs-CZ" sz="2400" b="1" dirty="0">
                <a:latin typeface="Calibri" panose="020F0502020204030204" pitchFamily="34" charset="0"/>
              </a:rPr>
              <a:t>45 - 77 cm</a:t>
            </a:r>
          </a:p>
          <a:p>
            <a:pPr algn="l"/>
            <a:endParaRPr lang="cs-CZ" altLang="cs-CZ" sz="2400" b="1" dirty="0" smtClean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zakrnělý ocas</a:t>
            </a:r>
            <a:endParaRPr lang="cs-CZ" altLang="cs-CZ" sz="2400" b="1" dirty="0">
              <a:latin typeface="Calibri" panose="020F0502020204030204" pitchFamily="34" charset="0"/>
            </a:endParaRPr>
          </a:p>
          <a:p>
            <a:pPr algn="l"/>
            <a:r>
              <a:rPr lang="cs-CZ" altLang="cs-CZ" sz="2400" b="1" dirty="0" smtClean="0">
                <a:latin typeface="Calibri" panose="020F0502020204030204" pitchFamily="34" charset="0"/>
              </a:rPr>
              <a:t>- žije </a:t>
            </a:r>
            <a:r>
              <a:rPr lang="cs-CZ" altLang="cs-CZ" sz="2400" b="1" dirty="0">
                <a:latin typeface="Calibri" panose="020F0502020204030204" pitchFamily="34" charset="0"/>
              </a:rPr>
              <a:t>samotářsky</a:t>
            </a:r>
          </a:p>
          <a:p>
            <a:pPr marL="342900" indent="-342900" algn="l">
              <a:buFontTx/>
              <a:buChar char="-"/>
            </a:pPr>
            <a:endParaRPr lang="cs-CZ" altLang="cs-CZ" sz="2400" b="1" dirty="0">
              <a:latin typeface="Calibri" panose="020F05020202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10898"/>
            <a:ext cx="564985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089" y="188640"/>
            <a:ext cx="2852625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00785" y="1412776"/>
            <a:ext cx="1398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  <a:latin typeface="Calibri"/>
              </a:rPr>
              <a:t>14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6165304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  <a:latin typeface="Calibri"/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  <a:latin typeface="Calibri"/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6032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</a:t>
            </a:r>
            <a:r>
              <a:rPr lang="cs-CZ" sz="1200" b="1" dirty="0"/>
              <a:t>, [cit. </a:t>
            </a:r>
            <a:r>
              <a:rPr lang="cs-CZ" sz="1200" b="1" dirty="0" smtClean="0"/>
              <a:t>2013-03-28], </a:t>
            </a:r>
            <a:r>
              <a:rPr lang="cs-CZ" sz="1200" b="1" dirty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Frumbert</a:t>
            </a:r>
            <a:r>
              <a:rPr lang="cs-CZ" sz="1200" b="1" dirty="0" smtClean="0"/>
              <a:t>, </a:t>
            </a:r>
            <a:r>
              <a:rPr lang="en-US" sz="1200" b="1" dirty="0"/>
              <a:t>File:Tachyglossus </a:t>
            </a:r>
            <a:r>
              <a:rPr lang="en-US" sz="1200" b="1" dirty="0" err="1"/>
              <a:t>aculeatus</a:t>
            </a:r>
            <a:r>
              <a:rPr lang="en-US" sz="1200" b="1" dirty="0"/>
              <a:t> - Sandy Beach </a:t>
            </a:r>
            <a:r>
              <a:rPr lang="en-US" sz="1200" b="1" dirty="0" smtClean="0"/>
              <a:t>Headland.jpg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http://commons.wikimedia.org/wiki/File:Tachyglossus_aculeatus_-_</a:t>
            </a:r>
            <a:r>
              <a:rPr lang="cs-CZ" sz="1200" b="1" dirty="0" smtClean="0">
                <a:hlinkClick r:id="rId2"/>
              </a:rPr>
              <a:t>Sandy_Beach_Headland.jpg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</a:t>
            </a:r>
            <a:r>
              <a:rPr lang="cs-CZ" sz="1200" b="1" dirty="0"/>
              <a:t>, [cit. 2013-03-28],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John </a:t>
            </a:r>
            <a:r>
              <a:rPr lang="cs-CZ" sz="1200" b="1" dirty="0" err="1" smtClean="0"/>
              <a:t>Gould</a:t>
            </a:r>
            <a:r>
              <a:rPr lang="cs-CZ" sz="1200" b="1" dirty="0" smtClean="0"/>
              <a:t>, </a:t>
            </a:r>
            <a:r>
              <a:rPr lang="en-US" sz="1200" b="1" dirty="0"/>
              <a:t>File:Gould John Duckbilled Platypus </a:t>
            </a:r>
            <a:r>
              <a:rPr lang="en-US" sz="1200" b="1" dirty="0" smtClean="0"/>
              <a:t>1845-1863.png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commons.wikimedia.org/wiki/File:Gould_John_Duckbilled_Platypus_1845-1863.png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</a:t>
            </a:r>
            <a:r>
              <a:rPr lang="cs-CZ" sz="1200" b="1" dirty="0"/>
              <a:t>, [cit. 2013-03-28],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John </a:t>
            </a:r>
            <a:r>
              <a:rPr lang="cs-CZ" sz="1200" b="1" dirty="0" err="1"/>
              <a:t>Gould</a:t>
            </a:r>
            <a:r>
              <a:rPr lang="cs-CZ" sz="1200" b="1" dirty="0"/>
              <a:t>, </a:t>
            </a:r>
            <a:r>
              <a:rPr lang="cs-CZ" sz="1200" b="1" dirty="0" smtClean="0"/>
              <a:t>File:Tachyglossus-gould.jpg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commons.wikimedia.org/wiki/File:Tachyglossus-gould.jpg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Rainbow606</a:t>
            </a:r>
            <a:r>
              <a:rPr lang="cs-CZ" sz="1200" b="1" dirty="0" smtClean="0"/>
              <a:t>, </a:t>
            </a:r>
            <a:r>
              <a:rPr lang="en-US" altLang="ja-JP" sz="1200" b="1" dirty="0"/>
              <a:t>File:</a:t>
            </a:r>
            <a:r>
              <a:rPr lang="ja-JP" altLang="en-US" sz="1200" b="1" dirty="0"/>
              <a:t>水中で泳ぐカモノハシ</a:t>
            </a:r>
            <a:r>
              <a:rPr lang="en-US" altLang="ja-JP" sz="1200" b="1" dirty="0"/>
              <a:t>.</a:t>
            </a:r>
            <a:r>
              <a:rPr lang="en-US" altLang="ja-JP" sz="1200" b="1" dirty="0" smtClean="0"/>
              <a:t>JPG</a:t>
            </a:r>
            <a:endParaRPr lang="cs-CZ" altLang="ja-JP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http://commons.wikimedia.org/wiki/File:%</a:t>
            </a:r>
            <a:r>
              <a:rPr lang="cs-CZ" sz="1200" b="1" dirty="0" smtClean="0">
                <a:hlinkClick r:id="rId5"/>
              </a:rPr>
              <a:t>E6%B0%B4%E4%B8%AD%E3%81%A7%E6%B3%B3%E3%81%90%E3%82%AB%E3%83%A2%E3%83%8E%E3%83%8F%E3%82%B7.JPG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Lamiot</a:t>
            </a:r>
            <a:r>
              <a:rPr lang="cs-CZ" sz="1200" b="1" dirty="0" smtClean="0"/>
              <a:t>, File:BecOrnythorynqueOrnithorhynchus anatinusFiltreur.jpg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6"/>
              </a:rPr>
              <a:t>http://commons.wikimedia.org/wiki/File:BecOrnythorynqueOrnithorhynchus_anatinusFiltreur.jpg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Rainbow606, </a:t>
            </a:r>
            <a:r>
              <a:rPr lang="en-US" altLang="ja-JP" sz="1200" b="1" dirty="0" smtClean="0"/>
              <a:t>File:</a:t>
            </a:r>
            <a:r>
              <a:rPr lang="ja-JP" altLang="en-US" sz="1200" b="1" dirty="0" smtClean="0"/>
              <a:t>巣穴から出てくるカモノハシ</a:t>
            </a:r>
            <a:r>
              <a:rPr lang="en-US" altLang="ja-JP" sz="1200" b="1" dirty="0" smtClean="0"/>
              <a:t>.JPG</a:t>
            </a:r>
            <a:endParaRPr lang="cs-CZ" altLang="ja-JP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7"/>
              </a:rPr>
              <a:t>http://commons.wikimedia.org/wiki/File:%E5%B7%A3%E7%A9%B4%E3%81%8B%E3%82%89%E5%87%BA%E3%81%A6%E3%81%8F%E3%82%8B%E3%82%AB%E3%83%A2%E3%83%8E%E3%83%8F%E3%82%B7.JPG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Brisbane City </a:t>
            </a:r>
            <a:r>
              <a:rPr lang="cs-CZ" sz="1200" b="1" dirty="0" err="1" smtClean="0"/>
              <a:t>Council</a:t>
            </a:r>
            <a:r>
              <a:rPr lang="cs-CZ" sz="1200" b="1" dirty="0"/>
              <a:t>, File:Feeding </a:t>
            </a:r>
            <a:r>
              <a:rPr lang="cs-CZ" sz="1200" b="1" dirty="0" err="1"/>
              <a:t>Platypus</a:t>
            </a:r>
            <a:r>
              <a:rPr lang="cs-CZ" sz="1200" b="1" dirty="0"/>
              <a:t> (6811147158).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http://commons.wikimedia.org/wiki/File:Feeding_Platypus_(6811147158).</a:t>
            </a:r>
            <a:r>
              <a:rPr lang="cs-CZ" sz="1200" b="1" dirty="0" smtClean="0">
                <a:hlinkClick r:id="rId8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8</a:t>
            </a:r>
            <a:r>
              <a:rPr lang="cs-CZ" sz="1200" b="1" dirty="0"/>
              <a:t>, [cit. 2013-03-28],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Dr. Philip </a:t>
            </a:r>
            <a:r>
              <a:rPr lang="en-US" sz="1200" b="1" dirty="0" err="1"/>
              <a:t>Bethge</a:t>
            </a:r>
            <a:r>
              <a:rPr lang="en-US" sz="1200" b="1" dirty="0"/>
              <a:t>, File:Ornithorhynchus.jpg</a:t>
            </a:r>
          </a:p>
          <a:p>
            <a:pPr marL="0" indent="0">
              <a:buNone/>
            </a:pPr>
            <a:r>
              <a:rPr lang="en-US" sz="1200" b="1" dirty="0">
                <a:hlinkClick r:id="rId9"/>
              </a:rPr>
              <a:t>http://</a:t>
            </a:r>
            <a:r>
              <a:rPr lang="en-US" sz="1200" b="1" dirty="0" smtClean="0">
                <a:hlinkClick r:id="rId9"/>
              </a:rPr>
              <a:t>commons.wikimedia.org/wiki/File:Ornithorhynchus.jpg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9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Vmenkov</a:t>
            </a:r>
            <a:r>
              <a:rPr lang="cs-CZ" sz="1200" b="1" dirty="0"/>
              <a:t>, File:Onkapringa River NP </a:t>
            </a:r>
            <a:r>
              <a:rPr lang="cs-CZ" sz="1200" b="1" dirty="0" err="1"/>
              <a:t>echidna</a:t>
            </a:r>
            <a:r>
              <a:rPr lang="cs-CZ" sz="1200" b="1" dirty="0"/>
              <a:t> </a:t>
            </a:r>
            <a:r>
              <a:rPr lang="cs-CZ" sz="1200" b="1" dirty="0" err="1"/>
              <a:t>spines</a:t>
            </a:r>
            <a:r>
              <a:rPr lang="cs-CZ" sz="1200" b="1" dirty="0"/>
              <a:t> </a:t>
            </a:r>
            <a:r>
              <a:rPr lang="cs-CZ" sz="1200" b="1" dirty="0" smtClean="0"/>
              <a:t>P1000601.jpg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commons.wikimedia.org/wiki/File:Onkapringa_River_NP_echidna_spines_P1000601.jpg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piskle</a:t>
            </a:r>
            <a:r>
              <a:rPr lang="cs-CZ" sz="1200" b="1" dirty="0"/>
              <a:t>, File:Tachyglossus </a:t>
            </a:r>
            <a:r>
              <a:rPr lang="cs-CZ" sz="1200" b="1" dirty="0" err="1"/>
              <a:t>aculeatus</a:t>
            </a:r>
            <a:r>
              <a:rPr lang="cs-CZ" sz="1200" b="1" dirty="0"/>
              <a:t> </a:t>
            </a:r>
            <a:r>
              <a:rPr lang="cs-CZ" sz="1200" b="1" dirty="0" smtClean="0"/>
              <a:t>distribution.png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commons.wikimedia.org/wiki/File:Tachyglossus_aculeatus_distribution.png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JJ Harrison, File:Tachyglossus </a:t>
            </a:r>
            <a:r>
              <a:rPr lang="cs-CZ" sz="1200" b="1" dirty="0" err="1"/>
              <a:t>aculeatus</a:t>
            </a:r>
            <a:r>
              <a:rPr lang="cs-CZ" sz="1200" b="1" dirty="0"/>
              <a:t> front </a:t>
            </a:r>
            <a:r>
              <a:rPr lang="cs-CZ" sz="1200" b="1" dirty="0" smtClean="0"/>
              <a:t>on.jpg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commons.wikimedia.org/wiki/File:Tachyglossus_aculeatus_front_on.jpg</a:t>
            </a:r>
            <a:endParaRPr lang="cs-CZ" sz="1200" b="1" dirty="0" smtClean="0"/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539545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en-US" sz="1200" b="1" dirty="0" smtClean="0"/>
              <a:t>1</a:t>
            </a:r>
            <a:r>
              <a:rPr lang="cs-CZ" sz="1200" b="1" dirty="0" smtClean="0"/>
              <a:t>2</a:t>
            </a:r>
            <a:r>
              <a:rPr lang="en-US" sz="1200" b="1" dirty="0"/>
              <a:t>, [cit. 2013-03-28],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</a:t>
            </a:r>
            <a:r>
              <a:rPr lang="cs-CZ" sz="1200" b="1" dirty="0" smtClean="0"/>
              <a:t>Bazzat2003</a:t>
            </a:r>
            <a:r>
              <a:rPr lang="cs-CZ" sz="1200" b="1" dirty="0"/>
              <a:t>, File:Tachyglossus </a:t>
            </a:r>
            <a:r>
              <a:rPr lang="cs-CZ" sz="1200" b="1" dirty="0" err="1"/>
              <a:t>aculeatus</a:t>
            </a:r>
            <a:r>
              <a:rPr lang="cs-CZ" sz="1200" b="1" dirty="0"/>
              <a:t> </a:t>
            </a:r>
            <a:r>
              <a:rPr lang="cs-CZ" sz="1200" b="1" dirty="0" smtClean="0"/>
              <a:t>ss.jpg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commons.wikimedia.org/wiki/File:Tachyglossus_aculeatus_ss.jpg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13</a:t>
            </a:r>
            <a:r>
              <a:rPr lang="cs-CZ" sz="1200" b="1" dirty="0"/>
              <a:t>, [cit. 2013-03-28],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KeresH</a:t>
            </a:r>
            <a:r>
              <a:rPr lang="cs-CZ" sz="1200" b="1" dirty="0"/>
              <a:t>, File:Short-beaked </a:t>
            </a:r>
            <a:r>
              <a:rPr lang="cs-CZ" sz="1200" b="1" dirty="0" err="1"/>
              <a:t>Echidna</a:t>
            </a:r>
            <a:r>
              <a:rPr lang="cs-CZ" sz="1200" b="1" dirty="0"/>
              <a:t> </a:t>
            </a:r>
            <a:r>
              <a:rPr lang="cs-CZ" sz="1200" b="1" dirty="0" smtClean="0"/>
              <a:t>Tasmania.jpg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commons.wikimedia.org/wiki/File:Short-beaked_Echidna_Tasmania.jpg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</a:t>
            </a:r>
            <a:r>
              <a:rPr lang="cs-CZ" sz="1200" b="1" dirty="0" smtClean="0"/>
              <a:t>14, [</a:t>
            </a:r>
            <a:r>
              <a:rPr lang="cs-CZ" sz="1200" b="1" dirty="0"/>
              <a:t>cit. 2013-03-28],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</a:t>
            </a:r>
            <a:r>
              <a:rPr lang="en-US" sz="1200" b="1" dirty="0" err="1"/>
              <a:t>Chermundy</a:t>
            </a:r>
            <a:r>
              <a:rPr lang="en-US" sz="1200" b="1" dirty="0"/>
              <a:t> , File:Western Long-beaked Echidna area.png</a:t>
            </a:r>
          </a:p>
          <a:p>
            <a:pPr marL="0" indent="0">
              <a:buNone/>
            </a:pPr>
            <a:r>
              <a:rPr lang="en-US" sz="1200" b="1" dirty="0">
                <a:hlinkClick r:id="rId4"/>
              </a:rPr>
              <a:t>http://</a:t>
            </a:r>
            <a:r>
              <a:rPr lang="en-US" sz="1200" b="1" dirty="0" smtClean="0">
                <a:hlinkClick r:id="rId4"/>
              </a:rPr>
              <a:t>commons.wikimedia.org/wiki/File:Western_Long-beaked_Echidna_area.png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15, [cit. 2013-03-28],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</a:t>
            </a:r>
            <a:r>
              <a:rPr lang="en-US" sz="1200" b="1" dirty="0" err="1"/>
              <a:t>Jaganath</a:t>
            </a:r>
            <a:r>
              <a:rPr lang="en-US" sz="1200" b="1" dirty="0"/>
              <a:t>, File:Long-beakedEchidna.jpg</a:t>
            </a:r>
          </a:p>
          <a:p>
            <a:pPr marL="0" indent="0">
              <a:buNone/>
            </a:pPr>
            <a:r>
              <a:rPr lang="en-US" sz="1200" b="1" dirty="0">
                <a:hlinkClick r:id="rId5"/>
              </a:rPr>
              <a:t>http://</a:t>
            </a:r>
            <a:r>
              <a:rPr lang="en-US" sz="1200" b="1" dirty="0" smtClean="0">
                <a:hlinkClick r:id="rId5"/>
              </a:rPr>
              <a:t>commons.wikimedia.org/wiki/File:Long-beakedEchidna.jpg</a:t>
            </a:r>
            <a:endParaRPr lang="cs-CZ" sz="1200" b="1" dirty="0" smtClean="0"/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0283275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538967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742950" marR="0" indent="-285750" algn="l" defTabSz="914400" rtl="0" eaLnBrk="1" fontAlgn="base" latinLnBrk="0" hangingPunct="1">
          <a:lnSpc>
            <a:spcPct val="9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–"/>
          <a:tabLst/>
          <a:defRPr kumimoji="0" lang="cs-CZ" alt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742950" marR="0" indent="-285750" algn="l" defTabSz="914400" rtl="0" eaLnBrk="1" fontAlgn="base" latinLnBrk="0" hangingPunct="1">
          <a:lnSpc>
            <a:spcPct val="9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–"/>
          <a:tabLst/>
          <a:defRPr kumimoji="0" lang="cs-CZ" alt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629</Words>
  <Application>Microsoft Office PowerPoint</Application>
  <PresentationFormat>Předvádění na obrazovce (4:3)</PresentationFormat>
  <Paragraphs>189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1_Motiv systému Office</vt:lpstr>
      <vt:lpstr>1_Výchozí návrh</vt:lpstr>
      <vt:lpstr>2_Motiv systému Office</vt:lpstr>
      <vt:lpstr>Prezentace aplikace PowerPoint</vt:lpstr>
      <vt:lpstr>Prezentace aplikace PowerPoint</vt:lpstr>
      <vt:lpstr>Přírodopis 8. třída ZOOLOGIE </vt:lpstr>
      <vt:lpstr> VEJCORODÍ (ptakořitní) </vt:lpstr>
      <vt:lpstr> VEJCORODÍ (ptakořitní) </vt:lpstr>
      <vt:lpstr> VEJCORODÍ (ptakořitní) </vt:lpstr>
      <vt:lpstr>Ptakopysk podivný</vt:lpstr>
      <vt:lpstr>Ptakopysk podivný</vt:lpstr>
      <vt:lpstr>Ježura australská</vt:lpstr>
      <vt:lpstr>Ježura australská</vt:lpstr>
      <vt:lpstr>Paježura Bruijnova 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26</cp:revision>
  <dcterms:created xsi:type="dcterms:W3CDTF">2014-01-05T08:16:08Z</dcterms:created>
  <dcterms:modified xsi:type="dcterms:W3CDTF">2015-05-03T09:24:38Z</dcterms:modified>
</cp:coreProperties>
</file>