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80" r:id="rId3"/>
    <p:sldId id="279" r:id="rId4"/>
    <p:sldId id="257" r:id="rId5"/>
    <p:sldId id="264" r:id="rId6"/>
    <p:sldId id="258" r:id="rId7"/>
    <p:sldId id="263" r:id="rId8"/>
    <p:sldId id="265" r:id="rId9"/>
    <p:sldId id="262" r:id="rId10"/>
    <p:sldId id="273" r:id="rId11"/>
    <p:sldId id="266" r:id="rId12"/>
    <p:sldId id="274" r:id="rId13"/>
    <p:sldId id="267" r:id="rId14"/>
    <p:sldId id="268" r:id="rId15"/>
    <p:sldId id="269" r:id="rId16"/>
    <p:sldId id="275" r:id="rId17"/>
    <p:sldId id="270" r:id="rId18"/>
    <p:sldId id="271" r:id="rId19"/>
    <p:sldId id="272" r:id="rId20"/>
    <p:sldId id="259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0" autoAdjust="0"/>
    <p:restoredTop sz="94709" autoAdjust="0"/>
  </p:normalViewPr>
  <p:slideViewPr>
    <p:cSldViewPr>
      <p:cViewPr varScale="1">
        <p:scale>
          <a:sx n="96" d="100"/>
          <a:sy n="96" d="100"/>
        </p:scale>
        <p:origin x="-32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80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0726531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4062375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4475318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2126833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248747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9343237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4841280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1485864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9775063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9900856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6600081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2733600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75575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67799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8231440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9938462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5395766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0227481"/>
      </p:ext>
    </p:extLst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9173596"/>
      </p:ext>
    </p:extLst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1581360"/>
      </p:ext>
    </p:extLst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2080462"/>
      </p:ext>
    </p:extLst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4998249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3618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17.5.2015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7685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Female_Lion.JPG" TargetMode="External"/><Relationship Id="rId13" Type="http://schemas.openxmlformats.org/officeDocument/2006/relationships/hyperlink" Target="http://commons.wikimedia.org/wiki/File:Felis_silvestris_Kocka_divok%C3%A1_zoo_cropped.jpg" TargetMode="External"/><Relationship Id="rId3" Type="http://schemas.openxmlformats.org/officeDocument/2006/relationships/hyperlink" Target="http://commons.wikimedia.org/wiki/File:Panthera_tigris_-Castellar_Zoo,_Spain-8b.png" TargetMode="External"/><Relationship Id="rId7" Type="http://schemas.openxmlformats.org/officeDocument/2006/relationships/hyperlink" Target="http://commons.wikimedia.org/wiki/File:Cats_eye.jpg" TargetMode="External"/><Relationship Id="rId12" Type="http://schemas.openxmlformats.org/officeDocument/2006/relationships/hyperlink" Target="http://commons.wikimedia.org/wiki/File:Scottish_wildcat_&amp;_kitten.jpg" TargetMode="External"/><Relationship Id="rId2" Type="http://schemas.openxmlformats.org/officeDocument/2006/relationships/hyperlink" Target="http://commons.wikimedia.org/wiki/File:Bear_Squar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Cat-ears.jpg" TargetMode="External"/><Relationship Id="rId11" Type="http://schemas.openxmlformats.org/officeDocument/2006/relationships/hyperlink" Target="http://commons.wikimedia.org/wiki/File:Felis_silvestris_silvestris.jpg" TargetMode="External"/><Relationship Id="rId5" Type="http://schemas.openxmlformats.org/officeDocument/2006/relationships/hyperlink" Target="http://commons.wikimedia.org/wiki/File:Noaa-walrus22.jpg" TargetMode="External"/><Relationship Id="rId10" Type="http://schemas.openxmlformats.org/officeDocument/2006/relationships/hyperlink" Target="http://commons.wikimedia.org/wiki/File:European_Wildcat_Nationalpark_Bayerischer_Wald_03.jpg" TargetMode="External"/><Relationship Id="rId4" Type="http://schemas.openxmlformats.org/officeDocument/2006/relationships/hyperlink" Target="http://commons.wikimedia.org/wiki/File:T%C5%B1zr%C3%B3ka.jpg" TargetMode="External"/><Relationship Id="rId9" Type="http://schemas.openxmlformats.org/officeDocument/2006/relationships/hyperlink" Target="http://commons.wikimedia.org/wiki/File:Whiskers.jpg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Tgeris,2009-1-10.jpg" TargetMode="External"/><Relationship Id="rId13" Type="http://schemas.openxmlformats.org/officeDocument/2006/relationships/hyperlink" Target="http://commons.wikimedia.org/wiki/File:Leopard_africa.jpg" TargetMode="External"/><Relationship Id="rId3" Type="http://schemas.openxmlformats.org/officeDocument/2006/relationships/hyperlink" Target="http://commons.wikimedia.org/wiki/File:Darica_Vashak_01157.jpg" TargetMode="External"/><Relationship Id="rId7" Type="http://schemas.openxmlformats.org/officeDocument/2006/relationships/hyperlink" Target="http://commons.wikimedia.org/wiki/File:Lioness_and_cub.jpg" TargetMode="External"/><Relationship Id="rId12" Type="http://schemas.openxmlformats.org/officeDocument/2006/relationships/hyperlink" Target="http://commons.wikimedia.org/wiki/File:African_Leopard_3.JPG" TargetMode="External"/><Relationship Id="rId2" Type="http://schemas.openxmlformats.org/officeDocument/2006/relationships/hyperlink" Target="http://commons.wikimedia.org/wiki/File:Lynx_lynx-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Panthera_leo_persica_Nuremberg_Zoo.JPG" TargetMode="External"/><Relationship Id="rId11" Type="http://schemas.openxmlformats.org/officeDocument/2006/relationships/hyperlink" Target="http://commons.wikimedia.org/wiki/File:Acinonyx_jubatus_Sabi_Sands.jpg" TargetMode="External"/><Relationship Id="rId5" Type="http://schemas.openxmlformats.org/officeDocument/2006/relationships/hyperlink" Target="http://commons.wikimedia.org/wiki/File:Lynx_lynx_poing.jpg" TargetMode="External"/><Relationship Id="rId10" Type="http://schemas.openxmlformats.org/officeDocument/2006/relationships/hyperlink" Target="http://commons.wikimedia.org/wiki/File:Cheetah_Cubs_Nat_Zoo_DC.jpg" TargetMode="External"/><Relationship Id="rId4" Type="http://schemas.openxmlformats.org/officeDocument/2006/relationships/hyperlink" Target="http://commons.wikimedia.org/wiki/File:Lynx.lynx-ZOO.Olomouc1.jpg" TargetMode="External"/><Relationship Id="rId9" Type="http://schemas.openxmlformats.org/officeDocument/2006/relationships/hyperlink" Target="http://commons.wikimedia.org/wiki/File:Acinonyx.jubatus-head2-ZOO.Olomouc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Jaguar_sitting_small.jpg" TargetMode="External"/><Relationship Id="rId2" Type="http://schemas.openxmlformats.org/officeDocument/2006/relationships/hyperlink" Target="http://commons.wikimedia.org/wiki/File:Panthera_onca_-Chester_Zoo,_Cheshire,_England-8a_(4)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ommons.wikimedia.org/wiki/File:Puma_concolor_coryi_cropped.jpg" TargetMode="External"/><Relationship Id="rId4" Type="http://schemas.openxmlformats.org/officeDocument/2006/relationships/hyperlink" Target="http://commons.wikimedia.org/wiki/File:West-virginia-cougar-winter-snow1_-_West_Virginia_-_ForestWander.jpg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77076526"/>
              </p:ext>
            </p:extLst>
          </p:nvPr>
        </p:nvGraphicFramePr>
        <p:xfrm>
          <a:off x="1717049" y="1670844"/>
          <a:ext cx="5710612" cy="4525962"/>
        </p:xfrm>
        <a:graphic>
          <a:graphicData uri="http://schemas.openxmlformats.org/drawingml/2006/table">
            <a:tbl>
              <a:tblPr firstRow="1" firstCol="1" bandRow="1"/>
              <a:tblGrid>
                <a:gridCol w="2855306"/>
                <a:gridCol w="2855306"/>
              </a:tblGrid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Základní škola a Mateřská škola Sepekov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Mgr. Alena Himlová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VY_32_INOVACE_218_Savci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Vzdělávací oblast: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Člověk a příroda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CZ.1.07/1.4.00/21.2046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a název klíčové aktivity: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III/2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Inovace a zkvalitnění výuky prostřednictvím 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ICT.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Období vytvoření DUM: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Říjen 2013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8" name="Rectangle 19"/>
          <p:cNvSpPr>
            <a:spLocks noChangeArrowheads="1"/>
          </p:cNvSpPr>
          <p:nvPr/>
        </p:nvSpPr>
        <p:spPr bwMode="auto">
          <a:xfrm>
            <a:off x="1716088" y="1600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pic>
        <p:nvPicPr>
          <p:cNvPr id="1042" name="Obrázek 1" descr="Logolink_horizontal_zaklad_RG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5805" y="180975"/>
            <a:ext cx="5753100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20"/>
          <p:cNvSpPr>
            <a:spLocks noChangeArrowheads="1"/>
          </p:cNvSpPr>
          <p:nvPr/>
        </p:nvSpPr>
        <p:spPr bwMode="auto">
          <a:xfrm>
            <a:off x="1716088" y="34766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altLang="cs-CZ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87060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04353992"/>
              </p:ext>
            </p:extLst>
          </p:nvPr>
        </p:nvGraphicFramePr>
        <p:xfrm>
          <a:off x="1647825" y="2127250"/>
          <a:ext cx="5849620" cy="3584575"/>
        </p:xfrm>
        <a:graphic>
          <a:graphicData uri="http://schemas.openxmlformats.org/drawingml/2006/table">
            <a:tbl>
              <a:tblPr firstRow="1" firstCol="1" bandRow="1"/>
              <a:tblGrid>
                <a:gridCol w="2924810"/>
                <a:gridCol w="2924810"/>
              </a:tblGrid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Šelmy kočkovité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- charakteristika, rozšíření, význam.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Jazyk: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Očekávaný výstup: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Seznámení se zástupci řádu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rozšíření ve světě,   význam.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 učebního materiálu: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47825" y="20431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altLang="cs-CZ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9" name="Obrázek 2" descr="Logolink_horizontal_zaklad_RG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9656" y="623888"/>
            <a:ext cx="5864671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647825" y="39195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altLang="cs-CZ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418813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21014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+mn-lt"/>
              </a:rPr>
              <a:t>Přírodopis 8. třída</a:t>
            </a:r>
            <a:br>
              <a:rPr lang="cs-CZ" b="1" dirty="0" smtClean="0">
                <a:latin typeface="+mn-lt"/>
              </a:rPr>
            </a:br>
            <a:r>
              <a:rPr lang="cs-CZ" b="1" dirty="0" smtClean="0">
                <a:latin typeface="+mn-lt"/>
              </a:rPr>
              <a:t>ZOOLOGIE 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6000" b="1" smtClean="0"/>
              <a:t>ŠELMY KOČKOVITÉ</a:t>
            </a:r>
            <a:endParaRPr lang="cs-CZ" sz="6000" b="1" dirty="0" smtClean="0"/>
          </a:p>
          <a:p>
            <a:pPr marL="0" indent="0" algn="ctr">
              <a:buNone/>
            </a:pPr>
            <a:endParaRPr lang="cs-CZ" sz="6000" b="1" dirty="0" smtClean="0"/>
          </a:p>
          <a:p>
            <a:pPr marL="0" indent="0" algn="ctr">
              <a:buNone/>
            </a:pPr>
            <a:endParaRPr lang="cs-CZ" sz="6000" b="1" dirty="0"/>
          </a:p>
          <a:p>
            <a:pPr marL="0" indent="0" algn="ctr">
              <a:buNone/>
            </a:pPr>
            <a:endParaRPr lang="cs-CZ" sz="1400" b="1" dirty="0" smtClean="0"/>
          </a:p>
          <a:p>
            <a:pPr marL="0" indent="0" algn="ctr">
              <a:buNone/>
            </a:pPr>
            <a:endParaRPr lang="cs-CZ" sz="1400" b="1" dirty="0"/>
          </a:p>
          <a:p>
            <a:pPr marL="0" indent="0" algn="ctr">
              <a:buNone/>
            </a:pPr>
            <a:r>
              <a:rPr lang="cs-CZ" sz="2200" b="1" dirty="0" smtClean="0"/>
              <a:t>Základní škola a Mateřská škola Sepekov</a:t>
            </a:r>
            <a:endParaRPr lang="cs-CZ" sz="2200" b="1" dirty="0"/>
          </a:p>
        </p:txBody>
      </p:sp>
    </p:spTree>
    <p:extLst>
      <p:ext uri="{BB962C8B-B14F-4D97-AF65-F5344CB8AC3E}">
        <p14:creationId xmlns:p14="http://schemas.microsoft.com/office/powerpoint/2010/main" xmlns="" val="8504462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Šelmy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 smtClean="0"/>
              <a:t>- masitou </a:t>
            </a:r>
            <a:r>
              <a:rPr lang="cs-CZ" sz="2400" b="1" dirty="0"/>
              <a:t>potravu </a:t>
            </a:r>
            <a:r>
              <a:rPr lang="cs-CZ" sz="2400" b="1" dirty="0" smtClean="0"/>
              <a:t>zajišťují lovem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mohutný </a:t>
            </a:r>
            <a:r>
              <a:rPr lang="cs-CZ" sz="2400" b="1" dirty="0"/>
              <a:t>dravý </a:t>
            </a:r>
            <a:r>
              <a:rPr lang="cs-CZ" sz="2400" b="1" dirty="0" smtClean="0"/>
              <a:t>chrup (stoličky - trháky)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</a:t>
            </a:r>
            <a:r>
              <a:rPr lang="cs-CZ" sz="2400" b="1" dirty="0"/>
              <a:t>bystré smysly (zrak, sluch a </a:t>
            </a:r>
            <a:r>
              <a:rPr lang="cs-CZ" sz="2400" b="1" dirty="0" smtClean="0"/>
              <a:t>čich)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dokonalé </a:t>
            </a:r>
            <a:r>
              <a:rPr lang="cs-CZ" sz="2400" b="1" dirty="0"/>
              <a:t>pohybové </a:t>
            </a:r>
            <a:r>
              <a:rPr lang="cs-CZ" sz="2400" b="1" dirty="0" smtClean="0"/>
              <a:t>schopnosti</a:t>
            </a:r>
          </a:p>
          <a:p>
            <a:pPr marL="0" indent="0">
              <a:buNone/>
            </a:pPr>
            <a:r>
              <a:rPr lang="cs-CZ" sz="2400" b="1" dirty="0"/>
              <a:t>- </a:t>
            </a:r>
            <a:r>
              <a:rPr lang="cs-CZ" sz="2400" b="1" dirty="0" smtClean="0"/>
              <a:t>přední končetiny 5 </a:t>
            </a:r>
            <a:r>
              <a:rPr lang="cs-CZ" sz="2400" b="1" dirty="0"/>
              <a:t>prstů, </a:t>
            </a:r>
            <a:r>
              <a:rPr lang="cs-CZ" sz="2400" b="1" dirty="0" smtClean="0"/>
              <a:t>zadní </a:t>
            </a:r>
            <a:r>
              <a:rPr lang="cs-CZ" sz="2400" b="1" dirty="0"/>
              <a:t>4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9411" y="3573016"/>
            <a:ext cx="3462865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0694" y="2285992"/>
            <a:ext cx="3071474" cy="4286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85786" y="6357958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solidFill>
                  <a:schemeClr val="bg1"/>
                </a:solidFill>
              </a:rPr>
              <a:t>Obrázek č. 1 					    Obrázek č. 2  					    </a:t>
            </a:r>
            <a:endParaRPr lang="cs-CZ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63699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Šelmy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 smtClean="0"/>
              <a:t>- nemají </a:t>
            </a:r>
            <a:r>
              <a:rPr lang="cs-CZ" sz="2400" b="1" dirty="0"/>
              <a:t>klíční kost a slepé </a:t>
            </a:r>
            <a:r>
              <a:rPr lang="cs-CZ" sz="2400" b="1" dirty="0" smtClean="0"/>
              <a:t>střevo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pod oční sítnicí odrazová vrstva (vidění za šera) 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spodní </a:t>
            </a:r>
            <a:r>
              <a:rPr lang="cs-CZ" sz="2400" b="1" dirty="0"/>
              <a:t>čelist se pohybuje pouze v jedné </a:t>
            </a:r>
            <a:r>
              <a:rPr lang="cs-CZ" sz="2400" b="1" dirty="0" smtClean="0"/>
              <a:t>rovině - velký </a:t>
            </a:r>
            <a:r>
              <a:rPr lang="cs-CZ" sz="2400" b="1" dirty="0"/>
              <a:t>tlak při kousání masité potravy </a:t>
            </a:r>
            <a:r>
              <a:rPr lang="cs-CZ" sz="2400" b="1" dirty="0" smtClean="0"/>
              <a:t>a </a:t>
            </a:r>
            <a:r>
              <a:rPr lang="cs-CZ" sz="2400" b="1" dirty="0"/>
              <a:t>drcení kostí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Systematické </a:t>
            </a:r>
            <a:r>
              <a:rPr lang="cs-CZ" sz="2400" b="1" dirty="0"/>
              <a:t>dělení:</a:t>
            </a:r>
          </a:p>
          <a:p>
            <a:pPr marL="0" indent="0">
              <a:buNone/>
            </a:pPr>
            <a:r>
              <a:rPr lang="cs-CZ" sz="2400" b="1" dirty="0" smtClean="0"/>
              <a:t>	</a:t>
            </a:r>
            <a:r>
              <a:rPr lang="cs-CZ" sz="2400" b="1" dirty="0" smtClean="0">
                <a:solidFill>
                  <a:srgbClr val="002060"/>
                </a:solidFill>
              </a:rPr>
              <a:t>- šelmy </a:t>
            </a:r>
            <a:r>
              <a:rPr lang="cs-CZ" sz="2400" b="1" dirty="0">
                <a:solidFill>
                  <a:srgbClr val="002060"/>
                </a:solidFill>
              </a:rPr>
              <a:t>pozemní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	- šelmy </a:t>
            </a:r>
            <a:r>
              <a:rPr lang="cs-CZ" sz="2400" b="1" dirty="0">
                <a:solidFill>
                  <a:srgbClr val="002060"/>
                </a:solidFill>
              </a:rPr>
              <a:t>vodní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863661"/>
            <a:ext cx="2808312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629363"/>
            <a:ext cx="2926316" cy="1978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142976" y="6357958"/>
            <a:ext cx="5643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Obrázek č.  3</a:t>
            </a:r>
            <a:r>
              <a:rPr lang="cs-CZ" sz="1200" b="1" dirty="0" smtClean="0">
                <a:solidFill>
                  <a:schemeClr val="bg1"/>
                </a:solidFill>
              </a:rPr>
              <a:t> 				                    </a:t>
            </a:r>
            <a:r>
              <a:rPr lang="cs-CZ" sz="1200" b="1" dirty="0" smtClean="0"/>
              <a:t>Obrázek č. 4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586320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Šelmy kočkovité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- nejvyšší </a:t>
            </a:r>
            <a:r>
              <a:rPr lang="cs-CZ" sz="2400" b="1" dirty="0"/>
              <a:t>stupeň adaptace na dravý způsob života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/>
              <a:t>- loví číháním, plížením, krátkým útokem ze zálohy skokem nebo výpadem </a:t>
            </a:r>
          </a:p>
          <a:p>
            <a:pPr marL="0" indent="0">
              <a:buNone/>
            </a:pPr>
            <a:r>
              <a:rPr lang="cs-CZ" sz="2400" b="1" dirty="0"/>
              <a:t>- zatažitelné drápy - </a:t>
            </a:r>
            <a:r>
              <a:rPr lang="cs-CZ" sz="2400" b="1" dirty="0" smtClean="0"/>
              <a:t>ostré</a:t>
            </a:r>
            <a:r>
              <a:rPr lang="cs-CZ" sz="2400" b="1" dirty="0"/>
              <a:t>, neobrousí se (kromě geparda) </a:t>
            </a:r>
          </a:p>
          <a:p>
            <a:pPr marL="0" indent="0">
              <a:buNone/>
            </a:pPr>
            <a:r>
              <a:rPr lang="cs-CZ" sz="2400" b="1" dirty="0" smtClean="0"/>
              <a:t>- mimořádně </a:t>
            </a:r>
            <a:r>
              <a:rPr lang="cs-CZ" sz="2400" b="1" dirty="0"/>
              <a:t>vyvinutý sluch a zrak (vidí </a:t>
            </a:r>
            <a:r>
              <a:rPr lang="cs-CZ" sz="2400" b="1" dirty="0" smtClean="0"/>
              <a:t>barevně)</a:t>
            </a:r>
          </a:p>
          <a:p>
            <a:pPr marL="0" indent="0">
              <a:buFontTx/>
              <a:buChar char="-"/>
            </a:pPr>
            <a:endParaRPr lang="cs-CZ" sz="24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3429000"/>
            <a:ext cx="2736304" cy="3080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414609"/>
            <a:ext cx="3166099" cy="3080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928662" y="6286520"/>
            <a:ext cx="70723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solidFill>
                  <a:prstClr val="white"/>
                </a:solidFill>
              </a:rPr>
              <a:t>Obrázek č. 5 				                  </a:t>
            </a:r>
            <a:r>
              <a:rPr lang="cs-CZ" sz="1200" b="1" dirty="0" smtClean="0">
                <a:solidFill>
                  <a:schemeClr val="bg1"/>
                </a:solidFill>
              </a:rPr>
              <a:t>Obrázek č. 6</a:t>
            </a:r>
            <a:r>
              <a:rPr lang="cs-CZ" sz="1200" b="1" dirty="0" smtClean="0">
                <a:solidFill>
                  <a:prstClr val="white"/>
                </a:solidFill>
              </a:rPr>
              <a:t>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1338385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Šelmy kočkovité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- zakulacená </a:t>
            </a:r>
            <a:r>
              <a:rPr lang="cs-CZ" sz="2400" b="1" dirty="0"/>
              <a:t>hlava, dlouhé hmatové vousy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chrup 28 - 30 zubů 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tichá </a:t>
            </a:r>
            <a:r>
              <a:rPr lang="cs-CZ" sz="2400" b="1" dirty="0"/>
              <a:t>pružná chůze (prstochodci, </a:t>
            </a:r>
            <a:r>
              <a:rPr lang="cs-CZ" sz="2400" b="1" dirty="0" err="1" smtClean="0"/>
              <a:t>našlapovací</a:t>
            </a:r>
            <a:r>
              <a:rPr lang="cs-CZ" sz="2400" b="1" dirty="0" smtClean="0"/>
              <a:t> </a:t>
            </a:r>
            <a:r>
              <a:rPr lang="cs-CZ" sz="2400" b="1" dirty="0"/>
              <a:t>polštářky) </a:t>
            </a:r>
          </a:p>
          <a:p>
            <a:pPr marL="0" indent="0">
              <a:buNone/>
            </a:pPr>
            <a:r>
              <a:rPr lang="cs-CZ" sz="2400" b="1" dirty="0" smtClean="0"/>
              <a:t>- dobře </a:t>
            </a:r>
            <a:r>
              <a:rPr lang="cs-CZ" sz="2400" b="1" dirty="0"/>
              <a:t>šplhají po stromech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</a:t>
            </a:r>
            <a:r>
              <a:rPr lang="cs-CZ" sz="2400" b="1" dirty="0"/>
              <a:t>bezpečně </a:t>
            </a:r>
            <a:r>
              <a:rPr lang="cs-CZ" sz="2400" b="1" dirty="0" smtClean="0"/>
              <a:t>skáčou </a:t>
            </a:r>
            <a:r>
              <a:rPr lang="cs-CZ" sz="2400" b="1" dirty="0"/>
              <a:t>z výšek - </a:t>
            </a:r>
            <a:r>
              <a:rPr lang="cs-CZ" sz="2400" b="1" dirty="0" smtClean="0"/>
              <a:t>vždy </a:t>
            </a:r>
            <a:r>
              <a:rPr lang="cs-CZ" sz="2400" b="1" dirty="0"/>
              <a:t>dopadnou na nohy </a:t>
            </a:r>
          </a:p>
          <a:p>
            <a:pPr marL="0" indent="0">
              <a:buNone/>
            </a:pPr>
            <a:r>
              <a:rPr lang="cs-CZ" sz="2400" b="1" dirty="0" smtClean="0"/>
              <a:t>- masožravci </a:t>
            </a:r>
            <a:endParaRPr lang="cs-CZ" sz="2400" b="1" dirty="0"/>
          </a:p>
          <a:p>
            <a:pPr marL="0" indent="0">
              <a:buFontTx/>
              <a:buChar char="-"/>
            </a:pPr>
            <a:endParaRPr lang="cs-CZ" sz="24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3645023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645023"/>
            <a:ext cx="423731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85786" y="6286520"/>
            <a:ext cx="5500726" cy="285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solidFill>
                  <a:prstClr val="white"/>
                </a:solidFill>
              </a:rPr>
              <a:t>Obrázek č. 7 			                     </a:t>
            </a:r>
            <a:r>
              <a:rPr lang="cs-CZ" sz="1200" b="1" dirty="0" smtClean="0">
                <a:solidFill>
                  <a:schemeClr val="bg1"/>
                </a:solidFill>
              </a:rPr>
              <a:t>Obrázek č. 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549928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Kočka divoká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507288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- poddruhy - kočka </a:t>
            </a:r>
            <a:r>
              <a:rPr lang="cs-CZ" sz="2400" b="1" dirty="0"/>
              <a:t>plavá a </a:t>
            </a:r>
            <a:r>
              <a:rPr lang="cs-CZ" sz="2400" b="1" dirty="0" smtClean="0"/>
              <a:t>stepní - předci kočky domácí</a:t>
            </a:r>
          </a:p>
          <a:p>
            <a:pPr marL="0" indent="0">
              <a:buNone/>
            </a:pPr>
            <a:r>
              <a:rPr lang="cs-CZ" sz="2400" b="1" dirty="0" smtClean="0"/>
              <a:t>- v ČR </a:t>
            </a:r>
            <a:r>
              <a:rPr lang="cs-CZ" sz="2400" b="1" dirty="0"/>
              <a:t>se </a:t>
            </a:r>
            <a:r>
              <a:rPr lang="cs-CZ" sz="2400" b="1" dirty="0" smtClean="0"/>
              <a:t>vyskytuje </a:t>
            </a:r>
            <a:r>
              <a:rPr lang="cs-CZ" sz="2400" b="1" dirty="0"/>
              <a:t>v Národním parku </a:t>
            </a:r>
            <a:r>
              <a:rPr lang="cs-CZ" sz="2400" b="1" dirty="0" smtClean="0"/>
              <a:t>Podyjí </a:t>
            </a:r>
          </a:p>
          <a:p>
            <a:pPr marL="0" indent="0">
              <a:buNone/>
            </a:pPr>
            <a:r>
              <a:rPr lang="cs-CZ" sz="2400" b="1" dirty="0" smtClean="0"/>
              <a:t>- hmotnost 1,2 – 11 kg</a:t>
            </a:r>
          </a:p>
          <a:p>
            <a:pPr marL="0" indent="0">
              <a:buNone/>
            </a:pPr>
            <a:r>
              <a:rPr lang="cs-CZ" sz="2400" b="1" dirty="0" smtClean="0"/>
              <a:t>- délka těla 47 – 80 cm</a:t>
            </a:r>
          </a:p>
          <a:p>
            <a:pPr marL="0" indent="0">
              <a:buNone/>
            </a:pPr>
            <a:r>
              <a:rPr lang="cs-CZ" sz="2400" b="1" dirty="0" smtClean="0"/>
              <a:t>- vynikající </a:t>
            </a:r>
            <a:r>
              <a:rPr lang="cs-CZ" sz="2400" b="1" dirty="0"/>
              <a:t>zrak </a:t>
            </a:r>
            <a:r>
              <a:rPr lang="pl-PL" sz="2400" b="1" dirty="0"/>
              <a:t>za </a:t>
            </a:r>
            <a:r>
              <a:rPr lang="pl-PL" sz="2400" b="1" dirty="0" smtClean="0"/>
              <a:t>šera </a:t>
            </a:r>
            <a:r>
              <a:rPr lang="pl-PL" sz="2400" b="1" dirty="0"/>
              <a:t>i za ostrého </a:t>
            </a:r>
            <a:r>
              <a:rPr lang="pl-PL" sz="2400" b="1" dirty="0" smtClean="0"/>
              <a:t>světla (ptáka vidí až na 100 m)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výborný sluch</a:t>
            </a:r>
          </a:p>
          <a:p>
            <a:pPr marL="0" indent="0">
              <a:buNone/>
            </a:pPr>
            <a:endParaRPr lang="cs-CZ" sz="24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3734472"/>
            <a:ext cx="4242317" cy="2826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734472"/>
            <a:ext cx="2449945" cy="2826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57224" y="6357958"/>
            <a:ext cx="68580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Obrázek č. 9</a:t>
            </a:r>
            <a:r>
              <a:rPr lang="cs-CZ" sz="1200" b="1" dirty="0" smtClean="0">
                <a:solidFill>
                  <a:schemeClr val="bg1"/>
                </a:solidFill>
              </a:rPr>
              <a:t> 					               </a:t>
            </a:r>
            <a:r>
              <a:rPr lang="cs-CZ" sz="1200" b="1" dirty="0" smtClean="0"/>
              <a:t>Obrázek č. 10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6118359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Kočka divoká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Rozlišení od </a:t>
            </a:r>
            <a:r>
              <a:rPr lang="cs-CZ" sz="2400" b="1" dirty="0"/>
              <a:t>zdivočelé kočky </a:t>
            </a:r>
            <a:r>
              <a:rPr lang="cs-CZ" sz="2400" b="1" dirty="0" smtClean="0"/>
              <a:t>domácí:</a:t>
            </a:r>
          </a:p>
          <a:p>
            <a:pPr marL="0" indent="0">
              <a:buNone/>
            </a:pPr>
            <a:r>
              <a:rPr lang="cs-CZ" sz="2400" b="1" dirty="0" smtClean="0"/>
              <a:t> - ocas 	- </a:t>
            </a:r>
            <a:r>
              <a:rPr lang="cs-CZ" sz="2400" b="1" dirty="0"/>
              <a:t>kratší než polovina délky </a:t>
            </a:r>
            <a:r>
              <a:rPr lang="cs-CZ" sz="2400" b="1" dirty="0" smtClean="0"/>
              <a:t>těla</a:t>
            </a:r>
          </a:p>
          <a:p>
            <a:pPr marL="0" indent="0">
              <a:buNone/>
            </a:pPr>
            <a:r>
              <a:rPr lang="cs-CZ" sz="2400" b="1" dirty="0"/>
              <a:t>	</a:t>
            </a:r>
            <a:r>
              <a:rPr lang="cs-CZ" sz="2400" b="1" dirty="0" smtClean="0"/>
              <a:t>- huňatý po </a:t>
            </a:r>
            <a:r>
              <a:rPr lang="cs-CZ" sz="2400" b="1" dirty="0"/>
              <a:t>celé </a:t>
            </a:r>
            <a:r>
              <a:rPr lang="cs-CZ" sz="2400" b="1" dirty="0" smtClean="0"/>
              <a:t>délce</a:t>
            </a:r>
          </a:p>
          <a:p>
            <a:pPr marL="0" indent="0">
              <a:buNone/>
            </a:pPr>
            <a:r>
              <a:rPr lang="cs-CZ" sz="2400" b="1" dirty="0"/>
              <a:t>	</a:t>
            </a:r>
            <a:r>
              <a:rPr lang="cs-CZ" sz="2400" b="1" dirty="0" smtClean="0"/>
              <a:t>- před </a:t>
            </a:r>
            <a:r>
              <a:rPr lang="cs-CZ" sz="2400" b="1" dirty="0"/>
              <a:t>špičkou má </a:t>
            </a:r>
            <a:r>
              <a:rPr lang="cs-CZ" sz="2400" b="1" dirty="0" smtClean="0"/>
              <a:t>3 – 4 pruhy (zdivočelá </a:t>
            </a:r>
            <a:r>
              <a:rPr lang="cs-CZ" sz="2400" b="1" dirty="0"/>
              <a:t>kočka </a:t>
            </a:r>
            <a:r>
              <a:rPr lang="cs-CZ" sz="2400" b="1" dirty="0" smtClean="0"/>
              <a:t>více)</a:t>
            </a:r>
          </a:p>
          <a:p>
            <a:pPr marL="0" indent="0">
              <a:buNone/>
            </a:pPr>
            <a:r>
              <a:rPr lang="cs-CZ" sz="2400" b="1" dirty="0"/>
              <a:t>- srst a hmatové vousy delší</a:t>
            </a:r>
          </a:p>
          <a:p>
            <a:pPr marL="0" indent="0">
              <a:buNone/>
            </a:pPr>
            <a:r>
              <a:rPr lang="cs-CZ" sz="2400" b="1" dirty="0" smtClean="0"/>
              <a:t>- tělo </a:t>
            </a:r>
            <a:r>
              <a:rPr lang="cs-CZ" sz="2400" b="1" dirty="0"/>
              <a:t>je </a:t>
            </a:r>
            <a:r>
              <a:rPr lang="cs-CZ" sz="2400" b="1" dirty="0" smtClean="0"/>
              <a:t>robustnější</a:t>
            </a:r>
          </a:p>
          <a:p>
            <a:pPr marL="0" indent="0">
              <a:buNone/>
            </a:pPr>
            <a:r>
              <a:rPr lang="cs-CZ" sz="2400" b="1" dirty="0" smtClean="0"/>
              <a:t>- hlava větší</a:t>
            </a:r>
          </a:p>
          <a:p>
            <a:pPr marL="0" indent="0">
              <a:buNone/>
            </a:pPr>
            <a:r>
              <a:rPr lang="cs-CZ" sz="2400" b="1" dirty="0" smtClean="0"/>
              <a:t>- menší uši </a:t>
            </a:r>
          </a:p>
          <a:p>
            <a:pPr marL="0" indent="0">
              <a:buNone/>
            </a:pPr>
            <a:endParaRPr lang="cs-CZ" sz="2400" b="1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4523892"/>
            <a:ext cx="2463000" cy="209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068960"/>
            <a:ext cx="4284572" cy="355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71700" y="6418293"/>
            <a:ext cx="60486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Obrázek č. 11 				</a:t>
            </a:r>
            <a:r>
              <a:rPr lang="cs-CZ" sz="1200" b="1" dirty="0" smtClean="0">
                <a:solidFill>
                  <a:prstClr val="black"/>
                </a:solidFill>
              </a:rPr>
              <a:t>Obrázek </a:t>
            </a:r>
            <a:r>
              <a:rPr lang="cs-CZ" sz="1200" b="1" dirty="0">
                <a:solidFill>
                  <a:prstClr val="black"/>
                </a:solidFill>
              </a:rPr>
              <a:t>č</a:t>
            </a:r>
            <a:r>
              <a:rPr lang="cs-CZ" sz="1200" b="1" dirty="0" smtClean="0">
                <a:solidFill>
                  <a:prstClr val="black"/>
                </a:solidFill>
              </a:rPr>
              <a:t>. 12</a:t>
            </a:r>
            <a:r>
              <a:rPr lang="cs-CZ" sz="1200" b="1" dirty="0" smtClean="0"/>
              <a:t>  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xmlns="" val="37632226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Rys ostrovid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76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/>
              <a:t>- největší kočkovitá šelma Evropy </a:t>
            </a:r>
          </a:p>
          <a:p>
            <a:pPr marL="0" indent="0">
              <a:buNone/>
            </a:pPr>
            <a:r>
              <a:rPr lang="cs-CZ" sz="2400" b="1" dirty="0" smtClean="0"/>
              <a:t>- délka </a:t>
            </a:r>
            <a:r>
              <a:rPr lang="cs-CZ" sz="2400" b="1" dirty="0"/>
              <a:t>těla až 120 </a:t>
            </a:r>
            <a:r>
              <a:rPr lang="cs-CZ" sz="2400" b="1" dirty="0" smtClean="0"/>
              <a:t>cm</a:t>
            </a:r>
          </a:p>
          <a:p>
            <a:pPr marL="0" indent="0">
              <a:buNone/>
            </a:pPr>
            <a:r>
              <a:rPr lang="cs-CZ" sz="2400" b="1" dirty="0" smtClean="0"/>
              <a:t>- délka </a:t>
            </a:r>
            <a:r>
              <a:rPr lang="cs-CZ" sz="2400" b="1" dirty="0"/>
              <a:t>ocasu až 25 </a:t>
            </a:r>
            <a:r>
              <a:rPr lang="cs-CZ" sz="2400" b="1" dirty="0" smtClean="0"/>
              <a:t>cm</a:t>
            </a:r>
          </a:p>
          <a:p>
            <a:pPr marL="0" indent="0">
              <a:buNone/>
            </a:pPr>
            <a:r>
              <a:rPr lang="cs-CZ" sz="2400" b="1" dirty="0" smtClean="0"/>
              <a:t>- výška </a:t>
            </a:r>
            <a:r>
              <a:rPr lang="cs-CZ" sz="2400" b="1" dirty="0"/>
              <a:t>v kohoutku až 70 cm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hmotnost </a:t>
            </a:r>
            <a:r>
              <a:rPr lang="cs-CZ" sz="2400" b="1" dirty="0"/>
              <a:t>až 35 kg </a:t>
            </a:r>
            <a:r>
              <a:rPr lang="cs-CZ" sz="2400" b="1" dirty="0" smtClean="0"/>
              <a:t>(samice </a:t>
            </a:r>
            <a:r>
              <a:rPr lang="cs-CZ" sz="2400" b="1" dirty="0"/>
              <a:t>jsou menší</a:t>
            </a:r>
            <a:r>
              <a:rPr lang="cs-CZ" sz="2400" b="1" dirty="0" smtClean="0"/>
              <a:t>)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na </a:t>
            </a:r>
            <a:r>
              <a:rPr lang="cs-CZ" sz="2400" b="1" dirty="0"/>
              <a:t>ušních boltcích má vztyčené štětečky chlupů </a:t>
            </a:r>
          </a:p>
          <a:p>
            <a:pPr marL="0" indent="0">
              <a:buNone/>
            </a:pPr>
            <a:endParaRPr lang="cs-CZ" sz="2400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789040"/>
            <a:ext cx="4107023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31124" y="3789040"/>
            <a:ext cx="1999108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48753" y="6295906"/>
            <a:ext cx="6120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schemeClr val="bg1"/>
                </a:solidFill>
              </a:rPr>
              <a:t>Obrázek č. </a:t>
            </a:r>
            <a:r>
              <a:rPr lang="cs-CZ" sz="1200" b="1" dirty="0" smtClean="0">
                <a:solidFill>
                  <a:schemeClr val="bg1"/>
                </a:solidFill>
              </a:rPr>
              <a:t>13 				                               Obrázek </a:t>
            </a:r>
            <a:r>
              <a:rPr lang="cs-CZ" sz="1200" b="1" dirty="0">
                <a:solidFill>
                  <a:schemeClr val="bg1"/>
                </a:solidFill>
              </a:rPr>
              <a:t>č</a:t>
            </a:r>
            <a:r>
              <a:rPr lang="cs-CZ" sz="1200" b="1" dirty="0" smtClean="0">
                <a:solidFill>
                  <a:schemeClr val="bg1"/>
                </a:solidFill>
              </a:rPr>
              <a:t>. 14 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715901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Rys ostrovid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76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/>
              <a:t>- </a:t>
            </a:r>
            <a:r>
              <a:rPr lang="pl-PL" sz="2400" b="1" dirty="0" smtClean="0"/>
              <a:t>rozezná </a:t>
            </a:r>
            <a:r>
              <a:rPr lang="pl-PL" sz="2400" b="1" dirty="0"/>
              <a:t>hlodavce na 75 m, zajíce na 300 m a srnce na 500 </a:t>
            </a:r>
            <a:r>
              <a:rPr lang="pl-PL" sz="2400" b="1" dirty="0" smtClean="0"/>
              <a:t>m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/>
              <a:t>- aktivní v noci, hodně se toulá </a:t>
            </a:r>
          </a:p>
          <a:p>
            <a:pPr marL="0" indent="0">
              <a:buNone/>
            </a:pPr>
            <a:r>
              <a:rPr lang="cs-CZ" sz="2400" b="1" dirty="0"/>
              <a:t>- na kořist číhá na větvích stromů - vrhá se na ni mohutným skokem </a:t>
            </a:r>
          </a:p>
          <a:p>
            <a:pPr marL="0" indent="0">
              <a:buNone/>
            </a:pPr>
            <a:r>
              <a:rPr lang="cs-CZ" sz="2400" b="1" dirty="0" smtClean="0"/>
              <a:t>- </a:t>
            </a:r>
            <a:r>
              <a:rPr lang="cs-CZ" sz="2400" b="1" dirty="0" err="1" smtClean="0"/>
              <a:t>reintrodukován</a:t>
            </a:r>
            <a:r>
              <a:rPr lang="cs-CZ" sz="2400" b="1" dirty="0" smtClean="0"/>
              <a:t> </a:t>
            </a:r>
            <a:r>
              <a:rPr lang="cs-CZ" sz="2400" b="1" dirty="0"/>
              <a:t>na Šumavu </a:t>
            </a:r>
          </a:p>
          <a:p>
            <a:pPr marL="0" indent="0">
              <a:buFontTx/>
              <a:buChar char="-"/>
            </a:pPr>
            <a:endParaRPr lang="cs-CZ" sz="2400" b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59369"/>
            <a:ext cx="4248472" cy="3186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437839"/>
            <a:ext cx="2736304" cy="4107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6309320"/>
            <a:ext cx="6912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black"/>
                </a:solidFill>
              </a:rPr>
              <a:t>Obrázek č. </a:t>
            </a:r>
            <a:r>
              <a:rPr lang="cs-CZ" sz="1200" b="1" dirty="0" smtClean="0">
                <a:solidFill>
                  <a:prstClr val="black"/>
                </a:solidFill>
              </a:rPr>
              <a:t>15 					             Obrázek </a:t>
            </a:r>
            <a:r>
              <a:rPr lang="cs-CZ" sz="1200" b="1" dirty="0">
                <a:solidFill>
                  <a:prstClr val="black"/>
                </a:solidFill>
              </a:rPr>
              <a:t>č. </a:t>
            </a:r>
            <a:r>
              <a:rPr lang="cs-CZ" sz="1200" b="1" dirty="0" smtClean="0">
                <a:solidFill>
                  <a:prstClr val="black"/>
                </a:solidFill>
              </a:rPr>
              <a:t>16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849046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Lev pustinný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- většina </a:t>
            </a:r>
            <a:r>
              <a:rPr lang="cs-CZ" sz="2400" b="1" dirty="0"/>
              <a:t>divokých lvů </a:t>
            </a:r>
            <a:r>
              <a:rPr lang="cs-CZ" sz="2400" b="1" dirty="0" smtClean="0"/>
              <a:t>v </a:t>
            </a:r>
            <a:r>
              <a:rPr lang="cs-CZ" sz="2400" b="1" dirty="0"/>
              <a:t>Africe, malá populace </a:t>
            </a:r>
            <a:r>
              <a:rPr lang="cs-CZ" sz="2400" b="1" dirty="0" smtClean="0"/>
              <a:t>v Indii</a:t>
            </a:r>
          </a:p>
          <a:p>
            <a:pPr marL="0" indent="0">
              <a:buNone/>
            </a:pPr>
            <a:r>
              <a:rPr lang="cs-CZ" sz="2400" b="1" dirty="0" smtClean="0"/>
              <a:t>- druhá </a:t>
            </a:r>
            <a:r>
              <a:rPr lang="cs-CZ" sz="2400" b="1" dirty="0"/>
              <a:t>největší kočkovitá </a:t>
            </a:r>
            <a:r>
              <a:rPr lang="cs-CZ" sz="2400" b="1" dirty="0" smtClean="0"/>
              <a:t>šelma</a:t>
            </a:r>
          </a:p>
          <a:p>
            <a:pPr marL="0" indent="0">
              <a:buNone/>
            </a:pPr>
            <a:r>
              <a:rPr lang="cs-CZ" sz="2400" b="1" dirty="0" smtClean="0"/>
              <a:t>- samci hmotnost 150 - 240 kg, délka těla 2,5 - 3 m</a:t>
            </a:r>
          </a:p>
          <a:p>
            <a:pPr marL="0" indent="0">
              <a:buNone/>
            </a:pPr>
            <a:r>
              <a:rPr lang="cs-CZ" sz="2400" b="1" dirty="0" smtClean="0"/>
              <a:t>(samice 120–180 kg, délka těla 2,4 – 2,7 m)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žije </a:t>
            </a:r>
            <a:r>
              <a:rPr lang="cs-CZ" sz="2400" b="1" dirty="0"/>
              <a:t>ve skupinách (tlupy) </a:t>
            </a:r>
          </a:p>
          <a:p>
            <a:pPr marL="0" indent="0">
              <a:buNone/>
            </a:pPr>
            <a:r>
              <a:rPr lang="cs-CZ" sz="2400" b="1" dirty="0" smtClean="0"/>
              <a:t>- pohlavní </a:t>
            </a:r>
            <a:r>
              <a:rPr lang="cs-CZ" sz="2400" b="1" dirty="0"/>
              <a:t>dimorfismus </a:t>
            </a:r>
            <a:r>
              <a:rPr lang="cs-CZ" sz="2400" b="1" dirty="0" smtClean="0"/>
              <a:t>(samec nápadná hříva)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u </a:t>
            </a:r>
            <a:r>
              <a:rPr lang="cs-CZ" sz="2400" b="1" dirty="0"/>
              <a:t>napajedel čekají na antilopy a zebry 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67544" y="4077072"/>
            <a:ext cx="4026024" cy="2501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94030" y="4077073"/>
            <a:ext cx="3748009" cy="2501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6381328"/>
            <a:ext cx="66247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black"/>
                </a:solidFill>
              </a:rPr>
              <a:t>Obrázek č. </a:t>
            </a:r>
            <a:r>
              <a:rPr lang="cs-CZ" sz="1200" b="1" dirty="0" smtClean="0">
                <a:solidFill>
                  <a:prstClr val="black"/>
                </a:solidFill>
              </a:rPr>
              <a:t>17 					Obrázek </a:t>
            </a:r>
            <a:r>
              <a:rPr lang="cs-CZ" sz="1200" b="1" dirty="0">
                <a:solidFill>
                  <a:prstClr val="black"/>
                </a:solidFill>
              </a:rPr>
              <a:t>č. </a:t>
            </a:r>
            <a:r>
              <a:rPr lang="cs-CZ" sz="1200" b="1" dirty="0" smtClean="0">
                <a:solidFill>
                  <a:prstClr val="black"/>
                </a:solidFill>
              </a:rPr>
              <a:t>18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6513188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/>
              <a:t>Tygr ussurijský (sibiřský, amurský, </a:t>
            </a:r>
            <a:r>
              <a:rPr lang="cs-CZ" sz="3200" b="1" dirty="0" smtClean="0"/>
              <a:t>altajský)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</a:t>
            </a:r>
            <a:r>
              <a:rPr lang="pl-PL" sz="2400" b="1" dirty="0"/>
              <a:t>jih Asie </a:t>
            </a:r>
            <a:r>
              <a:rPr lang="pl-PL" sz="2400" b="1"/>
              <a:t>až </a:t>
            </a:r>
            <a:r>
              <a:rPr lang="pl-PL" sz="2400" b="1" smtClean="0"/>
              <a:t>Sibiř </a:t>
            </a:r>
            <a:endParaRPr lang="pl-PL" sz="2400" b="1" dirty="0"/>
          </a:p>
          <a:p>
            <a:pPr marL="0" indent="0">
              <a:buNone/>
            </a:pPr>
            <a:r>
              <a:rPr lang="cs-CZ" sz="2400" b="1" dirty="0" smtClean="0"/>
              <a:t>- největší </a:t>
            </a:r>
            <a:r>
              <a:rPr lang="cs-CZ" sz="2400" b="1" dirty="0"/>
              <a:t>kočkovitá šelma </a:t>
            </a:r>
          </a:p>
          <a:p>
            <a:pPr marL="0" indent="0">
              <a:buNone/>
            </a:pPr>
            <a:r>
              <a:rPr lang="cs-CZ" sz="2400" b="1" dirty="0" smtClean="0"/>
              <a:t>- rád se koupe, výborně plave</a:t>
            </a:r>
          </a:p>
          <a:p>
            <a:pPr marL="0" indent="0">
              <a:buNone/>
            </a:pPr>
            <a:r>
              <a:rPr lang="cs-CZ" sz="2400" b="1" dirty="0" smtClean="0"/>
              <a:t>- naráz </a:t>
            </a:r>
            <a:r>
              <a:rPr lang="cs-CZ" sz="2400" b="1" dirty="0"/>
              <a:t>spořádá až 40 kg </a:t>
            </a:r>
            <a:r>
              <a:rPr lang="cs-CZ" sz="2400" b="1" dirty="0" smtClean="0"/>
              <a:t>masa</a:t>
            </a: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hmotnost 100 – 350 kg</a:t>
            </a:r>
          </a:p>
          <a:p>
            <a:pPr marL="0" indent="0">
              <a:buNone/>
            </a:pPr>
            <a:r>
              <a:rPr lang="cs-CZ" sz="2400" b="1" dirty="0" smtClean="0"/>
              <a:t>- délka těla 200 – 290 cm</a:t>
            </a:r>
          </a:p>
          <a:p>
            <a:pPr marL="0" indent="0">
              <a:buNone/>
            </a:pPr>
            <a:r>
              <a:rPr lang="cs-CZ" sz="2400" b="1" dirty="0" smtClean="0"/>
              <a:t>- délka ocasu 40 – 50 </a:t>
            </a:r>
            <a:r>
              <a:rPr lang="cs-CZ" sz="2400" b="1" dirty="0"/>
              <a:t>cm</a:t>
            </a:r>
          </a:p>
          <a:p>
            <a:pPr marL="0" indent="0">
              <a:buNone/>
            </a:pPr>
            <a:r>
              <a:rPr lang="cs-CZ" sz="2400" b="1" dirty="0" smtClean="0"/>
              <a:t>- výška </a:t>
            </a:r>
            <a:r>
              <a:rPr lang="cs-CZ" sz="2400" b="1" dirty="0"/>
              <a:t>v </a:t>
            </a:r>
            <a:r>
              <a:rPr lang="cs-CZ" sz="2400" b="1" dirty="0" smtClean="0"/>
              <a:t>kohoutku 1,10 – 1,25 </a:t>
            </a:r>
            <a:r>
              <a:rPr lang="cs-CZ" sz="2400" b="1" dirty="0"/>
              <a:t>m</a:t>
            </a:r>
          </a:p>
          <a:p>
            <a:pPr marL="0" indent="0">
              <a:buNone/>
            </a:pPr>
            <a:r>
              <a:rPr lang="cs-CZ" sz="2400" b="1" dirty="0" smtClean="0"/>
              <a:t>- samice jsou menší</a:t>
            </a:r>
            <a:endParaRPr lang="cs-CZ" sz="2400" b="1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00808"/>
            <a:ext cx="4169503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16016" y="5661248"/>
            <a:ext cx="15841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black"/>
                </a:solidFill>
              </a:rPr>
              <a:t>Obrázek č. </a:t>
            </a:r>
            <a:r>
              <a:rPr lang="cs-CZ" sz="1200" b="1" dirty="0" smtClean="0">
                <a:solidFill>
                  <a:prstClr val="black"/>
                </a:solidFill>
              </a:rPr>
              <a:t>19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220320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Gepard štíhlý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91264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/>
              <a:t>- Afrika, Asie </a:t>
            </a:r>
          </a:p>
          <a:p>
            <a:pPr marL="0" indent="0">
              <a:buNone/>
            </a:pPr>
            <a:r>
              <a:rPr lang="cs-CZ" sz="2400" b="1" dirty="0" smtClean="0"/>
              <a:t>- znak </a:t>
            </a:r>
            <a:r>
              <a:rPr lang="cs-CZ" sz="2400" b="1" dirty="0"/>
              <a:t>- černé pruhy </a:t>
            </a:r>
            <a:r>
              <a:rPr lang="cs-CZ" sz="2400" b="1" dirty="0" smtClean="0"/>
              <a:t>od </a:t>
            </a:r>
            <a:r>
              <a:rPr lang="cs-CZ" sz="2400" b="1" dirty="0"/>
              <a:t>koutku oka až k tlamě </a:t>
            </a:r>
            <a:r>
              <a:rPr lang="cs-CZ" sz="2400" b="1" dirty="0" smtClean="0"/>
              <a:t>(„plačící kočka") 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/>
              <a:t>- </a:t>
            </a:r>
            <a:r>
              <a:rPr lang="cs-CZ" sz="2400" b="1" dirty="0" smtClean="0"/>
              <a:t>hmotnost 38 – 43 </a:t>
            </a:r>
            <a:r>
              <a:rPr lang="cs-CZ" sz="2400" b="1" dirty="0"/>
              <a:t>kg</a:t>
            </a:r>
          </a:p>
          <a:p>
            <a:pPr marL="0" indent="0">
              <a:buNone/>
            </a:pPr>
            <a:r>
              <a:rPr lang="cs-CZ" sz="2400" b="1" dirty="0" smtClean="0"/>
              <a:t>- délka těla 110 – 150 </a:t>
            </a:r>
            <a:r>
              <a:rPr lang="cs-CZ" sz="2400" b="1" dirty="0"/>
              <a:t>cm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ocas 65 – 90 cm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výška 70 – 94 </a:t>
            </a:r>
            <a:r>
              <a:rPr lang="cs-CZ" sz="2400" b="1" dirty="0"/>
              <a:t>cm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/>
          </a:p>
        </p:txBody>
      </p:sp>
      <p:pic>
        <p:nvPicPr>
          <p:cNvPr id="9218" name="Picture 2" descr="http://upload.wikimedia.org/wikipedia/commons/1/1c/Acinonyx.jubatus-head2-ZOO.Olomou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857628"/>
            <a:ext cx="3619525" cy="2714644"/>
          </a:xfrm>
          <a:prstGeom prst="rect">
            <a:avLst/>
          </a:prstGeom>
          <a:noFill/>
        </p:spPr>
      </p:pic>
      <p:pic>
        <p:nvPicPr>
          <p:cNvPr id="9220" name="Picture 4" descr="http://upload.wikimedia.org/wikipedia/commons/b/b5/Cheetah_Cubs_Nat_Zoo_D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928802"/>
            <a:ext cx="3214710" cy="4659399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484536" y="6323052"/>
            <a:ext cx="71683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black"/>
                </a:solidFill>
              </a:rPr>
              <a:t>Obrázek č. </a:t>
            </a:r>
            <a:r>
              <a:rPr lang="cs-CZ" sz="1200" b="1" dirty="0" smtClean="0">
                <a:solidFill>
                  <a:prstClr val="black"/>
                </a:solidFill>
              </a:rPr>
              <a:t>20				                         </a:t>
            </a:r>
            <a:r>
              <a:rPr lang="cs-CZ" sz="1200" b="1" dirty="0">
                <a:solidFill>
                  <a:prstClr val="black"/>
                </a:solidFill>
              </a:rPr>
              <a:t>Obrázek č. </a:t>
            </a:r>
            <a:r>
              <a:rPr lang="cs-CZ" sz="1200" b="1" dirty="0" smtClean="0">
                <a:solidFill>
                  <a:prstClr val="black"/>
                </a:solidFill>
              </a:rPr>
              <a:t>21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258461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Gepard štíhlý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91264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- malá hlava, dlouhé nohy a ocas </a:t>
            </a:r>
          </a:p>
          <a:p>
            <a:pPr marL="0" indent="0">
              <a:buNone/>
            </a:pPr>
            <a:r>
              <a:rPr lang="cs-CZ" sz="2400" b="1" dirty="0" smtClean="0"/>
              <a:t>- nemá zatažitelné drápy </a:t>
            </a:r>
          </a:p>
          <a:p>
            <a:pPr marL="0" indent="0">
              <a:buNone/>
            </a:pPr>
            <a:r>
              <a:rPr lang="cs-CZ" sz="2400" b="1" dirty="0" smtClean="0"/>
              <a:t>- nejrychlejší suchozemské zvíře - až 130 km/hod. </a:t>
            </a:r>
          </a:p>
          <a:p>
            <a:pPr marL="0" indent="0">
              <a:buNone/>
            </a:pPr>
            <a:r>
              <a:rPr lang="cs-CZ" sz="2400" b="1" dirty="0" smtClean="0"/>
              <a:t>- lov - kořist uštve a mohutným skokem na krk </a:t>
            </a:r>
            <a:r>
              <a:rPr lang="cs-CZ" sz="2400" b="1" dirty="0" smtClean="0"/>
              <a:t>jí </a:t>
            </a:r>
            <a:r>
              <a:rPr lang="cs-CZ" sz="2400" b="1" dirty="0" smtClean="0"/>
              <a:t>zlomí vaz 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</p:txBody>
      </p:sp>
      <p:pic>
        <p:nvPicPr>
          <p:cNvPr id="8194" name="Picture 2" descr="http://upload.wikimedia.org/wikipedia/commons/f/f0/Acinonyx_jubatus_Sabi_San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857496"/>
            <a:ext cx="5715040" cy="3810027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500166" y="6453336"/>
            <a:ext cx="22797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black"/>
                </a:solidFill>
              </a:rPr>
              <a:t>Obrázek č. </a:t>
            </a:r>
            <a:r>
              <a:rPr lang="cs-CZ" sz="1200" b="1" dirty="0" smtClean="0">
                <a:solidFill>
                  <a:prstClr val="black"/>
                </a:solidFill>
              </a:rPr>
              <a:t>22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151565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/>
              <a:t>Levhart skvrnitý (panter, </a:t>
            </a:r>
            <a:r>
              <a:rPr lang="cs-CZ" sz="3200" b="1" dirty="0" smtClean="0"/>
              <a:t>leopard, pardál)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76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- v </a:t>
            </a:r>
            <a:r>
              <a:rPr lang="cs-CZ" sz="2400" b="1" dirty="0"/>
              <a:t>jihovýchodní Asii </a:t>
            </a:r>
          </a:p>
          <a:p>
            <a:pPr marL="0" indent="0">
              <a:buNone/>
            </a:pPr>
            <a:r>
              <a:rPr lang="cs-CZ" sz="2400" b="1" dirty="0" smtClean="0"/>
              <a:t>- nejrozšířenější </a:t>
            </a:r>
            <a:r>
              <a:rPr lang="cs-CZ" sz="2400" b="1" dirty="0"/>
              <a:t>kočkovitá šelma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skvrnitá </a:t>
            </a:r>
            <a:r>
              <a:rPr lang="cs-CZ" sz="2400" b="1" dirty="0"/>
              <a:t>srst, černí levharti </a:t>
            </a:r>
          </a:p>
          <a:p>
            <a:pPr marL="0" indent="0">
              <a:buNone/>
            </a:pPr>
            <a:r>
              <a:rPr lang="cs-CZ" sz="2400" b="1" dirty="0" smtClean="0"/>
              <a:t>- hmotnost 30 – 90 kg </a:t>
            </a:r>
          </a:p>
          <a:p>
            <a:pPr marL="0" indent="0">
              <a:buNone/>
            </a:pPr>
            <a:r>
              <a:rPr lang="cs-CZ" sz="2400" b="1" dirty="0" smtClean="0"/>
              <a:t>- délka </a:t>
            </a:r>
            <a:r>
              <a:rPr lang="cs-CZ" sz="2400" b="1" dirty="0"/>
              <a:t>těla </a:t>
            </a:r>
            <a:r>
              <a:rPr lang="cs-CZ" sz="2400" b="1" dirty="0" smtClean="0"/>
              <a:t>110 – 190 cm</a:t>
            </a:r>
          </a:p>
          <a:p>
            <a:pPr marL="0" indent="0">
              <a:buNone/>
            </a:pPr>
            <a:r>
              <a:rPr lang="cs-CZ" sz="2400" b="1" dirty="0" smtClean="0"/>
              <a:t>- ocas </a:t>
            </a:r>
            <a:r>
              <a:rPr lang="cs-CZ" sz="2400" b="1" dirty="0"/>
              <a:t>měří </a:t>
            </a:r>
            <a:r>
              <a:rPr lang="cs-CZ" sz="2400" b="1" dirty="0" smtClean="0"/>
              <a:t>60 – 100 </a:t>
            </a:r>
            <a:r>
              <a:rPr lang="cs-CZ" sz="2400" b="1" dirty="0"/>
              <a:t>cm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výška </a:t>
            </a:r>
            <a:r>
              <a:rPr lang="cs-CZ" sz="2400" b="1" dirty="0"/>
              <a:t>v kohoutku </a:t>
            </a:r>
            <a:r>
              <a:rPr lang="cs-CZ" sz="2400" b="1" dirty="0" smtClean="0"/>
              <a:t>45 – 75 cm</a:t>
            </a:r>
          </a:p>
          <a:p>
            <a:pPr marL="0" indent="0">
              <a:buNone/>
            </a:pPr>
            <a:r>
              <a:rPr lang="cs-CZ" sz="2400" b="1" dirty="0" smtClean="0"/>
              <a:t>- samci mohutnější </a:t>
            </a:r>
            <a:r>
              <a:rPr lang="cs-CZ" sz="2400" b="1" dirty="0"/>
              <a:t>než </a:t>
            </a:r>
            <a:r>
              <a:rPr lang="cs-CZ" sz="2400" b="1" dirty="0" smtClean="0"/>
              <a:t>samice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častý </a:t>
            </a:r>
            <a:r>
              <a:rPr lang="cs-CZ" sz="2400" b="1" dirty="0"/>
              <a:t>tzv. </a:t>
            </a:r>
            <a:r>
              <a:rPr lang="cs-CZ" sz="2400" b="1" dirty="0" smtClean="0"/>
              <a:t>melanismus (výskyt černého zbarvení)</a:t>
            </a: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124744"/>
            <a:ext cx="3811198" cy="5081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0769" y="4509120"/>
            <a:ext cx="2547423" cy="1697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05307" y="5995785"/>
            <a:ext cx="63315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/>
              <a:t>Obrázek č. </a:t>
            </a:r>
            <a:r>
              <a:rPr lang="cs-CZ" sz="1200" b="1" dirty="0" smtClean="0"/>
              <a:t>23 	</a:t>
            </a:r>
            <a:r>
              <a:rPr lang="cs-CZ" sz="1200" b="1" dirty="0" smtClean="0">
                <a:solidFill>
                  <a:schemeClr val="bg1"/>
                </a:solidFill>
              </a:rPr>
              <a:t>			   Obrázek </a:t>
            </a:r>
            <a:r>
              <a:rPr lang="cs-CZ" sz="1200" b="1" dirty="0">
                <a:solidFill>
                  <a:schemeClr val="bg1"/>
                </a:solidFill>
              </a:rPr>
              <a:t>č</a:t>
            </a:r>
            <a:r>
              <a:rPr lang="cs-CZ" sz="1200" b="1" dirty="0" smtClean="0">
                <a:solidFill>
                  <a:schemeClr val="bg1"/>
                </a:solidFill>
              </a:rPr>
              <a:t>. 24  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2345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Jaguár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/>
              <a:t>- Jižní a Střední Amerika </a:t>
            </a:r>
          </a:p>
          <a:p>
            <a:pPr marL="0" indent="0">
              <a:buNone/>
            </a:pPr>
            <a:r>
              <a:rPr lang="cs-CZ" sz="2400" b="1" dirty="0" smtClean="0"/>
              <a:t>- největší šelma na </a:t>
            </a:r>
            <a:r>
              <a:rPr lang="cs-CZ" sz="2400" b="1" dirty="0"/>
              <a:t>západní polokouli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délka těla </a:t>
            </a:r>
            <a:r>
              <a:rPr lang="cs-CZ" sz="2400" b="1" dirty="0"/>
              <a:t>100 </a:t>
            </a:r>
            <a:r>
              <a:rPr lang="cs-CZ" sz="2400" b="1" dirty="0" smtClean="0"/>
              <a:t>- </a:t>
            </a:r>
            <a:r>
              <a:rPr lang="cs-CZ" sz="2400" b="1" dirty="0"/>
              <a:t>180 </a:t>
            </a:r>
            <a:r>
              <a:rPr lang="cs-CZ" sz="2400" b="1" dirty="0" smtClean="0"/>
              <a:t>cm</a:t>
            </a:r>
          </a:p>
          <a:p>
            <a:pPr marL="0" indent="0">
              <a:buNone/>
            </a:pPr>
            <a:r>
              <a:rPr lang="cs-CZ" sz="2400" b="1" dirty="0" smtClean="0"/>
              <a:t>- hmotnosti </a:t>
            </a:r>
            <a:r>
              <a:rPr lang="cs-CZ" sz="2400" b="1" dirty="0"/>
              <a:t>od 50 </a:t>
            </a:r>
            <a:r>
              <a:rPr lang="cs-CZ" sz="2400" b="1" dirty="0" smtClean="0"/>
              <a:t>do </a:t>
            </a:r>
            <a:r>
              <a:rPr lang="cs-CZ" sz="2400" b="1" dirty="0"/>
              <a:t>120 </a:t>
            </a:r>
            <a:r>
              <a:rPr lang="cs-CZ" sz="2400" b="1" dirty="0" smtClean="0"/>
              <a:t>kg 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lov - oběti prorazí </a:t>
            </a:r>
            <a:r>
              <a:rPr lang="cs-CZ" sz="2400" b="1" dirty="0"/>
              <a:t>lebku </a:t>
            </a:r>
            <a:r>
              <a:rPr lang="cs-CZ" sz="2400" b="1" dirty="0" smtClean="0"/>
              <a:t>tesáky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po </a:t>
            </a:r>
            <a:r>
              <a:rPr lang="cs-CZ" sz="2400" b="1" dirty="0"/>
              <a:t>hyeně </a:t>
            </a:r>
            <a:r>
              <a:rPr lang="cs-CZ" sz="2400" b="1" dirty="0" smtClean="0"/>
              <a:t>druhý nejsilnější skus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potrava - 85 </a:t>
            </a:r>
            <a:r>
              <a:rPr lang="cs-CZ" sz="2400" b="1" dirty="0"/>
              <a:t>živočišných </a:t>
            </a:r>
            <a:r>
              <a:rPr lang="cs-CZ" sz="2400" b="1" dirty="0" smtClean="0"/>
              <a:t>druhů (tapíři, kajmani, kapybary, želvy)</a:t>
            </a:r>
            <a:endParaRPr lang="cs-CZ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3645024"/>
            <a:ext cx="2945904" cy="2209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18980" y="1268760"/>
            <a:ext cx="3439269" cy="4585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99592" y="5589240"/>
            <a:ext cx="66967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black"/>
                </a:solidFill>
              </a:rPr>
              <a:t>Obrázek č. </a:t>
            </a:r>
            <a:r>
              <a:rPr lang="cs-CZ" sz="1200" b="1" dirty="0" smtClean="0">
                <a:solidFill>
                  <a:prstClr val="black"/>
                </a:solidFill>
              </a:rPr>
              <a:t>24 					Obrázek </a:t>
            </a:r>
            <a:r>
              <a:rPr lang="cs-CZ" sz="1200" b="1" dirty="0">
                <a:solidFill>
                  <a:prstClr val="black"/>
                </a:solidFill>
              </a:rPr>
              <a:t>č</a:t>
            </a:r>
            <a:r>
              <a:rPr lang="cs-CZ" sz="1200" b="1" dirty="0" smtClean="0">
                <a:solidFill>
                  <a:prstClr val="black"/>
                </a:solidFill>
              </a:rPr>
              <a:t>. 26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597217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>Puma </a:t>
            </a:r>
            <a:r>
              <a:rPr lang="cs-CZ" sz="3200" b="1" dirty="0"/>
              <a:t>americká (</a:t>
            </a:r>
            <a:r>
              <a:rPr lang="cs-CZ" sz="3200" b="1" dirty="0" smtClean="0"/>
              <a:t>kuguár, či </a:t>
            </a:r>
            <a:r>
              <a:rPr lang="cs-CZ" sz="3200" b="1" dirty="0"/>
              <a:t>horský lev)</a:t>
            </a:r>
            <a:br>
              <a:rPr lang="cs-CZ" sz="3200" b="1" dirty="0"/>
            </a:b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76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/>
              <a:t>- </a:t>
            </a:r>
            <a:r>
              <a:rPr lang="cs-CZ" sz="2400" b="1" dirty="0" smtClean="0"/>
              <a:t>Severní a Jižní Amerika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největší </a:t>
            </a:r>
            <a:r>
              <a:rPr lang="cs-CZ" sz="2400" b="1" dirty="0"/>
              <a:t>kočkovitá šelma Severní Ameriky</a:t>
            </a:r>
          </a:p>
          <a:p>
            <a:pPr marL="0" indent="0">
              <a:buNone/>
            </a:pPr>
            <a:r>
              <a:rPr lang="cs-CZ" sz="2400" b="1" dirty="0" smtClean="0"/>
              <a:t>- délka těla 95 - 243 </a:t>
            </a:r>
            <a:r>
              <a:rPr lang="cs-CZ" sz="2400" b="1" dirty="0"/>
              <a:t>cm</a:t>
            </a:r>
          </a:p>
          <a:p>
            <a:pPr marL="0" indent="0">
              <a:buNone/>
            </a:pPr>
            <a:r>
              <a:rPr lang="cs-CZ" sz="2400" b="1" dirty="0" smtClean="0"/>
              <a:t>- délka ocasu 53 - 82 </a:t>
            </a:r>
            <a:r>
              <a:rPr lang="cs-CZ" sz="2400" b="1" dirty="0"/>
              <a:t>cm</a:t>
            </a:r>
          </a:p>
          <a:p>
            <a:pPr marL="0" indent="0">
              <a:buNone/>
            </a:pPr>
            <a:r>
              <a:rPr lang="cs-CZ" sz="2400" b="1" dirty="0" smtClean="0"/>
              <a:t>- hmotnost 27 - 102 </a:t>
            </a:r>
            <a:r>
              <a:rPr lang="cs-CZ" sz="2400" b="1" dirty="0"/>
              <a:t>kg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skoky až </a:t>
            </a:r>
            <a:r>
              <a:rPr lang="cs-CZ" sz="2400" b="1" dirty="0"/>
              <a:t>12 m do </a:t>
            </a:r>
            <a:r>
              <a:rPr lang="cs-CZ" sz="2400" b="1" dirty="0" smtClean="0"/>
              <a:t>dálky a </a:t>
            </a:r>
            <a:r>
              <a:rPr lang="cs-CZ" sz="2400" b="1" dirty="0"/>
              <a:t>5 m do výšky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65935"/>
            <a:ext cx="3674705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16832"/>
            <a:ext cx="4044106" cy="4198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39552" y="5877272"/>
            <a:ext cx="70567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black"/>
                </a:solidFill>
              </a:rPr>
              <a:t>Obrázek č. </a:t>
            </a:r>
            <a:r>
              <a:rPr lang="cs-CZ" sz="1200" b="1" dirty="0" smtClean="0">
                <a:solidFill>
                  <a:prstClr val="black"/>
                </a:solidFill>
              </a:rPr>
              <a:t>26 				             Obrázek </a:t>
            </a:r>
            <a:r>
              <a:rPr lang="cs-CZ" sz="1200" b="1" dirty="0">
                <a:solidFill>
                  <a:prstClr val="black"/>
                </a:solidFill>
              </a:rPr>
              <a:t>č</a:t>
            </a:r>
            <a:r>
              <a:rPr lang="cs-CZ" sz="1200" b="1" dirty="0" smtClean="0">
                <a:solidFill>
                  <a:prstClr val="black"/>
                </a:solidFill>
              </a:rPr>
              <a:t>. 27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4132573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408712"/>
          </a:xfrm>
        </p:spPr>
        <p:txBody>
          <a:bodyPr>
            <a:normAutofit fontScale="92500"/>
          </a:bodyPr>
          <a:lstStyle/>
          <a:p>
            <a:pPr marL="0" lvl="0" indent="0">
              <a:buNone/>
            </a:pPr>
            <a:r>
              <a:rPr lang="cs-CZ" sz="2600" b="1" dirty="0">
                <a:solidFill>
                  <a:prstClr val="black"/>
                </a:solidFill>
              </a:rPr>
              <a:t>Zdroje informací, snímků, citací</a:t>
            </a:r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r>
              <a:rPr lang="cs-CZ" sz="1300" b="1" dirty="0" smtClean="0"/>
              <a:t>Obrázek </a:t>
            </a:r>
            <a:r>
              <a:rPr lang="cs-CZ" sz="1300" b="1" dirty="0"/>
              <a:t>č. </a:t>
            </a:r>
            <a:r>
              <a:rPr lang="cs-CZ" sz="1300" b="1" dirty="0" smtClean="0"/>
              <a:t>1, </a:t>
            </a:r>
            <a:r>
              <a:rPr lang="cs-CZ" sz="1300" b="1" dirty="0"/>
              <a:t>[cit. </a:t>
            </a:r>
            <a:r>
              <a:rPr lang="cs-CZ" sz="1300" b="1" dirty="0" smtClean="0"/>
              <a:t>2013-08-18], </a:t>
            </a:r>
            <a:r>
              <a:rPr lang="cs-CZ" sz="1300" b="1" dirty="0"/>
              <a:t>Licence </a:t>
            </a:r>
            <a:r>
              <a:rPr lang="cs-CZ" sz="1300" b="1" dirty="0" smtClean="0"/>
              <a:t>Public </a:t>
            </a:r>
            <a:r>
              <a:rPr lang="cs-CZ" sz="1300" b="1" dirty="0" err="1" smtClean="0"/>
              <a:t>domain</a:t>
            </a:r>
            <a:r>
              <a:rPr lang="cs-CZ" sz="1300" b="1" dirty="0" smtClean="0"/>
              <a:t>, </a:t>
            </a:r>
            <a:r>
              <a:rPr lang="cs-CZ" sz="1300" b="1" dirty="0" err="1" smtClean="0"/>
              <a:t>Seek</a:t>
            </a:r>
            <a:r>
              <a:rPr lang="cs-CZ" sz="1300" b="1" dirty="0" smtClean="0"/>
              <a:t> </a:t>
            </a:r>
            <a:r>
              <a:rPr lang="cs-CZ" sz="1300" b="1" dirty="0"/>
              <a:t>To </a:t>
            </a:r>
            <a:r>
              <a:rPr lang="cs-CZ" sz="1300" b="1" dirty="0" err="1"/>
              <a:t>Help</a:t>
            </a:r>
            <a:r>
              <a:rPr lang="cs-CZ" sz="1300" b="1" dirty="0"/>
              <a:t> &amp; </a:t>
            </a:r>
            <a:r>
              <a:rPr lang="cs-CZ" sz="1300" b="1" dirty="0" err="1"/>
              <a:t>Repair</a:t>
            </a:r>
            <a:r>
              <a:rPr lang="cs-CZ" sz="1300" b="1" dirty="0"/>
              <a:t>!, File:Bear </a:t>
            </a:r>
            <a:r>
              <a:rPr lang="cs-CZ" sz="1300" b="1" dirty="0" smtClean="0"/>
              <a:t>Square.JPG</a:t>
            </a:r>
          </a:p>
          <a:p>
            <a:pPr marL="0" indent="0">
              <a:buNone/>
            </a:pPr>
            <a:r>
              <a:rPr lang="cs-CZ" sz="1300" b="1" dirty="0">
                <a:hlinkClick r:id="rId2"/>
              </a:rPr>
              <a:t>http://</a:t>
            </a:r>
            <a:r>
              <a:rPr lang="cs-CZ" sz="1300" b="1" dirty="0" smtClean="0">
                <a:hlinkClick r:id="rId2"/>
              </a:rPr>
              <a:t>commons.wikimedia.org/wiki/File:Bear_Square.JPG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2, </a:t>
            </a:r>
            <a:r>
              <a:rPr lang="cs-CZ" sz="1300" b="1" dirty="0"/>
              <a:t>[cit. 2013-08-18], Licence </a:t>
            </a:r>
            <a:r>
              <a:rPr lang="cs-CZ" sz="1300" b="1" dirty="0" err="1" smtClean="0"/>
              <a:t>Creative</a:t>
            </a:r>
            <a:r>
              <a:rPr lang="cs-CZ" sz="1300" b="1" dirty="0" smtClean="0"/>
              <a:t> </a:t>
            </a:r>
            <a:r>
              <a:rPr lang="cs-CZ" sz="1300" b="1" dirty="0" err="1" smtClean="0"/>
              <a:t>Commons</a:t>
            </a:r>
            <a:r>
              <a:rPr lang="cs-CZ" sz="1300" b="1" dirty="0"/>
              <a:t>, Steven </a:t>
            </a:r>
            <a:r>
              <a:rPr lang="cs-CZ" sz="1300" b="1" dirty="0" err="1" smtClean="0"/>
              <a:t>Bennett</a:t>
            </a:r>
            <a:r>
              <a:rPr lang="cs-CZ" sz="1300" b="1" dirty="0"/>
              <a:t>, File:Panthera </a:t>
            </a:r>
            <a:r>
              <a:rPr lang="cs-CZ" sz="1300" b="1" dirty="0" err="1"/>
              <a:t>tigris</a:t>
            </a:r>
            <a:r>
              <a:rPr lang="cs-CZ" sz="1300" b="1" dirty="0"/>
              <a:t> -</a:t>
            </a:r>
            <a:r>
              <a:rPr lang="cs-CZ" sz="1300" b="1" dirty="0" err="1"/>
              <a:t>Castellar</a:t>
            </a:r>
            <a:r>
              <a:rPr lang="cs-CZ" sz="1300" b="1" dirty="0"/>
              <a:t> Zoo, Spain-8b.png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>
                <a:hlinkClick r:id="rId3"/>
              </a:rPr>
              <a:t>http://commons.wikimedia.org/wiki/File:Panthera_tigris_-Castellar_Zoo,_</a:t>
            </a:r>
            <a:r>
              <a:rPr lang="cs-CZ" sz="1300" b="1" dirty="0" smtClean="0">
                <a:hlinkClick r:id="rId3"/>
              </a:rPr>
              <a:t>Spain-8b.png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3,  </a:t>
            </a:r>
            <a:r>
              <a:rPr lang="cs-CZ" sz="1300" b="1" dirty="0"/>
              <a:t>[cit. 2013-08-18], Licence </a:t>
            </a:r>
            <a:r>
              <a:rPr lang="cs-CZ" sz="1300" b="1" dirty="0" err="1"/>
              <a:t>Creative</a:t>
            </a:r>
            <a:r>
              <a:rPr lang="cs-CZ" sz="1300" b="1" dirty="0"/>
              <a:t> </a:t>
            </a:r>
            <a:r>
              <a:rPr lang="cs-CZ" sz="1300" b="1" dirty="0" err="1"/>
              <a:t>Commons</a:t>
            </a:r>
            <a:r>
              <a:rPr lang="cs-CZ" sz="1300" b="1" dirty="0"/>
              <a:t>, </a:t>
            </a:r>
            <a:r>
              <a:rPr lang="cs-CZ" sz="1300" b="1" dirty="0" err="1"/>
              <a:t>Pilgab</a:t>
            </a:r>
            <a:r>
              <a:rPr lang="cs-CZ" sz="1300" b="1" dirty="0" smtClean="0"/>
              <a:t>, </a:t>
            </a:r>
            <a:r>
              <a:rPr lang="hu-HU" sz="1300" b="1" dirty="0" smtClean="0"/>
              <a:t>File:Tűzróka.jpg</a:t>
            </a:r>
          </a:p>
          <a:p>
            <a:pPr marL="0" indent="0">
              <a:buNone/>
            </a:pPr>
            <a:r>
              <a:rPr lang="cs-CZ" sz="1300" b="1" dirty="0">
                <a:hlinkClick r:id="rId4"/>
              </a:rPr>
              <a:t>http://</a:t>
            </a:r>
            <a:r>
              <a:rPr lang="cs-CZ" sz="1300" b="1" dirty="0" smtClean="0">
                <a:hlinkClick r:id="rId4"/>
              </a:rPr>
              <a:t>commons.wikimedia.org/wiki/File:T%C5%B1zr%C3%B3ka.jpg</a:t>
            </a:r>
            <a:endParaRPr lang="cs-CZ" sz="1300" b="1" dirty="0" smtClean="0"/>
          </a:p>
          <a:p>
            <a:pPr marL="0" indent="0">
              <a:buNone/>
            </a:pPr>
            <a:r>
              <a:rPr lang="en-US" sz="1300" b="1" dirty="0" err="1"/>
              <a:t>Obrázek</a:t>
            </a:r>
            <a:r>
              <a:rPr lang="en-US" sz="1300" b="1" dirty="0"/>
              <a:t> č. </a:t>
            </a:r>
            <a:r>
              <a:rPr lang="cs-CZ" sz="1300" b="1" dirty="0" smtClean="0"/>
              <a:t>4</a:t>
            </a:r>
            <a:r>
              <a:rPr lang="en-US" sz="1300" b="1" dirty="0" smtClean="0"/>
              <a:t>, </a:t>
            </a:r>
            <a:r>
              <a:rPr lang="en-US" sz="1300" b="1" dirty="0"/>
              <a:t>[cit. 2013-08-18], </a:t>
            </a:r>
            <a:r>
              <a:rPr lang="en-US" sz="1300" b="1" dirty="0" err="1"/>
              <a:t>Licence</a:t>
            </a:r>
            <a:r>
              <a:rPr lang="en-US" sz="1300" b="1" dirty="0"/>
              <a:t> Public domain, Captain Budd </a:t>
            </a:r>
            <a:r>
              <a:rPr lang="en-US" sz="1300" b="1" dirty="0" err="1"/>
              <a:t>Christman</a:t>
            </a:r>
            <a:r>
              <a:rPr lang="en-US" sz="1300" b="1" dirty="0"/>
              <a:t>, NOAA </a:t>
            </a:r>
            <a:r>
              <a:rPr lang="en-US" sz="1300" b="1" dirty="0" smtClean="0"/>
              <a:t>Corps</a:t>
            </a:r>
            <a:r>
              <a:rPr lang="cs-CZ" sz="1300" b="1" dirty="0"/>
              <a:t>, </a:t>
            </a:r>
            <a:r>
              <a:rPr lang="cs-CZ" sz="1300" b="1" dirty="0" smtClean="0"/>
              <a:t>File:Noaa-walrus22.jpg</a:t>
            </a:r>
          </a:p>
          <a:p>
            <a:pPr marL="0" indent="0">
              <a:buNone/>
            </a:pPr>
            <a:r>
              <a:rPr lang="cs-CZ" sz="1300" b="1" dirty="0">
                <a:hlinkClick r:id="rId5"/>
              </a:rPr>
              <a:t>http://</a:t>
            </a:r>
            <a:r>
              <a:rPr lang="cs-CZ" sz="1300" b="1" dirty="0" smtClean="0">
                <a:hlinkClick r:id="rId5"/>
              </a:rPr>
              <a:t>commons.wikimedia.org/wiki/File:Noaa-walrus22.jpg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5, </a:t>
            </a:r>
            <a:r>
              <a:rPr lang="cs-CZ" sz="1300" b="1" dirty="0"/>
              <a:t>[cit. 2013-08-18], Licence </a:t>
            </a:r>
            <a:r>
              <a:rPr lang="cs-CZ" sz="1300" b="1" dirty="0" err="1"/>
              <a:t>Creative</a:t>
            </a:r>
            <a:r>
              <a:rPr lang="cs-CZ" sz="1300" b="1" dirty="0"/>
              <a:t> </a:t>
            </a:r>
            <a:r>
              <a:rPr lang="cs-CZ" sz="1300" b="1" dirty="0" err="1"/>
              <a:t>Commons</a:t>
            </a:r>
            <a:r>
              <a:rPr lang="cs-CZ" sz="1300" b="1" dirty="0"/>
              <a:t>, Jim </a:t>
            </a:r>
            <a:r>
              <a:rPr lang="cs-CZ" sz="1300" b="1" dirty="0" err="1" smtClean="0"/>
              <a:t>Conrad</a:t>
            </a:r>
            <a:r>
              <a:rPr lang="cs-CZ" sz="1300" b="1" dirty="0"/>
              <a:t>, </a:t>
            </a:r>
            <a:r>
              <a:rPr lang="cs-CZ" sz="1300" b="1" dirty="0" smtClean="0"/>
              <a:t>File:Cat-ears.jpg</a:t>
            </a:r>
          </a:p>
          <a:p>
            <a:pPr marL="0" indent="0">
              <a:buNone/>
            </a:pPr>
            <a:r>
              <a:rPr lang="cs-CZ" sz="1300" b="1" dirty="0">
                <a:hlinkClick r:id="rId6"/>
              </a:rPr>
              <a:t>http://</a:t>
            </a:r>
            <a:r>
              <a:rPr lang="cs-CZ" sz="1300" b="1" dirty="0" smtClean="0">
                <a:hlinkClick r:id="rId6"/>
              </a:rPr>
              <a:t>commons.wikimedia.org/wiki/File:Cat-ears.jpg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6, </a:t>
            </a:r>
            <a:r>
              <a:rPr lang="cs-CZ" sz="1300" b="1" dirty="0"/>
              <a:t>[cit. 2013-08-18], Licence </a:t>
            </a:r>
            <a:r>
              <a:rPr lang="cs-CZ" sz="1300" b="1" dirty="0" err="1"/>
              <a:t>Creative</a:t>
            </a:r>
            <a:r>
              <a:rPr lang="cs-CZ" sz="1300" b="1" dirty="0"/>
              <a:t> </a:t>
            </a:r>
            <a:r>
              <a:rPr lang="cs-CZ" sz="1300" b="1" dirty="0" err="1"/>
              <a:t>Commons</a:t>
            </a:r>
            <a:r>
              <a:rPr lang="cs-CZ" sz="1300" b="1" dirty="0"/>
              <a:t>, </a:t>
            </a:r>
            <a:r>
              <a:rPr lang="cs-CZ" sz="1300" b="1" dirty="0" err="1"/>
              <a:t>Guylaine</a:t>
            </a:r>
            <a:r>
              <a:rPr lang="cs-CZ" sz="1300" b="1" dirty="0"/>
              <a:t> </a:t>
            </a:r>
            <a:r>
              <a:rPr lang="cs-CZ" sz="1300" b="1" dirty="0" smtClean="0"/>
              <a:t>Brunet</a:t>
            </a:r>
            <a:r>
              <a:rPr lang="cs-CZ" sz="1300" b="1" dirty="0"/>
              <a:t>, File:Cats </a:t>
            </a:r>
            <a:r>
              <a:rPr lang="cs-CZ" sz="1300" b="1" dirty="0" smtClean="0"/>
              <a:t>eye.jpg</a:t>
            </a:r>
          </a:p>
          <a:p>
            <a:pPr marL="0" indent="0">
              <a:buNone/>
            </a:pPr>
            <a:r>
              <a:rPr lang="cs-CZ" sz="1300" b="1" dirty="0">
                <a:hlinkClick r:id="rId7"/>
              </a:rPr>
              <a:t>http://</a:t>
            </a:r>
            <a:r>
              <a:rPr lang="cs-CZ" sz="1300" b="1" dirty="0" smtClean="0">
                <a:hlinkClick r:id="rId7"/>
              </a:rPr>
              <a:t>commons.wikimedia.org/wiki/File:Cats_eye.jpg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7, </a:t>
            </a:r>
            <a:r>
              <a:rPr lang="cs-CZ" sz="1300" b="1" dirty="0"/>
              <a:t>[cit. 2013-08-18], Licence </a:t>
            </a:r>
            <a:r>
              <a:rPr lang="cs-CZ" sz="1300" b="1" dirty="0" err="1"/>
              <a:t>Creative</a:t>
            </a:r>
            <a:r>
              <a:rPr lang="cs-CZ" sz="1300" b="1" dirty="0"/>
              <a:t> </a:t>
            </a:r>
            <a:r>
              <a:rPr lang="cs-CZ" sz="1300" b="1" dirty="0" err="1"/>
              <a:t>Commons</a:t>
            </a:r>
            <a:r>
              <a:rPr lang="cs-CZ" sz="1300" b="1" dirty="0"/>
              <a:t>, </a:t>
            </a:r>
            <a:r>
              <a:rPr lang="cs-CZ" sz="1300" b="1" dirty="0" err="1"/>
              <a:t>Brocken</a:t>
            </a:r>
            <a:r>
              <a:rPr lang="cs-CZ" sz="1300" b="1" dirty="0"/>
              <a:t> </a:t>
            </a:r>
            <a:r>
              <a:rPr lang="cs-CZ" sz="1300" b="1" dirty="0" err="1" smtClean="0"/>
              <a:t>Inaglory</a:t>
            </a:r>
            <a:r>
              <a:rPr lang="cs-CZ" sz="1300" b="1" dirty="0"/>
              <a:t>, File:Female </a:t>
            </a:r>
            <a:r>
              <a:rPr lang="cs-CZ" sz="1300" b="1" dirty="0" smtClean="0"/>
              <a:t>Lion.JPG</a:t>
            </a:r>
          </a:p>
          <a:p>
            <a:pPr marL="0" indent="0">
              <a:buNone/>
            </a:pPr>
            <a:r>
              <a:rPr lang="cs-CZ" sz="1300" b="1" dirty="0">
                <a:hlinkClick r:id="rId8"/>
              </a:rPr>
              <a:t>http://</a:t>
            </a:r>
            <a:r>
              <a:rPr lang="cs-CZ" sz="1300" b="1" dirty="0" smtClean="0">
                <a:hlinkClick r:id="rId8"/>
              </a:rPr>
              <a:t>commons.wikimedia.org/wiki/File:Female_Lion.JPG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8, </a:t>
            </a:r>
            <a:r>
              <a:rPr lang="cs-CZ" sz="1300" b="1" dirty="0"/>
              <a:t>[cit. 2013-08-18], Licence </a:t>
            </a:r>
            <a:r>
              <a:rPr lang="cs-CZ" sz="1300" b="1" dirty="0" err="1"/>
              <a:t>Creative</a:t>
            </a:r>
            <a:r>
              <a:rPr lang="cs-CZ" sz="1300" b="1" dirty="0"/>
              <a:t> </a:t>
            </a:r>
            <a:r>
              <a:rPr lang="cs-CZ" sz="1300" b="1" dirty="0" err="1"/>
              <a:t>Commons</a:t>
            </a:r>
            <a:r>
              <a:rPr lang="cs-CZ" sz="1300" b="1" dirty="0"/>
              <a:t>, </a:t>
            </a:r>
            <a:r>
              <a:rPr lang="cs-CZ" sz="1300" b="1" dirty="0" err="1"/>
              <a:t>Hjvannes</a:t>
            </a:r>
            <a:r>
              <a:rPr lang="cs-CZ" sz="1300" b="1" dirty="0"/>
              <a:t>, </a:t>
            </a:r>
            <a:r>
              <a:rPr lang="cs-CZ" sz="1300" b="1" dirty="0" smtClean="0"/>
              <a:t>File:Whiskers.jpg</a:t>
            </a:r>
          </a:p>
          <a:p>
            <a:pPr marL="0" indent="0">
              <a:buNone/>
            </a:pPr>
            <a:r>
              <a:rPr lang="cs-CZ" sz="1300" b="1" dirty="0">
                <a:hlinkClick r:id="rId9"/>
              </a:rPr>
              <a:t>http://</a:t>
            </a:r>
            <a:r>
              <a:rPr lang="cs-CZ" sz="1300" b="1" dirty="0" smtClean="0">
                <a:hlinkClick r:id="rId9"/>
              </a:rPr>
              <a:t>commons.wikimedia.org/wiki/File:Whiskers.jpg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9, </a:t>
            </a:r>
            <a:r>
              <a:rPr lang="cs-CZ" sz="1300" b="1" dirty="0"/>
              <a:t>[cit. 2013-08-18], Licence </a:t>
            </a:r>
            <a:r>
              <a:rPr lang="cs-CZ" sz="1300" b="1" dirty="0" err="1"/>
              <a:t>Creative</a:t>
            </a:r>
            <a:r>
              <a:rPr lang="cs-CZ" sz="1300" b="1" dirty="0"/>
              <a:t> </a:t>
            </a:r>
            <a:r>
              <a:rPr lang="cs-CZ" sz="1300" b="1" dirty="0" err="1"/>
              <a:t>Commons</a:t>
            </a:r>
            <a:r>
              <a:rPr lang="cs-CZ" sz="1300" b="1" dirty="0"/>
              <a:t>, Aconcagua</a:t>
            </a:r>
            <a:r>
              <a:rPr lang="cs-CZ" sz="1300" b="1" dirty="0" smtClean="0"/>
              <a:t>, </a:t>
            </a:r>
            <a:r>
              <a:rPr lang="de-DE" sz="1300" b="1" dirty="0"/>
              <a:t>File:European </a:t>
            </a:r>
            <a:r>
              <a:rPr lang="de-DE" sz="1300" b="1" dirty="0" err="1"/>
              <a:t>Wildcat</a:t>
            </a:r>
            <a:r>
              <a:rPr lang="de-DE" sz="1300" b="1" dirty="0"/>
              <a:t> Nationalpark Bayerischer Wald </a:t>
            </a:r>
            <a:r>
              <a:rPr lang="de-DE" sz="1300" b="1" dirty="0" smtClean="0"/>
              <a:t>03.jpg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>
                <a:hlinkClick r:id="rId10"/>
              </a:rPr>
              <a:t>http://</a:t>
            </a:r>
            <a:r>
              <a:rPr lang="cs-CZ" sz="1300" b="1" dirty="0" smtClean="0">
                <a:hlinkClick r:id="rId10"/>
              </a:rPr>
              <a:t>commons.wikimedia.org/wiki/File:European_Wildcat_Nationalpark_Bayerischer_Wald_03.jpg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10, </a:t>
            </a:r>
            <a:r>
              <a:rPr lang="cs-CZ" sz="1300" b="1" dirty="0"/>
              <a:t>[cit. 2013-08-18], Licence </a:t>
            </a:r>
            <a:r>
              <a:rPr lang="cs-CZ" sz="1300" b="1" dirty="0" err="1"/>
              <a:t>Creative</a:t>
            </a:r>
            <a:r>
              <a:rPr lang="cs-CZ" sz="1300" b="1" dirty="0"/>
              <a:t> </a:t>
            </a:r>
            <a:r>
              <a:rPr lang="cs-CZ" sz="1300" b="1" dirty="0" err="1"/>
              <a:t>Commons</a:t>
            </a:r>
            <a:r>
              <a:rPr lang="cs-CZ" sz="1300" b="1" dirty="0"/>
              <a:t>, </a:t>
            </a:r>
            <a:r>
              <a:rPr lang="cs-CZ" sz="1300" b="1" dirty="0" smtClean="0"/>
              <a:t>Michael </a:t>
            </a:r>
            <a:r>
              <a:rPr lang="cs-CZ" sz="1300" b="1" dirty="0" err="1" smtClean="0"/>
              <a:t>Gäbler</a:t>
            </a:r>
            <a:r>
              <a:rPr lang="cs-CZ" sz="1300" b="1" dirty="0"/>
              <a:t>, File:Felis </a:t>
            </a:r>
            <a:r>
              <a:rPr lang="cs-CZ" sz="1300" b="1" dirty="0" err="1"/>
              <a:t>silvestris</a:t>
            </a:r>
            <a:r>
              <a:rPr lang="cs-CZ" sz="1300" b="1" dirty="0"/>
              <a:t> </a:t>
            </a:r>
            <a:r>
              <a:rPr lang="cs-CZ" sz="1300" b="1" dirty="0" smtClean="0"/>
              <a:t>silvestris.jpg</a:t>
            </a:r>
          </a:p>
          <a:p>
            <a:pPr marL="0" indent="0">
              <a:buNone/>
            </a:pPr>
            <a:r>
              <a:rPr lang="cs-CZ" sz="1300" b="1" dirty="0">
                <a:hlinkClick r:id="rId11"/>
              </a:rPr>
              <a:t>http://</a:t>
            </a:r>
            <a:r>
              <a:rPr lang="cs-CZ" sz="1300" b="1" dirty="0" smtClean="0">
                <a:hlinkClick r:id="rId11"/>
              </a:rPr>
              <a:t>commons.wikimedia.org/wiki/File:Felis_silvestris_silvestris.jpg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11, </a:t>
            </a:r>
            <a:r>
              <a:rPr lang="cs-CZ" sz="1300" b="1" dirty="0"/>
              <a:t>[cit. 2013-08-18], Licence </a:t>
            </a:r>
            <a:r>
              <a:rPr lang="cs-CZ" sz="1300" b="1" dirty="0" err="1"/>
              <a:t>Creative</a:t>
            </a:r>
            <a:r>
              <a:rPr lang="cs-CZ" sz="1300" b="1" dirty="0"/>
              <a:t> </a:t>
            </a:r>
            <a:r>
              <a:rPr lang="cs-CZ" sz="1300" b="1" dirty="0" err="1"/>
              <a:t>Commons</a:t>
            </a:r>
            <a:r>
              <a:rPr lang="cs-CZ" sz="1300" b="1" dirty="0"/>
              <a:t>, Peter </a:t>
            </a:r>
            <a:r>
              <a:rPr lang="cs-CZ" sz="1300" b="1" dirty="0" err="1" smtClean="0"/>
              <a:t>Trimming</a:t>
            </a:r>
            <a:r>
              <a:rPr lang="cs-CZ" sz="1300" b="1" dirty="0"/>
              <a:t>, File:Scottish </a:t>
            </a:r>
            <a:r>
              <a:rPr lang="cs-CZ" sz="1300" b="1" dirty="0" err="1"/>
              <a:t>wildcat</a:t>
            </a:r>
            <a:r>
              <a:rPr lang="cs-CZ" sz="1300" b="1" dirty="0"/>
              <a:t> &amp; </a:t>
            </a:r>
            <a:r>
              <a:rPr lang="cs-CZ" sz="1300" b="1" dirty="0" smtClean="0"/>
              <a:t>kitten.jpg</a:t>
            </a:r>
          </a:p>
          <a:p>
            <a:pPr marL="0" indent="0">
              <a:buNone/>
            </a:pPr>
            <a:r>
              <a:rPr lang="cs-CZ" sz="1300" b="1" dirty="0">
                <a:hlinkClick r:id="rId12"/>
              </a:rPr>
              <a:t>http://commons.wikimedia.org/wiki/File:Scottish_wildcat_%</a:t>
            </a:r>
            <a:r>
              <a:rPr lang="cs-CZ" sz="1300" b="1" dirty="0" smtClean="0">
                <a:hlinkClick r:id="rId12"/>
              </a:rPr>
              <a:t>26_kitten.jpg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12, </a:t>
            </a:r>
            <a:r>
              <a:rPr lang="cs-CZ" sz="1300" b="1" dirty="0"/>
              <a:t>[cit. 2013-08-18], Licence </a:t>
            </a:r>
            <a:r>
              <a:rPr lang="cs-CZ" sz="1300" b="1" dirty="0" err="1"/>
              <a:t>Creative</a:t>
            </a:r>
            <a:r>
              <a:rPr lang="cs-CZ" sz="1300" b="1" dirty="0"/>
              <a:t> </a:t>
            </a:r>
            <a:r>
              <a:rPr lang="cs-CZ" sz="1300" b="1" dirty="0" err="1"/>
              <a:t>Commons</a:t>
            </a:r>
            <a:r>
              <a:rPr lang="cs-CZ" sz="1300" b="1" dirty="0"/>
              <a:t>, Alena </a:t>
            </a:r>
            <a:r>
              <a:rPr lang="cs-CZ" sz="1300" b="1" dirty="0" smtClean="0"/>
              <a:t>Houšková</a:t>
            </a:r>
            <a:r>
              <a:rPr lang="cs-CZ" sz="1300" b="1" dirty="0"/>
              <a:t>, File:Felis </a:t>
            </a:r>
            <a:r>
              <a:rPr lang="cs-CZ" sz="1300" b="1" dirty="0" err="1"/>
              <a:t>silvestris</a:t>
            </a:r>
            <a:r>
              <a:rPr lang="cs-CZ" sz="1300" b="1" dirty="0"/>
              <a:t> </a:t>
            </a:r>
            <a:r>
              <a:rPr lang="cs-CZ" sz="1300" b="1" dirty="0" err="1"/>
              <a:t>Kocka</a:t>
            </a:r>
            <a:r>
              <a:rPr lang="cs-CZ" sz="1300" b="1" dirty="0"/>
              <a:t> divoká zoo </a:t>
            </a:r>
            <a:r>
              <a:rPr lang="cs-CZ" sz="1300" b="1" dirty="0" smtClean="0"/>
              <a:t>cropped.jpg</a:t>
            </a:r>
          </a:p>
          <a:p>
            <a:pPr marL="0" indent="0">
              <a:buNone/>
            </a:pPr>
            <a:r>
              <a:rPr lang="cs-CZ" sz="1300" b="1" dirty="0">
                <a:hlinkClick r:id="rId13"/>
              </a:rPr>
              <a:t>http://</a:t>
            </a:r>
            <a:r>
              <a:rPr lang="cs-CZ" sz="1300" b="1" dirty="0" smtClean="0">
                <a:hlinkClick r:id="rId13"/>
              </a:rPr>
              <a:t>commons.wikimedia.org/wiki/File:Felis_silvestris_Kocka_divok%C3%A1_zoo_cropped.jpg</a:t>
            </a:r>
            <a:endParaRPr lang="cs-CZ" sz="1300" b="1" dirty="0" smtClean="0"/>
          </a:p>
          <a:p>
            <a:pPr marL="0" indent="0">
              <a:buNone/>
            </a:pPr>
            <a:endParaRPr lang="cs-CZ" sz="13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298173672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408712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sz="2600" b="1" dirty="0">
                <a:solidFill>
                  <a:prstClr val="black"/>
                </a:solidFill>
              </a:rPr>
              <a:t>Zdroje informací, snímků, citací</a:t>
            </a:r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r>
              <a:rPr lang="cs-CZ" sz="1300" b="1" dirty="0" smtClean="0"/>
              <a:t>Obrázek </a:t>
            </a:r>
            <a:r>
              <a:rPr lang="cs-CZ" sz="1300" b="1" dirty="0"/>
              <a:t>č. </a:t>
            </a:r>
            <a:r>
              <a:rPr lang="cs-CZ" sz="1300" b="1" dirty="0" smtClean="0"/>
              <a:t>13, </a:t>
            </a:r>
            <a:r>
              <a:rPr lang="cs-CZ" sz="1300" b="1" dirty="0"/>
              <a:t>[cit. 2013-08-18], Licence </a:t>
            </a:r>
            <a:r>
              <a:rPr lang="cs-CZ" sz="1300" b="1" dirty="0" smtClean="0"/>
              <a:t>Public </a:t>
            </a:r>
            <a:r>
              <a:rPr lang="cs-CZ" sz="1300" b="1" dirty="0" err="1" smtClean="0"/>
              <a:t>domain</a:t>
            </a:r>
            <a:r>
              <a:rPr lang="cs-CZ" sz="1300" b="1" dirty="0" smtClean="0"/>
              <a:t>, File:Lynx lynx-2.JPG</a:t>
            </a:r>
          </a:p>
          <a:p>
            <a:pPr marL="0" indent="0">
              <a:buNone/>
            </a:pPr>
            <a:r>
              <a:rPr lang="cs-CZ" sz="1300" b="1" dirty="0" smtClean="0">
                <a:hlinkClick r:id="rId2"/>
              </a:rPr>
              <a:t>http://commons.wikimedia.org/wiki/File:Lynx_lynx-2.JPG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14, </a:t>
            </a:r>
            <a:r>
              <a:rPr lang="cs-CZ" sz="1300" b="1" dirty="0"/>
              <a:t>[cit. 2013-08-18], Licence </a:t>
            </a:r>
            <a:r>
              <a:rPr lang="cs-CZ" sz="1300" b="1" dirty="0" err="1" smtClean="0"/>
              <a:t>Creative</a:t>
            </a:r>
            <a:r>
              <a:rPr lang="cs-CZ" sz="1300" b="1" dirty="0" smtClean="0"/>
              <a:t> </a:t>
            </a:r>
            <a:r>
              <a:rPr lang="cs-CZ" sz="1300" b="1" dirty="0" err="1" smtClean="0"/>
              <a:t>Commons</a:t>
            </a:r>
            <a:r>
              <a:rPr lang="cs-CZ" sz="1300" b="1" dirty="0" smtClean="0"/>
              <a:t>, Nevit </a:t>
            </a:r>
            <a:r>
              <a:rPr lang="cs-CZ" sz="1300" b="1" dirty="0" err="1" smtClean="0"/>
              <a:t>Dilmen</a:t>
            </a:r>
            <a:r>
              <a:rPr lang="cs-CZ" sz="1300" b="1" dirty="0" smtClean="0"/>
              <a:t>, File:Darica </a:t>
            </a:r>
            <a:r>
              <a:rPr lang="cs-CZ" sz="1300" b="1" dirty="0" err="1" smtClean="0"/>
              <a:t>Vashak</a:t>
            </a:r>
            <a:r>
              <a:rPr lang="cs-CZ" sz="1300" b="1" dirty="0" smtClean="0"/>
              <a:t> 01157.jpg</a:t>
            </a:r>
          </a:p>
          <a:p>
            <a:pPr marL="0" indent="0">
              <a:buNone/>
            </a:pPr>
            <a:r>
              <a:rPr lang="cs-CZ" sz="1300" b="1" dirty="0" smtClean="0">
                <a:hlinkClick r:id="rId3"/>
              </a:rPr>
              <a:t>http://commons.wikimedia.org/wiki/File:Darica_Vashak_01157.jpg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15, </a:t>
            </a:r>
            <a:r>
              <a:rPr lang="cs-CZ" sz="1300" b="1" dirty="0"/>
              <a:t>[cit. 2013-08-18], Licence </a:t>
            </a:r>
            <a:r>
              <a:rPr lang="cs-CZ" sz="1300" b="1" dirty="0" err="1" smtClean="0"/>
              <a:t>Creative</a:t>
            </a:r>
            <a:r>
              <a:rPr lang="cs-CZ" sz="1300" b="1" dirty="0" smtClean="0"/>
              <a:t> </a:t>
            </a:r>
            <a:r>
              <a:rPr lang="cs-CZ" sz="1300" b="1" dirty="0" err="1" smtClean="0"/>
              <a:t>Commons</a:t>
            </a:r>
            <a:r>
              <a:rPr lang="cs-CZ" sz="1300" b="1" dirty="0" smtClean="0"/>
              <a:t>, </a:t>
            </a:r>
            <a:r>
              <a:rPr lang="cs-CZ" sz="1300" b="1" dirty="0" err="1" smtClean="0"/>
              <a:t>Mistvan</a:t>
            </a:r>
            <a:r>
              <a:rPr lang="cs-CZ" sz="1300" b="1" dirty="0" smtClean="0"/>
              <a:t>, File:Lynx.lynx-ZOO.Olomouc1.jpg</a:t>
            </a:r>
          </a:p>
          <a:p>
            <a:pPr marL="0" indent="0">
              <a:buNone/>
            </a:pPr>
            <a:r>
              <a:rPr lang="cs-CZ" sz="1300" b="1" dirty="0" smtClean="0">
                <a:hlinkClick r:id="rId4"/>
              </a:rPr>
              <a:t>http://commons.wikimedia.org/wiki/File:Lynx.lynx-ZOO.Olomouc1.jpg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16, </a:t>
            </a:r>
            <a:r>
              <a:rPr lang="cs-CZ" sz="1300" b="1" dirty="0"/>
              <a:t>[cit. 2013-08-18], Licence </a:t>
            </a:r>
            <a:r>
              <a:rPr lang="cs-CZ" sz="1300" b="1" dirty="0" err="1" smtClean="0"/>
              <a:t>Creative</a:t>
            </a:r>
            <a:r>
              <a:rPr lang="cs-CZ" sz="1300" b="1" dirty="0" smtClean="0"/>
              <a:t> </a:t>
            </a:r>
            <a:r>
              <a:rPr lang="cs-CZ" sz="1300" b="1" dirty="0" err="1" smtClean="0"/>
              <a:t>Commons</a:t>
            </a:r>
            <a:r>
              <a:rPr lang="cs-CZ" sz="1300" b="1" dirty="0" smtClean="0"/>
              <a:t>, Bernard </a:t>
            </a:r>
            <a:r>
              <a:rPr lang="cs-CZ" sz="1300" b="1" dirty="0" err="1" smtClean="0"/>
              <a:t>Landgraf</a:t>
            </a:r>
            <a:r>
              <a:rPr lang="cs-CZ" sz="1300" b="1" dirty="0" smtClean="0"/>
              <a:t>, File:Lynx </a:t>
            </a:r>
            <a:r>
              <a:rPr lang="cs-CZ" sz="1300" b="1" dirty="0" err="1" smtClean="0"/>
              <a:t>lynx</a:t>
            </a:r>
            <a:r>
              <a:rPr lang="cs-CZ" sz="1300" b="1" dirty="0" smtClean="0"/>
              <a:t> poing.jpg </a:t>
            </a:r>
            <a:r>
              <a:rPr lang="cs-CZ" sz="1300" b="1" dirty="0" smtClean="0">
                <a:hlinkClick r:id="rId5"/>
              </a:rPr>
              <a:t>http://commons.wikimedia.org/wiki/File:Lynx_lynx_poing.jpg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17, </a:t>
            </a:r>
            <a:r>
              <a:rPr lang="cs-CZ" sz="1300" b="1" dirty="0"/>
              <a:t>[cit. 2013-08-18], Licence </a:t>
            </a:r>
            <a:r>
              <a:rPr lang="cs-CZ" sz="1300" b="1" dirty="0" smtClean="0"/>
              <a:t>Public </a:t>
            </a:r>
            <a:r>
              <a:rPr lang="cs-CZ" sz="1300" b="1" dirty="0" err="1" smtClean="0"/>
              <a:t>domain</a:t>
            </a:r>
            <a:r>
              <a:rPr lang="cs-CZ" sz="1300" b="1" dirty="0" smtClean="0"/>
              <a:t>, </a:t>
            </a:r>
            <a:r>
              <a:rPr lang="cs-CZ" sz="1300" b="1" dirty="0" err="1" smtClean="0"/>
              <a:t>Altaileopard</a:t>
            </a:r>
            <a:r>
              <a:rPr lang="cs-CZ" sz="1300" b="1" dirty="0" smtClean="0"/>
              <a:t>, File:Panthera </a:t>
            </a:r>
            <a:r>
              <a:rPr lang="cs-CZ" sz="1300" b="1" dirty="0" err="1" smtClean="0"/>
              <a:t>leo</a:t>
            </a:r>
            <a:r>
              <a:rPr lang="cs-CZ" sz="1300" b="1" dirty="0" smtClean="0"/>
              <a:t> </a:t>
            </a:r>
            <a:r>
              <a:rPr lang="cs-CZ" sz="1300" b="1" dirty="0" err="1" smtClean="0"/>
              <a:t>persica</a:t>
            </a:r>
            <a:r>
              <a:rPr lang="cs-CZ" sz="1300" b="1" dirty="0" smtClean="0"/>
              <a:t> </a:t>
            </a:r>
            <a:r>
              <a:rPr lang="cs-CZ" sz="1300" b="1" dirty="0" err="1" smtClean="0"/>
              <a:t>Nuremberg</a:t>
            </a:r>
            <a:r>
              <a:rPr lang="cs-CZ" sz="1300" b="1" dirty="0" smtClean="0"/>
              <a:t> Zoo.JPG</a:t>
            </a:r>
          </a:p>
          <a:p>
            <a:pPr marL="0" indent="0">
              <a:buNone/>
            </a:pPr>
            <a:r>
              <a:rPr lang="cs-CZ" sz="1300" b="1" dirty="0" smtClean="0">
                <a:hlinkClick r:id="rId6"/>
              </a:rPr>
              <a:t>http://commons.wikimedia.org/wiki/File:Panthera_leo_persica_Nuremberg_Zoo.JPG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18, </a:t>
            </a:r>
            <a:r>
              <a:rPr lang="cs-CZ" sz="1300" b="1" dirty="0"/>
              <a:t>[cit. 2013-08-18], Licence </a:t>
            </a:r>
            <a:r>
              <a:rPr lang="cs-CZ" sz="1300" b="1" dirty="0" err="1" smtClean="0"/>
              <a:t>Creative</a:t>
            </a:r>
            <a:r>
              <a:rPr lang="cs-CZ" sz="1300" b="1" dirty="0" smtClean="0"/>
              <a:t> </a:t>
            </a:r>
            <a:r>
              <a:rPr lang="cs-CZ" sz="1300" b="1" dirty="0" err="1" smtClean="0"/>
              <a:t>Commons</a:t>
            </a:r>
            <a:r>
              <a:rPr lang="cs-CZ" sz="1300" b="1" dirty="0" smtClean="0"/>
              <a:t>, </a:t>
            </a:r>
            <a:r>
              <a:rPr lang="cs-CZ" sz="1300" b="1" dirty="0" err="1" smtClean="0"/>
              <a:t>greg</a:t>
            </a:r>
            <a:r>
              <a:rPr lang="cs-CZ" sz="1300" b="1" dirty="0" smtClean="0"/>
              <a:t> </a:t>
            </a:r>
            <a:r>
              <a:rPr lang="cs-CZ" sz="1300" b="1" dirty="0" err="1" smtClean="0"/>
              <a:t>willis</a:t>
            </a:r>
            <a:r>
              <a:rPr lang="cs-CZ" sz="1300" b="1" dirty="0" smtClean="0"/>
              <a:t>, File:Lioness and cub.jpg</a:t>
            </a:r>
          </a:p>
          <a:p>
            <a:pPr marL="0" indent="0">
              <a:buNone/>
            </a:pPr>
            <a:r>
              <a:rPr lang="cs-CZ" sz="1300" b="1" dirty="0" smtClean="0">
                <a:hlinkClick r:id="rId7"/>
              </a:rPr>
              <a:t>http://commons.wikimedia.org/wiki/File:Lioness_and_cub.jpg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19, </a:t>
            </a:r>
            <a:r>
              <a:rPr lang="cs-CZ" sz="1300" b="1" dirty="0"/>
              <a:t>[cit. 2013-08-18], Licence </a:t>
            </a:r>
            <a:r>
              <a:rPr lang="cs-CZ" sz="1300" b="1" dirty="0" err="1" smtClean="0"/>
              <a:t>Creative</a:t>
            </a:r>
            <a:r>
              <a:rPr lang="cs-CZ" sz="1300" b="1" dirty="0" smtClean="0"/>
              <a:t> </a:t>
            </a:r>
            <a:r>
              <a:rPr lang="cs-CZ" sz="1300" b="1" dirty="0" err="1" smtClean="0"/>
              <a:t>Commons</a:t>
            </a:r>
            <a:r>
              <a:rPr lang="cs-CZ" sz="1300" b="1" dirty="0" smtClean="0"/>
              <a:t>, </a:t>
            </a:r>
            <a:r>
              <a:rPr lang="cs-CZ" sz="1300" b="1" dirty="0" err="1" smtClean="0"/>
              <a:t>claudiogennari</a:t>
            </a:r>
            <a:r>
              <a:rPr lang="cs-CZ" sz="1300" b="1" dirty="0" smtClean="0"/>
              <a:t>, File:Tgeris,2009-1-10.jpg</a:t>
            </a:r>
          </a:p>
          <a:p>
            <a:pPr marL="0" indent="0">
              <a:buNone/>
            </a:pPr>
            <a:r>
              <a:rPr lang="cs-CZ" sz="1300" b="1" dirty="0" smtClean="0">
                <a:hlinkClick r:id="rId8"/>
              </a:rPr>
              <a:t>http://commons.wikimedia.org/wiki/File:Tgeris,2009-1-10.jpg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20, </a:t>
            </a:r>
            <a:r>
              <a:rPr lang="cs-CZ" sz="1300" b="1" dirty="0"/>
              <a:t>[cit. 2013-08-18], Licence </a:t>
            </a:r>
            <a:r>
              <a:rPr lang="cs-CZ" sz="1300" b="1" dirty="0" err="1"/>
              <a:t>Creative</a:t>
            </a:r>
            <a:r>
              <a:rPr lang="cs-CZ" sz="1300" b="1" dirty="0"/>
              <a:t> </a:t>
            </a:r>
            <a:r>
              <a:rPr lang="cs-CZ" sz="1300" b="1" dirty="0" err="1"/>
              <a:t>Commons</a:t>
            </a:r>
            <a:r>
              <a:rPr lang="cs-CZ" sz="1300" b="1" dirty="0"/>
              <a:t>, </a:t>
            </a:r>
            <a:r>
              <a:rPr lang="cs-CZ" sz="1300" b="1" dirty="0" err="1"/>
              <a:t>Mistvan</a:t>
            </a:r>
            <a:r>
              <a:rPr lang="cs-CZ" sz="1300" b="1" dirty="0" smtClean="0"/>
              <a:t>, File:Acinonyx.jubatus-head2-ZOO.Olomouc.jpg</a:t>
            </a:r>
          </a:p>
          <a:p>
            <a:pPr marL="0" indent="0">
              <a:buNone/>
            </a:pPr>
            <a:r>
              <a:rPr lang="cs-CZ" sz="1300" b="1" dirty="0" smtClean="0">
                <a:hlinkClick r:id="rId9"/>
              </a:rPr>
              <a:t>http://commons.wikimedia.org/wiki/File:Acinonyx.jubatus-head2-ZOO.Olomouc.jpg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21, </a:t>
            </a:r>
            <a:r>
              <a:rPr lang="cs-CZ" sz="1300" b="1" dirty="0"/>
              <a:t>[cit. 2013-08-18], Licence </a:t>
            </a:r>
            <a:r>
              <a:rPr lang="cs-CZ" sz="1300" b="1" dirty="0" err="1"/>
              <a:t>Creative</a:t>
            </a:r>
            <a:r>
              <a:rPr lang="cs-CZ" sz="1300" b="1" dirty="0"/>
              <a:t> </a:t>
            </a:r>
            <a:r>
              <a:rPr lang="cs-CZ" sz="1300" b="1" dirty="0" err="1"/>
              <a:t>Commons</a:t>
            </a:r>
            <a:r>
              <a:rPr lang="cs-CZ" sz="1300" b="1" dirty="0"/>
              <a:t>, Photonerd28</a:t>
            </a:r>
            <a:r>
              <a:rPr lang="cs-CZ" sz="1300" b="1" dirty="0" smtClean="0"/>
              <a:t>, </a:t>
            </a:r>
            <a:r>
              <a:rPr lang="en-US" sz="1300" b="1" dirty="0" smtClean="0"/>
              <a:t>File:Cheetah Cubs Nat Zoo DC.jpg</a:t>
            </a:r>
          </a:p>
          <a:p>
            <a:pPr marL="0" indent="0">
              <a:buNone/>
            </a:pPr>
            <a:r>
              <a:rPr lang="cs-CZ" sz="1300" b="1" dirty="0" smtClean="0">
                <a:hlinkClick r:id="rId10"/>
              </a:rPr>
              <a:t>http://commons.wikimedia.org/wiki/File:Cheetah_Cubs_Nat_Zoo_DC.jpg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22, </a:t>
            </a:r>
            <a:r>
              <a:rPr lang="cs-CZ" sz="1300" b="1" dirty="0"/>
              <a:t>[cit. 2013-08-18], Licence </a:t>
            </a:r>
            <a:r>
              <a:rPr lang="cs-CZ" sz="1300" b="1" dirty="0" err="1"/>
              <a:t>Creative</a:t>
            </a:r>
            <a:r>
              <a:rPr lang="cs-CZ" sz="1300" b="1" dirty="0"/>
              <a:t> </a:t>
            </a:r>
            <a:r>
              <a:rPr lang="cs-CZ" sz="1300" b="1" dirty="0" err="1"/>
              <a:t>Commons</a:t>
            </a:r>
            <a:r>
              <a:rPr lang="cs-CZ" sz="1300" b="1" dirty="0"/>
              <a:t>, James </a:t>
            </a:r>
            <a:r>
              <a:rPr lang="cs-CZ" sz="1300" b="1" dirty="0" smtClean="0"/>
              <a:t>Temple, File:Acinonyx </a:t>
            </a:r>
            <a:r>
              <a:rPr lang="cs-CZ" sz="1300" b="1" dirty="0" err="1" smtClean="0"/>
              <a:t>jubatus</a:t>
            </a:r>
            <a:r>
              <a:rPr lang="cs-CZ" sz="1300" b="1" dirty="0" smtClean="0"/>
              <a:t> </a:t>
            </a:r>
            <a:r>
              <a:rPr lang="cs-CZ" sz="1300" b="1" dirty="0" err="1" smtClean="0"/>
              <a:t>Sabi</a:t>
            </a:r>
            <a:r>
              <a:rPr lang="cs-CZ" sz="1300" b="1" dirty="0" smtClean="0"/>
              <a:t> Sands.jpg</a:t>
            </a:r>
          </a:p>
          <a:p>
            <a:pPr marL="0" indent="0">
              <a:buNone/>
            </a:pPr>
            <a:r>
              <a:rPr lang="cs-CZ" sz="1300" b="1" dirty="0" smtClean="0">
                <a:hlinkClick r:id="rId11"/>
              </a:rPr>
              <a:t>http://commons.wikimedia.org/wiki/File:Acinonyx_jubatus_Sabi_Sands.jpg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23, </a:t>
            </a:r>
            <a:r>
              <a:rPr lang="cs-CZ" sz="1300" b="1" dirty="0"/>
              <a:t>[cit. 2013-08-18], Licence </a:t>
            </a:r>
            <a:r>
              <a:rPr lang="cs-CZ" sz="1300" b="1" dirty="0" err="1"/>
              <a:t>Creative</a:t>
            </a:r>
            <a:r>
              <a:rPr lang="cs-CZ" sz="1300" b="1" dirty="0"/>
              <a:t> </a:t>
            </a:r>
            <a:r>
              <a:rPr lang="cs-CZ" sz="1300" b="1" dirty="0" err="1"/>
              <a:t>Commons</a:t>
            </a:r>
            <a:r>
              <a:rPr lang="cs-CZ" sz="1300" b="1" dirty="0"/>
              <a:t>, </a:t>
            </a:r>
            <a:r>
              <a:rPr lang="cs-CZ" sz="1300" b="1" dirty="0" err="1"/>
              <a:t>Danh</a:t>
            </a:r>
            <a:r>
              <a:rPr lang="cs-CZ" sz="1300" b="1" dirty="0" smtClean="0"/>
              <a:t>, File:African Leopard 3.JPG</a:t>
            </a:r>
          </a:p>
          <a:p>
            <a:pPr marL="0" indent="0">
              <a:buNone/>
            </a:pPr>
            <a:r>
              <a:rPr lang="cs-CZ" sz="1300" b="1" dirty="0" smtClean="0">
                <a:hlinkClick r:id="rId12"/>
              </a:rPr>
              <a:t>http://commons.wikimedia.org/wiki/File:African_Leopard_3.JPG</a:t>
            </a:r>
            <a:endParaRPr lang="cs-CZ" sz="1300" b="1" dirty="0" smtClean="0"/>
          </a:p>
          <a:p>
            <a:pPr marL="0" indent="0">
              <a:buNone/>
            </a:pPr>
            <a:r>
              <a:rPr lang="cs-CZ" sz="1300" b="1" dirty="0"/>
              <a:t>Obrázek č. </a:t>
            </a:r>
            <a:r>
              <a:rPr lang="cs-CZ" sz="1300" b="1" dirty="0" smtClean="0"/>
              <a:t>24, </a:t>
            </a:r>
            <a:r>
              <a:rPr lang="cs-CZ" sz="1300" b="1" dirty="0"/>
              <a:t>[cit. 2013-08-18], Licence </a:t>
            </a:r>
            <a:r>
              <a:rPr lang="cs-CZ" sz="1300" b="1" dirty="0" err="1"/>
              <a:t>Creative</a:t>
            </a:r>
            <a:r>
              <a:rPr lang="cs-CZ" sz="1300" b="1" dirty="0"/>
              <a:t> </a:t>
            </a:r>
            <a:r>
              <a:rPr lang="cs-CZ" sz="1300" b="1" dirty="0" err="1"/>
              <a:t>Commons</a:t>
            </a:r>
            <a:r>
              <a:rPr lang="cs-CZ" sz="1300" b="1" dirty="0"/>
              <a:t>, </a:t>
            </a:r>
            <a:r>
              <a:rPr lang="cs-CZ" sz="1300" b="1" dirty="0" err="1"/>
              <a:t>JanErkamp</a:t>
            </a:r>
            <a:r>
              <a:rPr lang="cs-CZ" sz="1300" b="1" dirty="0" smtClean="0"/>
              <a:t>, File:Leopard africa.jpg</a:t>
            </a:r>
          </a:p>
          <a:p>
            <a:pPr marL="0" indent="0">
              <a:buNone/>
            </a:pPr>
            <a:r>
              <a:rPr lang="cs-CZ" sz="1300" b="1" dirty="0" smtClean="0">
                <a:hlinkClick r:id="rId13"/>
              </a:rPr>
              <a:t>http://commons.wikimedia.org/wiki/File:Leopard_africa.jpg</a:t>
            </a:r>
            <a:endParaRPr lang="cs-CZ" sz="1300" b="1" dirty="0" smtClean="0"/>
          </a:p>
          <a:p>
            <a:pPr marL="0" indent="0">
              <a:buNone/>
            </a:pPr>
            <a:endParaRPr lang="cs-CZ" sz="14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2961291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40871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400" b="1" dirty="0">
                <a:solidFill>
                  <a:prstClr val="black"/>
                </a:solidFill>
              </a:rPr>
              <a:t>Zdroje informací, snímků, citací</a:t>
            </a:r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r>
              <a:rPr lang="cs-CZ" sz="1200" b="1" dirty="0" smtClean="0"/>
              <a:t>Obrázek </a:t>
            </a:r>
            <a:r>
              <a:rPr lang="cs-CZ" sz="1200" b="1" dirty="0"/>
              <a:t>č. </a:t>
            </a:r>
            <a:r>
              <a:rPr lang="cs-CZ" sz="1200" b="1" dirty="0" smtClean="0"/>
              <a:t>25, </a:t>
            </a:r>
            <a:r>
              <a:rPr lang="cs-CZ" sz="1200" b="1" dirty="0"/>
              <a:t>[cit. 2013-08-18], Licence </a:t>
            </a:r>
            <a:r>
              <a:rPr lang="cs-CZ" sz="1200" b="1" dirty="0" err="1"/>
              <a:t>Creative</a:t>
            </a:r>
            <a:r>
              <a:rPr lang="cs-CZ" sz="1200" b="1" dirty="0"/>
              <a:t> </a:t>
            </a:r>
            <a:r>
              <a:rPr lang="cs-CZ" sz="1200" b="1" dirty="0" err="1"/>
              <a:t>Commons</a:t>
            </a:r>
            <a:r>
              <a:rPr lang="cs-CZ" sz="1200" b="1" dirty="0"/>
              <a:t>, </a:t>
            </a:r>
            <a:r>
              <a:rPr lang="cs-CZ" sz="1200" b="1" dirty="0" smtClean="0"/>
              <a:t>James, </a:t>
            </a:r>
            <a:r>
              <a:rPr lang="en-US" sz="1200" b="1" dirty="0"/>
              <a:t>File:Panthera </a:t>
            </a:r>
            <a:r>
              <a:rPr lang="en-US" sz="1200" b="1" dirty="0" err="1"/>
              <a:t>onca</a:t>
            </a:r>
            <a:r>
              <a:rPr lang="en-US" sz="1200" b="1" dirty="0"/>
              <a:t> -Chester Zoo, Cheshire, England-8a (4).</a:t>
            </a:r>
            <a:r>
              <a:rPr lang="en-US" sz="1200" b="1" dirty="0" smtClean="0"/>
              <a:t>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>
                <a:hlinkClick r:id="rId2"/>
              </a:rPr>
              <a:t>http://commons.wikimedia.org/wiki/File:Panthera_onca_-Chester_Zoo,_Cheshire,_England-8a_(4).</a:t>
            </a:r>
            <a:r>
              <a:rPr lang="cs-CZ" sz="1200" b="1" dirty="0" smtClean="0">
                <a:hlinkClick r:id="rId2"/>
              </a:rPr>
              <a:t>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</a:t>
            </a:r>
            <a:r>
              <a:rPr lang="cs-CZ" sz="1200" b="1" dirty="0" smtClean="0"/>
              <a:t>26, </a:t>
            </a:r>
            <a:r>
              <a:rPr lang="cs-CZ" sz="1200" b="1" dirty="0"/>
              <a:t>[cit. 2013-08-18], Licence </a:t>
            </a:r>
            <a:r>
              <a:rPr lang="cs-CZ" sz="1200" b="1" dirty="0" err="1"/>
              <a:t>Creative</a:t>
            </a:r>
            <a:r>
              <a:rPr lang="cs-CZ" sz="1200" b="1" dirty="0"/>
              <a:t> </a:t>
            </a:r>
            <a:r>
              <a:rPr lang="cs-CZ" sz="1200" b="1" dirty="0" err="1"/>
              <a:t>Commons</a:t>
            </a:r>
            <a:r>
              <a:rPr lang="cs-CZ" sz="1200" b="1" dirty="0"/>
              <a:t>, </a:t>
            </a:r>
            <a:r>
              <a:rPr lang="cs-CZ" sz="1200" b="1" dirty="0" err="1"/>
              <a:t>Doruk</a:t>
            </a:r>
            <a:r>
              <a:rPr lang="cs-CZ" sz="1200" b="1" dirty="0"/>
              <a:t> </a:t>
            </a:r>
            <a:r>
              <a:rPr lang="cs-CZ" sz="1200" b="1" dirty="0" err="1" smtClean="0"/>
              <a:t>Salancı</a:t>
            </a:r>
            <a:r>
              <a:rPr lang="cs-CZ" sz="1200" b="1" dirty="0"/>
              <a:t>, File:Jaguar </a:t>
            </a:r>
            <a:r>
              <a:rPr lang="cs-CZ" sz="1200" b="1" dirty="0" err="1"/>
              <a:t>sitting</a:t>
            </a:r>
            <a:r>
              <a:rPr lang="cs-CZ" sz="1200" b="1" dirty="0"/>
              <a:t> </a:t>
            </a:r>
            <a:r>
              <a:rPr lang="cs-CZ" sz="1200" b="1" dirty="0" smtClean="0"/>
              <a:t>small.jpg</a:t>
            </a:r>
          </a:p>
          <a:p>
            <a:pPr marL="0" indent="0">
              <a:buNone/>
            </a:pPr>
            <a:r>
              <a:rPr lang="cs-CZ" sz="1200" b="1" dirty="0">
                <a:hlinkClick r:id="rId3"/>
              </a:rPr>
              <a:t>http://</a:t>
            </a:r>
            <a:r>
              <a:rPr lang="cs-CZ" sz="1200" b="1" dirty="0" smtClean="0">
                <a:hlinkClick r:id="rId3"/>
              </a:rPr>
              <a:t>commons.wikimedia.org/wiki/File:Jaguar_sitting_small.jpg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</a:t>
            </a:r>
            <a:r>
              <a:rPr lang="cs-CZ" sz="1200" b="1" dirty="0" smtClean="0"/>
              <a:t>27, </a:t>
            </a:r>
            <a:r>
              <a:rPr lang="cs-CZ" sz="1200" b="1" dirty="0"/>
              <a:t>[cit. 2013-08-18], Licence </a:t>
            </a:r>
            <a:r>
              <a:rPr lang="cs-CZ" sz="1200" b="1" dirty="0" err="1"/>
              <a:t>Creative</a:t>
            </a:r>
            <a:r>
              <a:rPr lang="cs-CZ" sz="1200" b="1" dirty="0"/>
              <a:t> </a:t>
            </a:r>
            <a:r>
              <a:rPr lang="cs-CZ" sz="1200" b="1" dirty="0" err="1"/>
              <a:t>Commons</a:t>
            </a:r>
            <a:r>
              <a:rPr lang="cs-CZ" sz="1200" b="1" dirty="0"/>
              <a:t>, </a:t>
            </a:r>
            <a:r>
              <a:rPr lang="cs-CZ" sz="1200" b="1" dirty="0" err="1"/>
              <a:t>ForestWander</a:t>
            </a:r>
            <a:r>
              <a:rPr lang="cs-CZ" sz="1200" b="1" dirty="0"/>
              <a:t>, File:West-virginia-cougar-winter-snow1 - </a:t>
            </a:r>
            <a:r>
              <a:rPr lang="cs-CZ" sz="1200" b="1" dirty="0" err="1"/>
              <a:t>West</a:t>
            </a:r>
            <a:r>
              <a:rPr lang="cs-CZ" sz="1200" b="1" dirty="0"/>
              <a:t> Virginia - </a:t>
            </a:r>
            <a:r>
              <a:rPr lang="cs-CZ" sz="1200" b="1" dirty="0" smtClean="0"/>
              <a:t>ForestWander.jpg</a:t>
            </a:r>
          </a:p>
          <a:p>
            <a:pPr marL="0" indent="0">
              <a:buNone/>
            </a:pPr>
            <a:r>
              <a:rPr lang="cs-CZ" sz="1200" b="1" dirty="0">
                <a:hlinkClick r:id="rId4"/>
              </a:rPr>
              <a:t>http://commons.wikimedia.org/wiki/File:West-virginia-cougar-winter-snow1_-_West_Virginia_-_</a:t>
            </a:r>
            <a:r>
              <a:rPr lang="cs-CZ" sz="1200" b="1" dirty="0" smtClean="0">
                <a:hlinkClick r:id="rId4"/>
              </a:rPr>
              <a:t>ForestWander.jpg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 smtClean="0"/>
              <a:t>Obrázek č. 28, [cit</a:t>
            </a:r>
            <a:r>
              <a:rPr lang="cs-CZ" sz="1200" b="1" dirty="0"/>
              <a:t>. 2013-08-18], Licence </a:t>
            </a:r>
            <a:r>
              <a:rPr lang="cs-CZ" sz="1200" b="1" dirty="0" smtClean="0"/>
              <a:t>Public </a:t>
            </a:r>
            <a:r>
              <a:rPr lang="cs-CZ" sz="1200" b="1" dirty="0" err="1" smtClean="0"/>
              <a:t>domain</a:t>
            </a:r>
            <a:r>
              <a:rPr lang="cs-CZ" sz="1200" b="1" dirty="0" smtClean="0"/>
              <a:t>, </a:t>
            </a:r>
            <a:r>
              <a:rPr lang="cs-CZ" sz="1200" b="1" dirty="0"/>
              <a:t>George </a:t>
            </a:r>
            <a:r>
              <a:rPr lang="cs-CZ" sz="1200" b="1" dirty="0" err="1"/>
              <a:t>Gentry</a:t>
            </a:r>
            <a:r>
              <a:rPr lang="cs-CZ" sz="1200" b="1" dirty="0"/>
              <a:t> , File:Puma </a:t>
            </a:r>
            <a:r>
              <a:rPr lang="cs-CZ" sz="1200" b="1" dirty="0" err="1"/>
              <a:t>concolor</a:t>
            </a:r>
            <a:r>
              <a:rPr lang="cs-CZ" sz="1200" b="1" dirty="0"/>
              <a:t> </a:t>
            </a:r>
            <a:r>
              <a:rPr lang="cs-CZ" sz="1200" b="1" dirty="0" err="1"/>
              <a:t>coryi</a:t>
            </a:r>
            <a:r>
              <a:rPr lang="cs-CZ" sz="1200" b="1" dirty="0"/>
              <a:t> </a:t>
            </a:r>
            <a:r>
              <a:rPr lang="cs-CZ" sz="1200" b="1" dirty="0" smtClean="0"/>
              <a:t>cropped.jpg</a:t>
            </a:r>
          </a:p>
          <a:p>
            <a:pPr marL="0" indent="0">
              <a:buNone/>
            </a:pPr>
            <a:r>
              <a:rPr lang="cs-CZ" sz="1200" b="1" dirty="0">
                <a:hlinkClick r:id="rId5"/>
              </a:rPr>
              <a:t>http://</a:t>
            </a:r>
            <a:r>
              <a:rPr lang="cs-CZ" sz="1200" b="1" dirty="0" smtClean="0">
                <a:hlinkClick r:id="rId5"/>
              </a:rPr>
              <a:t>commons.wikimedia.org/wiki/File:Puma_concolor_coryi_cropped.jpg</a:t>
            </a:r>
            <a:endParaRPr lang="cs-CZ" sz="1200" b="1" dirty="0" smtClean="0"/>
          </a:p>
          <a:p>
            <a:pPr marL="0" indent="0">
              <a:buNone/>
            </a:pPr>
            <a:endParaRPr lang="cs-CZ" sz="14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8675516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K O N E C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13630147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1457</Words>
  <Application>Microsoft Office PowerPoint</Application>
  <PresentationFormat>Předvádění na obrazovce (4:3)</PresentationFormat>
  <Paragraphs>269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22</vt:i4>
      </vt:variant>
    </vt:vector>
  </HeadingPairs>
  <TitlesOfParts>
    <vt:vector size="24" baseType="lpstr">
      <vt:lpstr>1_Motiv systému Office</vt:lpstr>
      <vt:lpstr>2_Motiv systému Office</vt:lpstr>
      <vt:lpstr>Snímek 1</vt:lpstr>
      <vt:lpstr>Snímek 2</vt:lpstr>
      <vt:lpstr>Přírodopis 8. třída ZOOLOGIE </vt:lpstr>
      <vt:lpstr>Šelmy</vt:lpstr>
      <vt:lpstr>Šelmy</vt:lpstr>
      <vt:lpstr>Šelmy kočkovité</vt:lpstr>
      <vt:lpstr>Šelmy kočkovité</vt:lpstr>
      <vt:lpstr>Kočka divoká</vt:lpstr>
      <vt:lpstr>Kočka divoká</vt:lpstr>
      <vt:lpstr>Rys ostrovid</vt:lpstr>
      <vt:lpstr>Rys ostrovid</vt:lpstr>
      <vt:lpstr>Lev pustinný</vt:lpstr>
      <vt:lpstr>Tygr ussurijský (sibiřský, amurský, altajský)</vt:lpstr>
      <vt:lpstr>Gepard štíhlý</vt:lpstr>
      <vt:lpstr>Gepard štíhlý</vt:lpstr>
      <vt:lpstr>Levhart skvrnitý (panter, leopard, pardál)</vt:lpstr>
      <vt:lpstr>Jaguár</vt:lpstr>
      <vt:lpstr> Puma americká (kuguár, či horský lev) </vt:lpstr>
      <vt:lpstr>Snímek 19</vt:lpstr>
      <vt:lpstr>Snímek 20</vt:lpstr>
      <vt:lpstr>Snímek 21</vt:lpstr>
      <vt:lpstr>K O N E 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Pepa</dc:creator>
  <cp:lastModifiedBy>Dum</cp:lastModifiedBy>
  <cp:revision>38</cp:revision>
  <dcterms:created xsi:type="dcterms:W3CDTF">2014-01-05T08:19:35Z</dcterms:created>
  <dcterms:modified xsi:type="dcterms:W3CDTF">2015-05-17T19:15:31Z</dcterms:modified>
</cp:coreProperties>
</file>