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83" r:id="rId4"/>
    <p:sldId id="282" r:id="rId5"/>
    <p:sldId id="257" r:id="rId6"/>
    <p:sldId id="258" r:id="rId7"/>
    <p:sldId id="264" r:id="rId8"/>
    <p:sldId id="265" r:id="rId9"/>
    <p:sldId id="266" r:id="rId10"/>
    <p:sldId id="263" r:id="rId11"/>
    <p:sldId id="267" r:id="rId12"/>
    <p:sldId id="268" r:id="rId13"/>
    <p:sldId id="269" r:id="rId14"/>
    <p:sldId id="270" r:id="rId15"/>
    <p:sldId id="276" r:id="rId16"/>
    <p:sldId id="277" r:id="rId17"/>
    <p:sldId id="271" r:id="rId18"/>
    <p:sldId id="272" r:id="rId19"/>
    <p:sldId id="273" r:id="rId20"/>
    <p:sldId id="274" r:id="rId21"/>
    <p:sldId id="275" r:id="rId22"/>
    <p:sldId id="278" r:id="rId23"/>
    <p:sldId id="259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7" autoAdjust="0"/>
    <p:restoredTop sz="94624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56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039522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78438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076326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787327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159203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690860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477688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013783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883741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959613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533409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636192"/>
      </p:ext>
    </p:extLst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676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7122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168554"/>
      </p:ext>
    </p:extLst>
  </p:cSld>
  <p:clrMapOvr>
    <a:masterClrMapping/>
  </p:clrMapOvr>
  <p:transition spd="slow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895675"/>
      </p:ext>
    </p:extLst>
  </p:cSld>
  <p:clrMapOvr>
    <a:masterClrMapping/>
  </p:clrMapOvr>
  <p:transition spd="slow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388024"/>
      </p:ext>
    </p:extLst>
  </p:cSld>
  <p:clrMapOvr>
    <a:masterClrMapping/>
  </p:clrMapOvr>
  <p:transition spd="slow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729977"/>
      </p:ext>
    </p:extLst>
  </p:cSld>
  <p:clrMapOvr>
    <a:masterClrMapping/>
  </p:clrMapOvr>
  <p:transition spd="slow"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600378"/>
      </p:ext>
    </p:extLst>
  </p:cSld>
  <p:clrMapOvr>
    <a:masterClrMapping/>
  </p:clrMapOvr>
  <p:transition spd="slow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264772"/>
      </p:ext>
    </p:extLst>
  </p:cSld>
  <p:clrMapOvr>
    <a:masterClrMapping/>
  </p:clrMapOvr>
  <p:transition spd="slow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598251"/>
      </p:ext>
    </p:extLst>
  </p:cSld>
  <p:clrMapOvr>
    <a:masterClrMapping/>
  </p:clrMapOvr>
  <p:transition spd="slow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926703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3B8C9-9060-481D-94C5-5435FFBD4D81}" type="datetimeFigureOut">
              <a:rPr lang="cs-CZ" smtClean="0"/>
              <a:pPr/>
              <a:t>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CADFE-026C-48AC-8693-7528C8D9A1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538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29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ohol_Tarsier.jpg" TargetMode="External"/><Relationship Id="rId13" Type="http://schemas.openxmlformats.org/officeDocument/2006/relationships/hyperlink" Target="http://en.wikipedia.org/wiki/File:Galago_senegalensis.jpg" TargetMode="External"/><Relationship Id="rId3" Type="http://schemas.openxmlformats.org/officeDocument/2006/relationships/hyperlink" Target="http://commons.wikimedia.org/wiki/File:Gorilla_food.jpg?uselang=cs" TargetMode="External"/><Relationship Id="rId7" Type="http://schemas.openxmlformats.org/officeDocument/2006/relationships/hyperlink" Target="http://commons.wikimedia.org/wiki/File:Baby_gorilla_sleeping.jpg" TargetMode="External"/><Relationship Id="rId12" Type="http://schemas.openxmlformats.org/officeDocument/2006/relationships/hyperlink" Target="http://commons.wikimedia.org/wiki/File:Bushbabies.JPG" TargetMode="External"/><Relationship Id="rId2" Type="http://schemas.openxmlformats.org/officeDocument/2006/relationships/hyperlink" Target="http://commons.wikimedia.org/wiki/File:Nycticebus_coucang_001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Baby_baboon_on_back.jpg" TargetMode="External"/><Relationship Id="rId11" Type="http://schemas.openxmlformats.org/officeDocument/2006/relationships/hyperlink" Target="http://commons.wikimedia.org/wiki/File:Lemur_catta_004.jpg" TargetMode="External"/><Relationship Id="rId5" Type="http://schemas.openxmlformats.org/officeDocument/2006/relationships/hyperlink" Target="http://commons.wikimedia.org/wiki/File:Knoxville_zoo_chimp_closeup.jpg" TargetMode="External"/><Relationship Id="rId10" Type="http://schemas.openxmlformats.org/officeDocument/2006/relationships/hyperlink" Target="http://commons.wikimedia.org/wiki/File:Katta_csal%C3%A1d.jpg" TargetMode="External"/><Relationship Id="rId4" Type="http://schemas.openxmlformats.org/officeDocument/2006/relationships/hyperlink" Target="http://commons.wikimedia.org/wiki/File:Berber%C3%A4ffin.jpg" TargetMode="External"/><Relationship Id="rId9" Type="http://schemas.openxmlformats.org/officeDocument/2006/relationships/hyperlink" Target="http://commons.wikimedia.org/wiki/File:Proboscis_Monkey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andrillus_sphinx_(alpha_male).jpg" TargetMode="External"/><Relationship Id="rId13" Type="http://schemas.openxmlformats.org/officeDocument/2006/relationships/hyperlink" Target="http://commons.wikimedia.org/wiki/File:White-handed_Gibbon_0455.jpg" TargetMode="External"/><Relationship Id="rId3" Type="http://schemas.openxmlformats.org/officeDocument/2006/relationships/hyperlink" Target="http://commons.wikimedia.org/wiki/File:Sapajus_apella_apella_(French_Guyana)_4.jpg?uselang=cs" TargetMode="External"/><Relationship Id="rId7" Type="http://schemas.openxmlformats.org/officeDocument/2006/relationships/hyperlink" Target="http://en.wikipedia.org/wiki/File:Vervet_yawn.jpg" TargetMode="External"/><Relationship Id="rId12" Type="http://schemas.openxmlformats.org/officeDocument/2006/relationships/hyperlink" Target="http://commons.wikimedia.org/wiki/File:Hylobates_lar_pair_of_white_and_black_02.jpg" TargetMode="External"/><Relationship Id="rId2" Type="http://schemas.openxmlformats.org/officeDocument/2006/relationships/hyperlink" Target="http://commons.wikimedia.org/wiki/File:Sapajus_apella_apella_(French_Guyana)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Affe_in_%C3%84thiopien.JPG" TargetMode="External"/><Relationship Id="rId11" Type="http://schemas.openxmlformats.org/officeDocument/2006/relationships/hyperlink" Target="http://commons.wikimedia.org/wiki/File:Rhesus_Macaque,_Red_Fort,_Agra,_India.jpg" TargetMode="External"/><Relationship Id="rId5" Type="http://schemas.openxmlformats.org/officeDocument/2006/relationships/hyperlink" Target="http://commons.wikimedia.org/wiki/File:Papio_cynocephalus.004_-_Zoo_Aquarium_de_Madrid.JPG" TargetMode="External"/><Relationship Id="rId10" Type="http://schemas.openxmlformats.org/officeDocument/2006/relationships/hyperlink" Target="http://commons.wikimedia.org/wiki/File:Macaca_mulatta_3.JPG" TargetMode="External"/><Relationship Id="rId4" Type="http://schemas.openxmlformats.org/officeDocument/2006/relationships/hyperlink" Target="http://commons.wikimedia.org/wiki/File:Warszawski_Ogrod_Zoologiczny_-_Pawian_(Papio)_1.JPG" TargetMode="External"/><Relationship Id="rId9" Type="http://schemas.openxmlformats.org/officeDocument/2006/relationships/hyperlink" Target="http://commons.wikimedia.org/wiki/File:Mandril-aceitunado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3972_image2_western_gorilla_MWatson.jpg" TargetMode="External"/><Relationship Id="rId3" Type="http://schemas.openxmlformats.org/officeDocument/2006/relationships/hyperlink" Target="http://commons.wikimedia.org/wiki/File:Orang_Utan,_Semenggok_Forest_Reserve,_Sarawak,_Borneo,_Malaysia.JPG" TargetMode="External"/><Relationship Id="rId7" Type="http://schemas.openxmlformats.org/officeDocument/2006/relationships/hyperlink" Target="http://commons.wikimedia.org/wiki/File:Bonobo_0155.jpg" TargetMode="External"/><Relationship Id="rId2" Type="http://schemas.openxmlformats.org/officeDocument/2006/relationships/hyperlink" Target="http://commons.wikimedia.org/wiki/File:OrangutancloseupSDZoo07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Male_Bonobo_Lola_ya_Bonobo_2008.jpg" TargetMode="External"/><Relationship Id="rId11" Type="http://schemas.openxmlformats.org/officeDocument/2006/relationships/hyperlink" Target="http://commons.wikimedia.org/wiki/File:Susa_group,_mountain_gorillas_-_Flickr_-_Dave_Proffer_(28).jpg" TargetMode="External"/><Relationship Id="rId5" Type="http://schemas.openxmlformats.org/officeDocument/2006/relationships/hyperlink" Target="http://commons.wikimedia.org/wiki/File:Gombe_Stream_NP_Alphatier.jpg" TargetMode="External"/><Relationship Id="rId10" Type="http://schemas.openxmlformats.org/officeDocument/2006/relationships/hyperlink" Target="http://commons.wikimedia.org/wiki/File:Gorilla_licking_wound.jpg" TargetMode="External"/><Relationship Id="rId4" Type="http://schemas.openxmlformats.org/officeDocument/2006/relationships/hyperlink" Target="http://commons.wikimedia.org/wiki/File:Mono_pensador.jpg" TargetMode="External"/><Relationship Id="rId9" Type="http://schemas.openxmlformats.org/officeDocument/2006/relationships/hyperlink" Target="http://commons.wikimedia.org/wiki/File:Gorilla_gorilla_04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011595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VY_32_INOVACE_220_Savci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Říjen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9572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041809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Primáti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0001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PRIMÁTI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Primáti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dříve </a:t>
            </a:r>
            <a:r>
              <a:rPr lang="cs-CZ" sz="2400" b="1" dirty="0"/>
              <a:t>nazývaní </a:t>
            </a:r>
            <a:r>
              <a:rPr lang="cs-CZ" sz="2400" b="1" dirty="0" smtClean="0"/>
              <a:t>nehetnatci</a:t>
            </a:r>
          </a:p>
          <a:p>
            <a:pPr marL="0" indent="0">
              <a:buNone/>
            </a:pPr>
            <a:r>
              <a:rPr lang="cs-CZ" sz="2400" b="1" dirty="0" smtClean="0"/>
              <a:t>- široká škála </a:t>
            </a:r>
            <a:r>
              <a:rPr lang="cs-CZ" sz="2400" b="1" dirty="0"/>
              <a:t>vzhledově odlišných, převážně stromových </a:t>
            </a:r>
            <a:r>
              <a:rPr lang="cs-CZ" sz="2400" b="1" dirty="0" smtClean="0"/>
              <a:t>savců</a:t>
            </a:r>
          </a:p>
          <a:p>
            <a:pPr marL="0" indent="0">
              <a:buNone/>
            </a:pPr>
            <a:r>
              <a:rPr lang="cs-CZ" sz="2400" b="1" dirty="0" smtClean="0"/>
              <a:t>- charakteristické </a:t>
            </a:r>
            <a:r>
              <a:rPr lang="cs-CZ" sz="2400" b="1" dirty="0"/>
              <a:t>chápavé končetiny, obvykle </a:t>
            </a:r>
            <a:r>
              <a:rPr lang="cs-CZ" sz="2400" b="1" dirty="0" smtClean="0"/>
              <a:t>pětiprsté</a:t>
            </a:r>
          </a:p>
          <a:p>
            <a:pPr marL="0" indent="0">
              <a:buNone/>
            </a:pPr>
            <a:r>
              <a:rPr lang="cs-CZ" sz="2400" b="1" dirty="0" smtClean="0"/>
              <a:t>- palec se </a:t>
            </a:r>
            <a:r>
              <a:rPr lang="cs-CZ" sz="2400" b="1" dirty="0"/>
              <a:t>může postavit do protistojné polohy vůči ostatním </a:t>
            </a:r>
            <a:r>
              <a:rPr lang="cs-CZ" sz="2400" b="1" dirty="0" smtClean="0"/>
              <a:t>prstům</a:t>
            </a:r>
          </a:p>
          <a:p>
            <a:pPr marL="0" indent="0">
              <a:buNone/>
            </a:pPr>
            <a:r>
              <a:rPr lang="cs-CZ" sz="2400" b="1" dirty="0" smtClean="0"/>
              <a:t>- drápky zpravidla </a:t>
            </a:r>
            <a:r>
              <a:rPr lang="cs-CZ" sz="2400" b="1" dirty="0"/>
              <a:t>nahrazeny plochými nehty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8"/>
            <a:ext cx="3888432" cy="2721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819" y="3861048"/>
            <a:ext cx="3629202" cy="2721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4348" y="6357958"/>
            <a:ext cx="70009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 				                 Obrázek č.  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4145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Primáti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rozvinutý mozek (šedá </a:t>
            </a:r>
            <a:r>
              <a:rPr lang="cs-CZ" sz="2400" b="1" dirty="0"/>
              <a:t>kůra mozková a </a:t>
            </a:r>
            <a:r>
              <a:rPr lang="cs-CZ" sz="2400" b="1" dirty="0" smtClean="0"/>
              <a:t>mozeček - centrum pohybu)</a:t>
            </a:r>
          </a:p>
          <a:p>
            <a:pPr marL="0" indent="0">
              <a:buNone/>
            </a:pPr>
            <a:r>
              <a:rPr lang="cs-CZ" sz="2400" b="1" dirty="0" smtClean="0"/>
              <a:t>- zkrácená obličejová </a:t>
            </a:r>
            <a:r>
              <a:rPr lang="cs-CZ" sz="2400" b="1" dirty="0"/>
              <a:t>části </a:t>
            </a:r>
            <a:r>
              <a:rPr lang="cs-CZ" sz="2400" b="1" dirty="0" smtClean="0"/>
              <a:t>lebky</a:t>
            </a:r>
          </a:p>
          <a:p>
            <a:pPr marL="0" indent="0">
              <a:buNone/>
            </a:pPr>
            <a:r>
              <a:rPr lang="cs-CZ" sz="2400" b="1" dirty="0" smtClean="0"/>
              <a:t>- relativně špatný čich </a:t>
            </a:r>
          </a:p>
          <a:p>
            <a:pPr marL="0" indent="0">
              <a:buNone/>
            </a:pPr>
            <a:r>
              <a:rPr lang="cs-CZ" sz="2400" b="1" dirty="0" smtClean="0"/>
              <a:t>- oči </a:t>
            </a:r>
            <a:r>
              <a:rPr lang="cs-CZ" sz="2400" b="1" dirty="0"/>
              <a:t>směřují dopředu </a:t>
            </a:r>
            <a:r>
              <a:rPr lang="cs-CZ" sz="2400" b="1" dirty="0" smtClean="0"/>
              <a:t>(prostorové vidění)</a:t>
            </a:r>
          </a:p>
          <a:p>
            <a:pPr marL="0" indent="0">
              <a:buNone/>
            </a:pPr>
            <a:r>
              <a:rPr lang="cs-CZ" sz="2400" b="1" dirty="0" smtClean="0"/>
              <a:t>- většina </a:t>
            </a:r>
            <a:r>
              <a:rPr lang="cs-CZ" sz="2400" b="1" dirty="0"/>
              <a:t>primátů vidí </a:t>
            </a:r>
            <a:r>
              <a:rPr lang="cs-CZ" sz="2400" b="1" dirty="0" smtClean="0"/>
              <a:t>barevně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4002021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17032"/>
            <a:ext cx="3856948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034" y="6500834"/>
            <a:ext cx="79296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3 				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 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26263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Primáti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sluch </a:t>
            </a:r>
            <a:r>
              <a:rPr lang="cs-CZ" sz="2400" b="1" dirty="0"/>
              <a:t>není </a:t>
            </a:r>
            <a:r>
              <a:rPr lang="cs-CZ" sz="2400" b="1" dirty="0" smtClean="0"/>
              <a:t>nejlepší</a:t>
            </a:r>
          </a:p>
          <a:p>
            <a:pPr marL="0" indent="0">
              <a:buNone/>
            </a:pPr>
            <a:r>
              <a:rPr lang="cs-CZ" sz="2400" b="1" dirty="0" smtClean="0"/>
              <a:t>- hmat velmi dobrý</a:t>
            </a:r>
          </a:p>
          <a:p>
            <a:pPr marL="0" indent="0">
              <a:buNone/>
            </a:pPr>
            <a:r>
              <a:rPr lang="cs-CZ" sz="2400" b="1" dirty="0" smtClean="0"/>
              <a:t>- další znaky - </a:t>
            </a:r>
            <a:r>
              <a:rPr lang="cs-CZ" sz="2400" b="1" dirty="0"/>
              <a:t>slepé střevo, žlučový váček, dokonale </a:t>
            </a:r>
            <a:r>
              <a:rPr lang="cs-CZ" sz="2400" b="1" dirty="0" smtClean="0"/>
              <a:t>vyvinuté </a:t>
            </a:r>
            <a:r>
              <a:rPr lang="cs-CZ" sz="2400" b="1" dirty="0"/>
              <a:t>jařmové oblouky, nízký počet prsních bradavek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rodí obvykle </a:t>
            </a:r>
            <a:r>
              <a:rPr lang="cs-CZ" sz="2400" b="1" dirty="0"/>
              <a:t>jediné </a:t>
            </a:r>
            <a:r>
              <a:rPr lang="cs-CZ" sz="2400" b="1" dirty="0" smtClean="0"/>
              <a:t>mládě</a:t>
            </a:r>
          </a:p>
          <a:p>
            <a:pPr marL="0" indent="0">
              <a:buNone/>
            </a:pPr>
            <a:r>
              <a:rPr lang="cs-CZ" sz="2400" b="1" dirty="0" smtClean="0"/>
              <a:t>- dlouhá mateřské </a:t>
            </a:r>
            <a:r>
              <a:rPr lang="cs-CZ" sz="2400" b="1" dirty="0"/>
              <a:t>péče, pozdější dospívání a </a:t>
            </a:r>
            <a:r>
              <a:rPr lang="cs-CZ" sz="2400" b="1" dirty="0" smtClean="0"/>
              <a:t>dlouhověkost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předci </a:t>
            </a:r>
            <a:r>
              <a:rPr lang="cs-CZ" sz="2400" b="1" dirty="0"/>
              <a:t>primátů </a:t>
            </a:r>
            <a:r>
              <a:rPr lang="cs-CZ" sz="2400" b="1" dirty="0" smtClean="0"/>
              <a:t>- stromoví hmyzožravci (rozdělení v křídě)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381000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521" y="4221087"/>
            <a:ext cx="336550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2910" y="6500834"/>
            <a:ext cx="73581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5</a:t>
            </a:r>
            <a:r>
              <a:rPr lang="cs-CZ" sz="1200" b="1" dirty="0" smtClean="0"/>
              <a:t> 				                         Obrázek č.</a:t>
            </a:r>
            <a:r>
              <a:rPr lang="cs-CZ" sz="1200" b="1" dirty="0" smtClean="0">
                <a:solidFill>
                  <a:prstClr val="black"/>
                </a:solidFill>
              </a:rPr>
              <a:t>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4284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Primáti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84976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poloopice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- </a:t>
            </a:r>
            <a:r>
              <a:rPr lang="cs-CZ" sz="2400" b="1" dirty="0" err="1" smtClean="0">
                <a:solidFill>
                  <a:srgbClr val="002060"/>
                </a:solidFill>
              </a:rPr>
              <a:t>infrařády</a:t>
            </a:r>
            <a:r>
              <a:rPr lang="cs-CZ" sz="2400" b="1" dirty="0" smtClean="0"/>
              <a:t> - </a:t>
            </a:r>
            <a:r>
              <a:rPr lang="cs-CZ" sz="2400" b="1" dirty="0" smtClean="0">
                <a:solidFill>
                  <a:srgbClr val="C00000"/>
                </a:solidFill>
              </a:rPr>
              <a:t>lemuři</a:t>
            </a:r>
            <a:r>
              <a:rPr lang="cs-CZ" sz="2400" b="1" dirty="0" smtClean="0"/>
              <a:t> </a:t>
            </a:r>
            <a:r>
              <a:rPr lang="cs-CZ" sz="2400" b="1" dirty="0"/>
              <a:t>a </a:t>
            </a:r>
            <a:r>
              <a:rPr lang="cs-CZ" sz="2400" b="1" dirty="0" smtClean="0">
                <a:solidFill>
                  <a:srgbClr val="C00000"/>
                </a:solidFill>
              </a:rPr>
              <a:t>ksukolové</a:t>
            </a:r>
            <a:r>
              <a:rPr lang="cs-CZ" sz="2400" b="1" dirty="0" smtClean="0"/>
              <a:t> (z Madagaskaru) </a:t>
            </a:r>
            <a:r>
              <a:rPr lang="cs-CZ" sz="2400" b="1" dirty="0"/>
              <a:t>a </a:t>
            </a:r>
            <a:r>
              <a:rPr lang="cs-CZ" sz="2400" b="1" dirty="0" smtClean="0">
                <a:solidFill>
                  <a:srgbClr val="C00000"/>
                </a:solidFill>
              </a:rPr>
              <a:t>loriové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          (Afrika, Asie)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vyšší </a:t>
            </a:r>
            <a:r>
              <a:rPr lang="cs-CZ" sz="2400" b="1" dirty="0"/>
              <a:t>primáti </a:t>
            </a:r>
            <a:r>
              <a:rPr lang="cs-CZ" sz="2400" b="1" dirty="0" smtClean="0"/>
              <a:t>(dříve opice)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- </a:t>
            </a:r>
            <a:r>
              <a:rPr lang="cs-CZ" sz="2400" b="1" dirty="0" err="1" smtClean="0">
                <a:solidFill>
                  <a:srgbClr val="002060"/>
                </a:solidFill>
              </a:rPr>
              <a:t>infrařády</a:t>
            </a:r>
            <a:r>
              <a:rPr lang="cs-CZ" sz="2400" b="1" dirty="0" smtClean="0"/>
              <a:t> - </a:t>
            </a:r>
            <a:r>
              <a:rPr lang="cs-CZ" sz="2400" b="1" dirty="0" smtClean="0">
                <a:solidFill>
                  <a:srgbClr val="C00000"/>
                </a:solidFill>
              </a:rPr>
              <a:t>nártouni</a:t>
            </a:r>
            <a:r>
              <a:rPr lang="cs-CZ" sz="2400" b="1" dirty="0" smtClean="0"/>
              <a:t> </a:t>
            </a:r>
            <a:r>
              <a:rPr lang="cs-CZ" sz="2400" b="1" dirty="0"/>
              <a:t>a </a:t>
            </a:r>
            <a:r>
              <a:rPr lang="cs-CZ" sz="2400" b="1" dirty="0" smtClean="0">
                <a:solidFill>
                  <a:srgbClr val="C00000"/>
                </a:solidFill>
              </a:rPr>
              <a:t>opice</a:t>
            </a:r>
            <a:r>
              <a:rPr lang="cs-CZ" sz="2400" b="1" dirty="0" smtClean="0"/>
              <a:t> -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ploskonosé</a:t>
            </a:r>
            <a:r>
              <a:rPr lang="cs-CZ" sz="2400" b="1" dirty="0" smtClean="0"/>
              <a:t> (z </a:t>
            </a:r>
            <a:r>
              <a:rPr lang="cs-CZ" sz="2400" b="1" dirty="0"/>
              <a:t>Nového </a:t>
            </a:r>
            <a:r>
              <a:rPr lang="cs-CZ" sz="2400" b="1" dirty="0" smtClean="0"/>
              <a:t>světa) 	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                    </a:t>
            </a:r>
            <a:r>
              <a:rPr lang="cs-CZ" sz="2400" b="1" dirty="0" smtClean="0"/>
              <a:t>-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úzkonosé</a:t>
            </a:r>
            <a:r>
              <a:rPr lang="cs-CZ" sz="2400" b="1" dirty="0" smtClean="0"/>
              <a:t> (ze </a:t>
            </a:r>
            <a:r>
              <a:rPr lang="cs-CZ" sz="2400" b="1" dirty="0"/>
              <a:t>Starého </a:t>
            </a:r>
            <a:r>
              <a:rPr lang="cs-CZ" sz="2400" b="1" dirty="0" smtClean="0"/>
              <a:t>světa)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048308"/>
            <a:ext cx="2273829" cy="1705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97152"/>
            <a:ext cx="2273829" cy="1705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2066" y="3500438"/>
            <a:ext cx="12858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2066" y="6286520"/>
            <a:ext cx="12858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41153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Poloopice - lemuři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Lemur kata</a:t>
            </a:r>
          </a:p>
          <a:p>
            <a:pPr marL="0" indent="0">
              <a:buNone/>
            </a:pPr>
            <a:r>
              <a:rPr lang="cs-CZ" sz="2400" b="1" dirty="0" smtClean="0"/>
              <a:t>- aktivní ráno a odpoledne</a:t>
            </a:r>
          </a:p>
          <a:p>
            <a:pPr marL="0" indent="0">
              <a:buNone/>
            </a:pPr>
            <a:r>
              <a:rPr lang="cs-CZ" sz="2400" b="1" dirty="0" smtClean="0"/>
              <a:t>- typický znak - dlouhý </a:t>
            </a:r>
            <a:r>
              <a:rPr lang="cs-CZ" sz="2400" b="1" dirty="0"/>
              <a:t>pruhovaný </a:t>
            </a:r>
            <a:r>
              <a:rPr lang="cs-CZ" sz="2400" b="1" dirty="0" smtClean="0"/>
              <a:t>ocas</a:t>
            </a:r>
          </a:p>
          <a:p>
            <a:pPr marL="0" indent="0">
              <a:buNone/>
            </a:pPr>
            <a:r>
              <a:rPr lang="cs-CZ" sz="2400" b="1" dirty="0" smtClean="0"/>
              <a:t>- délka těla 39 – 45 cm</a:t>
            </a:r>
          </a:p>
          <a:p>
            <a:pPr marL="0" indent="0">
              <a:buNone/>
            </a:pPr>
            <a:r>
              <a:rPr lang="cs-CZ" sz="2400" b="1" dirty="0" smtClean="0"/>
              <a:t>- délka ocasu 55 – 60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2,4 – 3,5 kg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vysedávají s roztaženýma rukama a nohama proti slunci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3280157" cy="5156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55794"/>
            <a:ext cx="3528392" cy="2324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1472" y="5857892"/>
            <a:ext cx="76438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Obrázek č. 9 					                 </a:t>
            </a:r>
            <a:r>
              <a:rPr lang="cs-CZ" sz="1200" b="1" dirty="0" smtClean="0"/>
              <a:t>Obrázek č. 10</a:t>
            </a:r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1307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Poloopice - loriové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Komba ušatá</a:t>
            </a:r>
          </a:p>
          <a:p>
            <a:pPr marL="0" indent="0">
              <a:buNone/>
            </a:pPr>
            <a:r>
              <a:rPr lang="cs-CZ" sz="2400" b="1" dirty="0" smtClean="0"/>
              <a:t>- aktivní v noci</a:t>
            </a:r>
          </a:p>
          <a:p>
            <a:pPr marL="0" indent="0">
              <a:buNone/>
            </a:pPr>
            <a:r>
              <a:rPr lang="cs-CZ" sz="2400" b="1" dirty="0" smtClean="0"/>
              <a:t>- hlava otočná o 180 </a:t>
            </a:r>
            <a:r>
              <a:rPr lang="cs-CZ" sz="2400" b="1" baseline="30000" dirty="0" smtClean="0"/>
              <a:t>0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délka těla 16 – 21 cm</a:t>
            </a:r>
          </a:p>
          <a:p>
            <a:pPr marL="0" indent="0">
              <a:buNone/>
            </a:pPr>
            <a:r>
              <a:rPr lang="cs-CZ" sz="2400" b="1" dirty="0" smtClean="0"/>
              <a:t>- délka ocasu 20 – 30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150 – 300 g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14" y="3861048"/>
            <a:ext cx="3944222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866364"/>
            <a:ext cx="42767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5720" y="6286520"/>
            <a:ext cx="6572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  Obrázek č. 11       			                    Obrázek č. 12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b="1" dirty="0" smtClean="0">
                <a:solidFill>
                  <a:schemeClr val="bg1"/>
                </a:solidFill>
              </a:rPr>
              <a:t> 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88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ploskonosé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Malpa hnědá</a:t>
            </a:r>
          </a:p>
          <a:p>
            <a:pPr marL="0" indent="0">
              <a:buNone/>
            </a:pPr>
            <a:r>
              <a:rPr lang="cs-CZ" sz="2400" b="1" dirty="0" smtClean="0"/>
              <a:t>- v povodí Amazonky</a:t>
            </a:r>
          </a:p>
          <a:p>
            <a:pPr marL="0" indent="0">
              <a:buNone/>
            </a:pPr>
            <a:r>
              <a:rPr lang="cs-CZ" sz="2400" b="1" dirty="0" smtClean="0"/>
              <a:t>- délka těla 32 – 56 cm</a:t>
            </a:r>
          </a:p>
          <a:p>
            <a:pPr marL="0" indent="0">
              <a:buNone/>
            </a:pPr>
            <a:r>
              <a:rPr lang="cs-CZ" sz="2400" b="1" dirty="0" smtClean="0"/>
              <a:t>- délka ocasu 36 – 56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chápavý ocas </a:t>
            </a:r>
          </a:p>
          <a:p>
            <a:pPr marL="0" indent="0">
              <a:buNone/>
            </a:pPr>
            <a:r>
              <a:rPr lang="cs-CZ" sz="2400" b="1" dirty="0" smtClean="0"/>
              <a:t>- hmotnost 2,5 – 3,9 kg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3979585"/>
            <a:ext cx="3882008" cy="258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078863"/>
            <a:ext cx="4202055" cy="5504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596" y="6357958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 Obrázek č.</a:t>
            </a:r>
            <a:r>
              <a:rPr lang="cs-CZ" sz="1200" b="1" dirty="0" smtClean="0">
                <a:solidFill>
                  <a:schemeClr val="bg1"/>
                </a:solidFill>
              </a:rPr>
              <a:t> 13			            Obrázek č. 14</a:t>
            </a:r>
            <a:endParaRPr lang="cs-CZ" sz="1200" dirty="0" smtClean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8406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Pavián pláštíkový</a:t>
            </a:r>
          </a:p>
          <a:p>
            <a:pPr marL="0" indent="0">
              <a:buNone/>
            </a:pPr>
            <a:r>
              <a:rPr lang="cs-CZ" sz="2400" b="1" dirty="0" smtClean="0"/>
              <a:t>- v Etiopii a Somálsku</a:t>
            </a:r>
          </a:p>
          <a:p>
            <a:pPr marL="0" indent="0">
              <a:buNone/>
            </a:pPr>
            <a:r>
              <a:rPr lang="cs-CZ" sz="2400" b="1" dirty="0" smtClean="0"/>
              <a:t>- délka těla - samci 70 – 95 cm</a:t>
            </a:r>
          </a:p>
          <a:p>
            <a:pPr marL="0" indent="0">
              <a:buNone/>
            </a:pPr>
            <a:r>
              <a:rPr lang="cs-CZ" sz="2400" b="1" dirty="0" smtClean="0"/>
              <a:t>	        - samice 50 – 65 cm</a:t>
            </a:r>
          </a:p>
          <a:p>
            <a:pPr marL="0" indent="0">
              <a:buNone/>
            </a:pPr>
            <a:r>
              <a:rPr lang="cs-CZ" sz="2400" b="1" dirty="0" smtClean="0"/>
              <a:t>- délka ocasu - samci 42 – 60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	            - samice 37 – 41 cm</a:t>
            </a:r>
          </a:p>
          <a:p>
            <a:pPr marL="0" indent="0">
              <a:buNone/>
            </a:pPr>
            <a:r>
              <a:rPr lang="cs-CZ" sz="2400" b="1" dirty="0" smtClean="0"/>
              <a:t>- hmotnost - samci 15 – 20 kg</a:t>
            </a:r>
          </a:p>
          <a:p>
            <a:pPr marL="0" indent="0">
              <a:buNone/>
            </a:pPr>
            <a:r>
              <a:rPr lang="cs-CZ" sz="2400" b="1" dirty="0" smtClean="0"/>
              <a:t>	        - samice 10 – 15 kg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samci mají šedostříbrnou hřívu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93822"/>
            <a:ext cx="3942438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085184"/>
            <a:ext cx="2086962" cy="1565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00100" y="6396335"/>
            <a:ext cx="6215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15 				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16</a:t>
            </a:r>
            <a:endParaRPr lang="cs-CZ" sz="1200" dirty="0" smtClean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3324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Kočkodan obecný</a:t>
            </a:r>
          </a:p>
          <a:p>
            <a:pPr marL="0" indent="0">
              <a:buNone/>
            </a:pPr>
            <a:r>
              <a:rPr lang="cs-CZ" sz="2400" b="1" dirty="0" smtClean="0"/>
              <a:t>- v Africe (kromě pralesů)</a:t>
            </a:r>
          </a:p>
          <a:p>
            <a:pPr marL="0" indent="0">
              <a:buNone/>
            </a:pPr>
            <a:r>
              <a:rPr lang="cs-CZ" sz="2400" b="1" dirty="0" smtClean="0"/>
              <a:t>- délka těla - samci 50 – 70 cm</a:t>
            </a:r>
          </a:p>
          <a:p>
            <a:pPr marL="0" indent="0">
              <a:buNone/>
            </a:pPr>
            <a:r>
              <a:rPr lang="cs-CZ" sz="2400" b="1" dirty="0" smtClean="0"/>
              <a:t>	        - samice 40 – 50 cm</a:t>
            </a:r>
          </a:p>
          <a:p>
            <a:pPr marL="0" indent="0">
              <a:buNone/>
            </a:pPr>
            <a:r>
              <a:rPr lang="cs-CZ" sz="2400" b="1" dirty="0" smtClean="0"/>
              <a:t>- délka ocasu 60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4 – 8 kg</a:t>
            </a:r>
          </a:p>
          <a:p>
            <a:pPr marL="0" indent="0">
              <a:buNone/>
            </a:pPr>
            <a:r>
              <a:rPr lang="cs-CZ" sz="2400" b="1" dirty="0" smtClean="0"/>
              <a:t>- černé tváře</a:t>
            </a:r>
            <a:r>
              <a:rPr lang="cs-CZ" sz="2400" b="1" dirty="0"/>
              <a:t>, konce končetin a uši	</a:t>
            </a:r>
          </a:p>
          <a:p>
            <a:pPr marL="0" indent="0">
              <a:buNone/>
            </a:pPr>
            <a:r>
              <a:rPr lang="cs-CZ" sz="2400" b="1" dirty="0" smtClean="0"/>
              <a:t>- všežravec</a:t>
            </a:r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621977"/>
            <a:ext cx="2736304" cy="2052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959205"/>
            <a:ext cx="381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42976" y="6429396"/>
            <a:ext cx="607223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17				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18</a:t>
            </a:r>
            <a:endParaRPr lang="cs-CZ" sz="1200" dirty="0" smtClean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</a:t>
            </a:r>
            <a:endParaRPr lang="cs-CZ" dirty="0" smtClean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78192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Mandril </a:t>
            </a:r>
            <a:r>
              <a:rPr lang="cs-CZ" sz="2400" b="1" dirty="0" err="1" smtClean="0"/>
              <a:t>rýholící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Africe (kolem rovníku)</a:t>
            </a:r>
          </a:p>
          <a:p>
            <a:pPr marL="0" indent="0">
              <a:buNone/>
            </a:pPr>
            <a:r>
              <a:rPr lang="cs-CZ" sz="2400" b="1" dirty="0" smtClean="0"/>
              <a:t>- délka těla - samci 55 – 75 cm</a:t>
            </a:r>
          </a:p>
          <a:p>
            <a:pPr marL="0" indent="0">
              <a:buNone/>
            </a:pPr>
            <a:r>
              <a:rPr lang="cs-CZ" sz="2400" b="1" dirty="0" smtClean="0"/>
              <a:t>	        - samice 50 – 65 cm</a:t>
            </a:r>
          </a:p>
          <a:p>
            <a:pPr marL="0" indent="0">
              <a:buNone/>
            </a:pPr>
            <a:r>
              <a:rPr lang="cs-CZ" sz="2400" b="1" dirty="0" smtClean="0"/>
              <a:t>- délka ocasu 7 – 12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20 – 28 kg (samice 12)</a:t>
            </a:r>
          </a:p>
          <a:p>
            <a:pPr marL="0" indent="0">
              <a:buNone/>
            </a:pPr>
            <a:r>
              <a:rPr lang="cs-CZ" sz="2400" b="1" dirty="0"/>
              <a:t>- pestře </a:t>
            </a:r>
            <a:r>
              <a:rPr lang="cs-CZ" sz="2400" b="1" dirty="0" smtClean="0"/>
              <a:t>zbarvené líce </a:t>
            </a:r>
            <a:r>
              <a:rPr lang="cs-CZ" sz="2400" b="1" dirty="0"/>
              <a:t>	</a:t>
            </a:r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251" y="4149081"/>
            <a:ext cx="3191725" cy="2393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337" y="1556791"/>
            <a:ext cx="3995470" cy="4986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42976" y="6286521"/>
            <a:ext cx="5786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19 				  </a:t>
            </a:r>
            <a:r>
              <a:rPr lang="cs-CZ" sz="1200" b="1" dirty="0" smtClean="0">
                <a:solidFill>
                  <a:schemeClr val="bg1"/>
                </a:solidFill>
              </a:rPr>
              <a:t>Obrázek č. 20</a:t>
            </a:r>
            <a:endParaRPr lang="cs-CZ" sz="1200" dirty="0" smtClean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7536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Makak </a:t>
            </a:r>
            <a:r>
              <a:rPr lang="cs-CZ" sz="2400" b="1" dirty="0" err="1" smtClean="0"/>
              <a:t>rhesus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Jižní Asie</a:t>
            </a:r>
          </a:p>
          <a:p>
            <a:pPr marL="0" indent="0">
              <a:buNone/>
            </a:pPr>
            <a:r>
              <a:rPr lang="cs-CZ" sz="2400" b="1" dirty="0" smtClean="0"/>
              <a:t>- délka těla 50 – 65 cm</a:t>
            </a:r>
          </a:p>
          <a:p>
            <a:pPr marL="0" indent="0">
              <a:buNone/>
            </a:pPr>
            <a:r>
              <a:rPr lang="cs-CZ" sz="2400" b="1" dirty="0" smtClean="0"/>
              <a:t>- délka ocasu 25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7,5 – 8,2 kg </a:t>
            </a:r>
          </a:p>
          <a:p>
            <a:pPr marL="0" indent="0">
              <a:buNone/>
            </a:pPr>
            <a:r>
              <a:rPr lang="cs-CZ" sz="2400" b="1" dirty="0" smtClean="0"/>
              <a:t>- k laboratorním pokusům</a:t>
            </a:r>
            <a:r>
              <a:rPr lang="cs-CZ" sz="2400" b="1" dirty="0"/>
              <a:t>	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roce 1940 popsán </a:t>
            </a:r>
            <a:r>
              <a:rPr lang="cs-CZ" sz="2400" b="1" dirty="0" err="1" smtClean="0"/>
              <a:t>Rh</a:t>
            </a:r>
            <a:r>
              <a:rPr lang="cs-CZ" sz="2400" b="1" dirty="0" smtClean="0"/>
              <a:t> </a:t>
            </a:r>
            <a:r>
              <a:rPr lang="cs-CZ" sz="2400" b="1" dirty="0"/>
              <a:t>faktor </a:t>
            </a:r>
            <a:r>
              <a:rPr lang="cs-CZ" sz="2400" b="1" dirty="0" smtClean="0"/>
              <a:t>(přítomnost antigenu D v červených krvinkách </a:t>
            </a:r>
            <a:r>
              <a:rPr lang="cs-CZ" sz="2400" b="1" dirty="0" err="1" smtClean="0"/>
              <a:t>Rh</a:t>
            </a:r>
            <a:r>
              <a:rPr lang="cs-CZ" sz="2400" b="1" dirty="0" smtClean="0"/>
              <a:t> </a:t>
            </a:r>
            <a:r>
              <a:rPr lang="cs-CZ" sz="2400" b="1" dirty="0" smtClean="0"/>
              <a:t>+, nepřítomnost </a:t>
            </a:r>
            <a:r>
              <a:rPr lang="cs-CZ" sz="2400" b="1" dirty="0" err="1" smtClean="0"/>
              <a:t>Rh</a:t>
            </a:r>
            <a:r>
              <a:rPr lang="cs-CZ" sz="2400" b="1" dirty="0" smtClean="0"/>
              <a:t>-)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67082"/>
            <a:ext cx="3471573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66882"/>
            <a:ext cx="474748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034" y="5643578"/>
            <a:ext cx="5715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21			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22</a:t>
            </a:r>
            <a:endParaRPr lang="cs-CZ" sz="1200" dirty="0" smtClean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	 </a:t>
            </a:r>
            <a:endParaRPr lang="cs-CZ" dirty="0" smtClean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78529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 - lidoopi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 smtClean="0"/>
              <a:t>Gibon</a:t>
            </a:r>
            <a:r>
              <a:rPr lang="cs-CZ" sz="2400" b="1" dirty="0" smtClean="0"/>
              <a:t> běloruký (g. </a:t>
            </a:r>
            <a:r>
              <a:rPr lang="cs-CZ" sz="2400" b="1" dirty="0" err="1" smtClean="0"/>
              <a:t>lar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jižní Čína, jihovýchodní Asie</a:t>
            </a:r>
          </a:p>
          <a:p>
            <a:pPr marL="0" indent="0">
              <a:buNone/>
            </a:pPr>
            <a:r>
              <a:rPr lang="cs-CZ" sz="2400" b="1" dirty="0" smtClean="0"/>
              <a:t>- délka těla 45 – 60 cm</a:t>
            </a:r>
          </a:p>
          <a:p>
            <a:pPr marL="0" indent="0">
              <a:buNone/>
            </a:pPr>
            <a:r>
              <a:rPr lang="cs-CZ" sz="2400" b="1" dirty="0" smtClean="0"/>
              <a:t>- hmotnost 4 – 7 kg</a:t>
            </a:r>
          </a:p>
          <a:p>
            <a:pPr marL="0" indent="0">
              <a:buNone/>
            </a:pPr>
            <a:r>
              <a:rPr lang="cs-CZ" sz="2400" b="1" dirty="0"/>
              <a:t>- živí převážně ovocem</a:t>
            </a:r>
            <a:endParaRPr lang="cs-CZ" sz="1400" b="1" dirty="0"/>
          </a:p>
          <a:p>
            <a:pPr marL="0" indent="0">
              <a:buNone/>
            </a:pPr>
            <a:r>
              <a:rPr lang="cs-CZ" sz="2400" b="1" dirty="0"/>
              <a:t>- jediní monogamní vyšší </a:t>
            </a:r>
            <a:r>
              <a:rPr lang="cs-CZ" sz="2400" b="1" dirty="0" smtClean="0"/>
              <a:t>primáti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1048"/>
            <a:ext cx="4248472" cy="2825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3"/>
            <a:ext cx="3906459" cy="4381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5720" y="6396335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23                                                               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24 </a:t>
            </a:r>
            <a:endParaRPr lang="cs-CZ" sz="1200" dirty="0" smtClean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   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6739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 - lidoopi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Orangutan bornejský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„</a:t>
            </a:r>
            <a:r>
              <a:rPr lang="cs-CZ" sz="2400" b="1" dirty="0" err="1" smtClean="0"/>
              <a:t>orang-utan</a:t>
            </a:r>
            <a:r>
              <a:rPr lang="cs-CZ" sz="2400" b="1" dirty="0" smtClean="0"/>
              <a:t>“ (lesní člověk)</a:t>
            </a:r>
          </a:p>
          <a:p>
            <a:pPr marL="0" indent="0">
              <a:buNone/>
            </a:pPr>
            <a:r>
              <a:rPr lang="cs-CZ" sz="2400" b="1" dirty="0" smtClean="0"/>
              <a:t>-  Indonésie, </a:t>
            </a:r>
            <a:r>
              <a:rPr lang="cs-CZ" sz="2400" b="1" dirty="0"/>
              <a:t>Kalimantan, </a:t>
            </a:r>
            <a:r>
              <a:rPr lang="cs-CZ" sz="2400" b="1" dirty="0" smtClean="0"/>
              <a:t>Borneo</a:t>
            </a:r>
          </a:p>
          <a:p>
            <a:pPr marL="0" indent="0">
              <a:buNone/>
            </a:pPr>
            <a:r>
              <a:rPr lang="cs-CZ" sz="2400" b="1" dirty="0" smtClean="0"/>
              <a:t>- délka těla 80 – 150 cm</a:t>
            </a:r>
          </a:p>
          <a:p>
            <a:pPr marL="0" indent="0">
              <a:buNone/>
            </a:pPr>
            <a:r>
              <a:rPr lang="cs-CZ" sz="2400" b="1" dirty="0" smtClean="0"/>
              <a:t>- hmotnost 30 – 90 kg (v zajetí až 140)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všežravci</a:t>
            </a:r>
            <a:endParaRPr lang="cs-CZ" sz="1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3767971"/>
            <a:ext cx="3794574" cy="2853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062" y="1350785"/>
            <a:ext cx="3529265" cy="5270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596" y="6396335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25					   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26</a:t>
            </a:r>
            <a:endParaRPr lang="cs-CZ" sz="1200" dirty="0" smtClean="0">
              <a:solidFill>
                <a:schemeClr val="bg1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 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48817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 - lidoopi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Šimpanz učenlivý</a:t>
            </a:r>
          </a:p>
          <a:p>
            <a:pPr marL="0" indent="0">
              <a:buNone/>
            </a:pPr>
            <a:r>
              <a:rPr lang="cs-CZ" sz="2400" b="1" dirty="0" smtClean="0"/>
              <a:t>- střední Afrika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při chůzi se opírají o vnější části prstů </a:t>
            </a:r>
          </a:p>
          <a:p>
            <a:pPr marL="0" indent="0">
              <a:buNone/>
            </a:pPr>
            <a:r>
              <a:rPr lang="cs-CZ" sz="2400" b="1" dirty="0" smtClean="0"/>
              <a:t>- délka těla - samci 77 - 94 cm</a:t>
            </a:r>
          </a:p>
          <a:p>
            <a:pPr marL="0" indent="0">
              <a:buNone/>
            </a:pPr>
            <a:r>
              <a:rPr lang="cs-CZ" sz="2400" b="1" dirty="0" smtClean="0"/>
              <a:t>	        - samice 64 – 85 cm</a:t>
            </a:r>
          </a:p>
          <a:p>
            <a:pPr marL="0" indent="0">
              <a:buNone/>
            </a:pPr>
            <a:r>
              <a:rPr lang="cs-CZ" sz="2400" b="1" dirty="0" smtClean="0"/>
              <a:t>- hmotnost - samci 45 – 55 kg </a:t>
            </a:r>
          </a:p>
          <a:p>
            <a:pPr marL="0" indent="0">
              <a:buNone/>
            </a:pPr>
            <a:r>
              <a:rPr lang="cs-CZ" sz="2400" b="1" dirty="0" smtClean="0"/>
              <a:t>	        - samice 40 – 45 kg</a:t>
            </a:r>
          </a:p>
          <a:p>
            <a:pPr marL="0" indent="0">
              <a:buNone/>
            </a:pPr>
            <a:r>
              <a:rPr lang="cs-CZ" sz="2400" b="1" dirty="0" smtClean="0"/>
              <a:t>- používají nástroje (klacíky)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protistojný palec (uchopování předmětů)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53590"/>
            <a:ext cx="2548425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1589292"/>
            <a:ext cx="3344345" cy="4680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57290" y="6072206"/>
            <a:ext cx="66437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 . 27                                		                  Obrázek č. 28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0566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 - lidoopi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Šimpanz </a:t>
            </a:r>
            <a:r>
              <a:rPr lang="cs-CZ" sz="2400" b="1" dirty="0" err="1" smtClean="0"/>
              <a:t>bonobo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Kongo, Zair</a:t>
            </a:r>
          </a:p>
          <a:p>
            <a:pPr marL="0" indent="0">
              <a:buNone/>
            </a:pPr>
            <a:r>
              <a:rPr lang="cs-CZ" sz="2400" b="1" dirty="0" smtClean="0"/>
              <a:t>- délka těla 60 – 83 cm</a:t>
            </a:r>
          </a:p>
          <a:p>
            <a:pPr marL="0" indent="0">
              <a:buNone/>
            </a:pPr>
            <a:r>
              <a:rPr lang="cs-CZ" sz="2400" b="1" dirty="0" smtClean="0"/>
              <a:t>- hmotnost 30 – 40 kg </a:t>
            </a:r>
          </a:p>
          <a:p>
            <a:pPr marL="0" indent="0">
              <a:buNone/>
            </a:pPr>
            <a:r>
              <a:rPr lang="cs-CZ" sz="2400" b="1" dirty="0" smtClean="0"/>
              <a:t>- ohrožen vyhynutím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37991"/>
            <a:ext cx="452437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56992"/>
            <a:ext cx="3582511" cy="3266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7158" y="6429396"/>
            <a:ext cx="60722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29</a:t>
            </a:r>
            <a:r>
              <a:rPr lang="cs-CZ" sz="1200" b="1" dirty="0" smtClean="0">
                <a:solidFill>
                  <a:schemeClr val="bg1"/>
                </a:solidFill>
              </a:rPr>
              <a:t> 				           Obrázek č.</a:t>
            </a:r>
            <a:r>
              <a:rPr lang="cs-CZ" sz="1200" b="1" dirty="0" smtClean="0">
                <a:solidFill>
                  <a:prstClr val="white"/>
                </a:solidFill>
              </a:rPr>
              <a:t> 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82402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 - lidoopi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Gorila nížinná</a:t>
            </a:r>
          </a:p>
          <a:p>
            <a:pPr marL="0" indent="0">
              <a:buNone/>
            </a:pPr>
            <a:r>
              <a:rPr lang="cs-CZ" sz="2400" b="1" dirty="0" smtClean="0"/>
              <a:t>- západní a střední Afrika</a:t>
            </a:r>
          </a:p>
          <a:p>
            <a:pPr marL="0" indent="0">
              <a:buNone/>
            </a:pPr>
            <a:r>
              <a:rPr lang="cs-CZ" sz="2400" b="1" dirty="0" smtClean="0"/>
              <a:t>- při chůzi se </a:t>
            </a:r>
            <a:r>
              <a:rPr lang="cs-CZ" sz="2400" b="1" dirty="0"/>
              <a:t>opírají </a:t>
            </a:r>
            <a:r>
              <a:rPr lang="cs-CZ" sz="2400" b="1" dirty="0" smtClean="0"/>
              <a:t>o vnější části prstů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nejmenší poddruh - </a:t>
            </a:r>
            <a:r>
              <a:rPr lang="en-US" sz="2400" b="1" dirty="0" err="1" smtClean="0"/>
              <a:t>výšk</a:t>
            </a:r>
            <a:r>
              <a:rPr lang="cs-CZ" sz="2400" b="1" dirty="0" smtClean="0"/>
              <a:t>a</a:t>
            </a:r>
            <a:r>
              <a:rPr lang="en-US" sz="2400" b="1" dirty="0" smtClean="0"/>
              <a:t> </a:t>
            </a:r>
            <a:r>
              <a:rPr lang="en-US" sz="2400" b="1" dirty="0"/>
              <a:t>150 cm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hmotnost až </a:t>
            </a:r>
            <a:r>
              <a:rPr lang="en-US" sz="2400" b="1" dirty="0" smtClean="0"/>
              <a:t>150 kg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vegetariáni (přilepší si hmyzem, ptáky)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56859"/>
            <a:ext cx="3168352" cy="4224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415" y="3941295"/>
            <a:ext cx="2772764" cy="2440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00100" y="6143644"/>
            <a:ext cx="6572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31 					     Obrázek č. 32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3963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Vyšší primáti  - opice úzkonosé - lidoopi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Gorila horská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Afrika - pouze </a:t>
            </a:r>
            <a:r>
              <a:rPr lang="cs-CZ" sz="2400" b="1" dirty="0"/>
              <a:t>v deštném </a:t>
            </a:r>
            <a:r>
              <a:rPr lang="cs-CZ" sz="2400" b="1" dirty="0" smtClean="0"/>
              <a:t>pralese (2 200 – 4 000 m n.m.)</a:t>
            </a:r>
          </a:p>
          <a:p>
            <a:pPr marL="0" indent="0">
              <a:buNone/>
            </a:pPr>
            <a:r>
              <a:rPr lang="cs-CZ" sz="2400" b="1" dirty="0"/>
              <a:t>- hustší srst s nápadně dlouhými chlupy na temeni hlavy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en-US" sz="2400" b="1" dirty="0" err="1" smtClean="0"/>
              <a:t>výšk</a:t>
            </a:r>
            <a:r>
              <a:rPr lang="cs-CZ" sz="2400" b="1" dirty="0" smtClean="0"/>
              <a:t>a</a:t>
            </a:r>
            <a:r>
              <a:rPr lang="en-US" sz="2400" b="1" dirty="0" smtClean="0"/>
              <a:t> 1</a:t>
            </a:r>
            <a:r>
              <a:rPr lang="cs-CZ" sz="2400" b="1" dirty="0" smtClean="0"/>
              <a:t>8</a:t>
            </a:r>
            <a:r>
              <a:rPr lang="en-US" sz="2400" b="1" dirty="0" smtClean="0"/>
              <a:t>0 </a:t>
            </a:r>
            <a:r>
              <a:rPr lang="cs-CZ" sz="2400" b="1" dirty="0" smtClean="0"/>
              <a:t>– 200 </a:t>
            </a:r>
            <a:r>
              <a:rPr lang="en-US" sz="2400" b="1" dirty="0" smtClean="0"/>
              <a:t>cm </a:t>
            </a:r>
            <a:r>
              <a:rPr lang="cs-CZ" sz="2400" b="1" dirty="0" smtClean="0"/>
              <a:t>(samice menší)</a:t>
            </a:r>
          </a:p>
          <a:p>
            <a:pPr marL="0" indent="0">
              <a:buNone/>
            </a:pPr>
            <a:r>
              <a:rPr lang="cs-CZ" sz="2400" b="1" dirty="0" smtClean="0"/>
              <a:t>- hmotnost 70 až 200</a:t>
            </a:r>
            <a:r>
              <a:rPr lang="en-US" sz="2400" b="1" dirty="0" smtClean="0"/>
              <a:t> kg</a:t>
            </a:r>
            <a:r>
              <a:rPr lang="cs-CZ" sz="2400" b="1" dirty="0" smtClean="0"/>
              <a:t> (samice lehčí)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66" y="3429001"/>
            <a:ext cx="4608782" cy="311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29000"/>
            <a:ext cx="3316917" cy="311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8596" y="6286520"/>
            <a:ext cx="64294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33 					             </a:t>
            </a:r>
            <a:r>
              <a:rPr lang="cs-CZ" sz="1200" b="1" dirty="0" smtClean="0"/>
              <a:t>Obrázek č. 34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2650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1, </a:t>
            </a:r>
            <a:r>
              <a:rPr lang="cs-CZ" sz="1200" b="1" dirty="0"/>
              <a:t>[cit. </a:t>
            </a:r>
            <a:r>
              <a:rPr lang="cs-CZ" sz="1200" b="1" dirty="0" smtClean="0"/>
              <a:t>2013-07-21], </a:t>
            </a:r>
            <a:r>
              <a:rPr lang="cs-CZ" sz="1200" b="1" dirty="0"/>
              <a:t>Licence </a:t>
            </a:r>
            <a:r>
              <a:rPr lang="cs-CZ" sz="1200" b="1" dirty="0" err="1" smtClean="0"/>
              <a:t>Creative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Commons</a:t>
            </a:r>
            <a:r>
              <a:rPr lang="cs-CZ" sz="1200" b="1" dirty="0"/>
              <a:t>, David </a:t>
            </a:r>
            <a:r>
              <a:rPr lang="cs-CZ" sz="1200" b="1" dirty="0" err="1" smtClean="0"/>
              <a:t>Haring</a:t>
            </a:r>
            <a:r>
              <a:rPr lang="cs-CZ" sz="1200" b="1" dirty="0"/>
              <a:t>, File:Nycticebus </a:t>
            </a:r>
            <a:r>
              <a:rPr lang="cs-CZ" sz="1200" b="1" dirty="0" err="1"/>
              <a:t>coucang</a:t>
            </a:r>
            <a:r>
              <a:rPr lang="cs-CZ" sz="1200" b="1" dirty="0"/>
              <a:t> </a:t>
            </a:r>
            <a:r>
              <a:rPr lang="cs-CZ" sz="1200" b="1" dirty="0" smtClean="0"/>
              <a:t>001.jpg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commons.wikimedia.org/wiki/File:Nycticebus_coucang_001.jpg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Chrisian</a:t>
            </a:r>
            <a:r>
              <a:rPr lang="cs-CZ" sz="1200" b="1" dirty="0"/>
              <a:t> </a:t>
            </a:r>
            <a:r>
              <a:rPr lang="cs-CZ" sz="1200" b="1" dirty="0" err="1" smtClean="0"/>
              <a:t>Watzke</a:t>
            </a:r>
            <a:r>
              <a:rPr lang="cs-CZ" sz="1200" b="1" dirty="0"/>
              <a:t>, File:Gorilla </a:t>
            </a:r>
            <a:r>
              <a:rPr lang="cs-CZ" sz="1200" b="1" dirty="0" smtClean="0"/>
              <a:t>food.jpg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commons.wikimedia.org/wiki/File:Gorilla_food.jpg?uselang=cs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3,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ArtMechanic</a:t>
            </a:r>
            <a:r>
              <a:rPr lang="cs-CZ" sz="1200" b="1" dirty="0"/>
              <a:t>, </a:t>
            </a:r>
            <a:r>
              <a:rPr lang="cs-CZ" sz="1200" b="1" dirty="0" smtClean="0"/>
              <a:t>File:Berberäffin.jpg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commons.wikimedia.org/wiki/File:Berber%C3%A4ffin.jpg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4,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Richard, File:Knoxville zoo </a:t>
            </a:r>
            <a:r>
              <a:rPr lang="cs-CZ" sz="1200" b="1" dirty="0" err="1"/>
              <a:t>chimp</a:t>
            </a:r>
            <a:r>
              <a:rPr lang="cs-CZ" sz="1200" b="1" dirty="0"/>
              <a:t> </a:t>
            </a:r>
            <a:r>
              <a:rPr lang="cs-CZ" sz="1200" b="1" dirty="0" smtClean="0"/>
              <a:t>closeup.jpg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commons.wikimedia.org/wiki/File:Knoxville_zoo_chimp_closeup.jpg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5,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Charles J </a:t>
            </a:r>
            <a:r>
              <a:rPr lang="cs-CZ" sz="1200" b="1" dirty="0" smtClean="0"/>
              <a:t>Sharp</a:t>
            </a:r>
            <a:r>
              <a:rPr lang="cs-CZ" sz="1200" b="1" dirty="0"/>
              <a:t>, File:Baby </a:t>
            </a:r>
            <a:r>
              <a:rPr lang="cs-CZ" sz="1200" b="1" dirty="0" err="1"/>
              <a:t>baboon</a:t>
            </a:r>
            <a:r>
              <a:rPr lang="cs-CZ" sz="1200" b="1" dirty="0"/>
              <a:t> on </a:t>
            </a:r>
            <a:r>
              <a:rPr lang="cs-CZ" sz="1200" b="1" dirty="0" smtClean="0"/>
              <a:t>back.jpg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</a:t>
            </a:r>
            <a:r>
              <a:rPr lang="cs-CZ" sz="1200" b="1" dirty="0" smtClean="0">
                <a:hlinkClick r:id="rId6"/>
              </a:rPr>
              <a:t>commons.wikimedia.org/wiki/File:Baby_baboon_on_back.jpg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6,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Bart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Dubelaar</a:t>
            </a:r>
            <a:r>
              <a:rPr lang="cs-CZ" sz="1200" b="1" dirty="0"/>
              <a:t>, File:Baby </a:t>
            </a:r>
            <a:r>
              <a:rPr lang="cs-CZ" sz="1200" b="1" dirty="0" err="1"/>
              <a:t>gorilla</a:t>
            </a:r>
            <a:r>
              <a:rPr lang="cs-CZ" sz="1200" b="1" dirty="0"/>
              <a:t> </a:t>
            </a:r>
            <a:r>
              <a:rPr lang="cs-CZ" sz="1200" b="1" dirty="0" smtClean="0"/>
              <a:t>sleeping.jpg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commons.wikimedia.org/wiki/File:Baby_gorilla_sleeping.jpg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7,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mtoz</a:t>
            </a:r>
            <a:r>
              <a:rPr lang="cs-CZ" sz="1200" b="1" dirty="0"/>
              <a:t>, File:Bohol </a:t>
            </a:r>
            <a:r>
              <a:rPr lang="cs-CZ" sz="1200" b="1" dirty="0" smtClean="0"/>
              <a:t>Tarsier.jpg</a:t>
            </a:r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commons.wikimedia.org/wiki/File:Bohol_Tarsier.jpg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8,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frank </a:t>
            </a:r>
            <a:r>
              <a:rPr lang="cs-CZ" sz="1200" b="1" dirty="0" err="1" smtClean="0"/>
              <a:t>wouters</a:t>
            </a:r>
            <a:r>
              <a:rPr lang="cs-CZ" sz="1200" b="1" dirty="0"/>
              <a:t>, File:Proboscis </a:t>
            </a:r>
            <a:r>
              <a:rPr lang="cs-CZ" sz="1200" b="1" dirty="0" smtClean="0"/>
              <a:t>Monkey.jpg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commons.wikimedia.org/wiki/File:Proboscis_Monkey.jpg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9,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Veszprémi</a:t>
            </a:r>
            <a:r>
              <a:rPr lang="cs-CZ" sz="1200" b="1" dirty="0"/>
              <a:t> </a:t>
            </a:r>
            <a:r>
              <a:rPr lang="cs-CZ" sz="1200" b="1" dirty="0" err="1" smtClean="0"/>
              <a:t>Állatkert</a:t>
            </a:r>
            <a:r>
              <a:rPr lang="cs-CZ" sz="1200" b="1" dirty="0"/>
              <a:t>, File:Katta </a:t>
            </a:r>
            <a:r>
              <a:rPr lang="cs-CZ" sz="1200" b="1" dirty="0" smtClean="0"/>
              <a:t>család.jpg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commons.wikimedia.org/wiki/File:Katta_csal%C3%A1d.jpg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10,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Alex </a:t>
            </a:r>
            <a:r>
              <a:rPr lang="cs-CZ" sz="1200" b="1" dirty="0" err="1" smtClean="0"/>
              <a:t>Dunkel</a:t>
            </a:r>
            <a:r>
              <a:rPr lang="cs-CZ" sz="1200" b="1" dirty="0"/>
              <a:t>, File:Lemur </a:t>
            </a:r>
            <a:r>
              <a:rPr lang="cs-CZ" sz="1200" b="1" dirty="0" err="1"/>
              <a:t>catta</a:t>
            </a:r>
            <a:r>
              <a:rPr lang="cs-CZ" sz="1200" b="1" dirty="0"/>
              <a:t> </a:t>
            </a:r>
            <a:r>
              <a:rPr lang="cs-CZ" sz="1200" b="1" dirty="0" smtClean="0"/>
              <a:t>004.jpg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</a:t>
            </a:r>
            <a:r>
              <a:rPr lang="cs-CZ" sz="1200" b="1" dirty="0" smtClean="0">
                <a:hlinkClick r:id="rId11"/>
              </a:rPr>
              <a:t>commons.wikimedia.org/wiki/File:Lemur_catta_004.jpg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11,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Wegmann</a:t>
            </a:r>
            <a:r>
              <a:rPr lang="cs-CZ" sz="1200" b="1" dirty="0"/>
              <a:t>, </a:t>
            </a:r>
            <a:r>
              <a:rPr lang="cs-CZ" sz="1200" b="1" dirty="0" smtClean="0"/>
              <a:t>File:Bushbabies.JPG</a:t>
            </a:r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commons.wikimedia.org/wiki/File:Bushbabies.JPG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12,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OpenCage</a:t>
            </a:r>
            <a:r>
              <a:rPr lang="cs-CZ" sz="1200" b="1" dirty="0"/>
              <a:t>, File:Galago </a:t>
            </a:r>
            <a:r>
              <a:rPr lang="cs-CZ" sz="1200" b="1" dirty="0" smtClean="0"/>
              <a:t>senegalensis.jpg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en.wikipedia.org/wiki/File:Galago_senegalensis.jpg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787115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13,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Sean </a:t>
            </a:r>
            <a:r>
              <a:rPr lang="cs-CZ" sz="1200" b="1" dirty="0" err="1" smtClean="0"/>
              <a:t>McCann</a:t>
            </a:r>
            <a:r>
              <a:rPr lang="cs-CZ" sz="1200" b="1" dirty="0"/>
              <a:t>, File:Sapajus </a:t>
            </a:r>
            <a:r>
              <a:rPr lang="cs-CZ" sz="1200" b="1" dirty="0" err="1"/>
              <a:t>apella</a:t>
            </a:r>
            <a:r>
              <a:rPr lang="cs-CZ" sz="1200" b="1" dirty="0"/>
              <a:t> </a:t>
            </a:r>
            <a:r>
              <a:rPr lang="cs-CZ" sz="1200" b="1" dirty="0" err="1"/>
              <a:t>apella</a:t>
            </a:r>
            <a:r>
              <a:rPr lang="cs-CZ" sz="1200" b="1" dirty="0"/>
              <a:t> (</a:t>
            </a:r>
            <a:r>
              <a:rPr lang="cs-CZ" sz="1200" b="1" dirty="0" err="1"/>
              <a:t>French</a:t>
            </a:r>
            <a:r>
              <a:rPr lang="cs-CZ" sz="1200" b="1" dirty="0"/>
              <a:t> Guyana).</a:t>
            </a:r>
            <a:r>
              <a:rPr lang="cs-CZ" sz="1200" b="1" dirty="0" smtClean="0"/>
              <a:t>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commons.wikimedia.org/wiki/File:Sapajus_apella_apella</a:t>
            </a:r>
            <a:r>
              <a:rPr lang="cs-CZ" sz="1200" b="1" dirty="0">
                <a:hlinkClick r:id="rId2"/>
              </a:rPr>
              <a:t>_(French_Guyana).</a:t>
            </a:r>
            <a:r>
              <a:rPr lang="cs-CZ" sz="1200" b="1" dirty="0" smtClean="0">
                <a:hlinkClick r:id="rId2"/>
              </a:rPr>
              <a:t>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14, </a:t>
            </a:r>
            <a:r>
              <a:rPr lang="cs-CZ" sz="1200" b="1" dirty="0"/>
              <a:t>[cit. 2013-07-21],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Creative Commons, Sean McCann, </a:t>
            </a:r>
            <a:r>
              <a:rPr lang="cs-CZ" sz="1200" b="1" dirty="0" smtClean="0"/>
              <a:t>File:Sapajus </a:t>
            </a:r>
            <a:r>
              <a:rPr lang="cs-CZ" sz="1200" b="1" dirty="0" err="1"/>
              <a:t>apella</a:t>
            </a:r>
            <a:r>
              <a:rPr lang="cs-CZ" sz="1200" b="1" dirty="0"/>
              <a:t> </a:t>
            </a:r>
            <a:r>
              <a:rPr lang="cs-CZ" sz="1200" b="1" dirty="0" err="1"/>
              <a:t>apella</a:t>
            </a:r>
            <a:r>
              <a:rPr lang="cs-CZ" sz="1200" b="1" dirty="0"/>
              <a:t> (</a:t>
            </a:r>
            <a:r>
              <a:rPr lang="cs-CZ" sz="1200" b="1" dirty="0" err="1"/>
              <a:t>French</a:t>
            </a:r>
            <a:r>
              <a:rPr lang="cs-CZ" sz="1200" b="1" dirty="0"/>
              <a:t> Guyana) </a:t>
            </a:r>
            <a:r>
              <a:rPr lang="cs-CZ" sz="1200" b="1" dirty="0" smtClean="0"/>
              <a:t>4.jpg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http://commons.wikimedia.org/wiki/File:Sapajus_apella_apella_(French_Guyana)_</a:t>
            </a:r>
            <a:r>
              <a:rPr lang="cs-CZ" sz="1200" b="1" dirty="0" smtClean="0">
                <a:hlinkClick r:id="rId3"/>
              </a:rPr>
              <a:t>4.jpg?uselang=cs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15,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Alina</a:t>
            </a:r>
            <a:r>
              <a:rPr lang="cs-CZ" sz="1200" b="1" dirty="0"/>
              <a:t> </a:t>
            </a:r>
            <a:r>
              <a:rPr lang="cs-CZ" sz="1200" b="1" dirty="0" err="1" smtClean="0"/>
              <a:t>Zienowicz</a:t>
            </a:r>
            <a:r>
              <a:rPr lang="cs-CZ" sz="1200" b="1" dirty="0" smtClean="0"/>
              <a:t>, </a:t>
            </a:r>
            <a:r>
              <a:rPr lang="pl-PL" sz="1200" b="1" dirty="0"/>
              <a:t>File:Warszawski Ogrod Zoologiczny - Pawian (Papio) </a:t>
            </a:r>
            <a:r>
              <a:rPr lang="pl-PL" sz="1200" b="1" dirty="0" smtClean="0"/>
              <a:t>1.JPG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http://commons.wikimedia.org/wiki/File:Warszawski_Ogrod_Zoologiczny_-_Pawian_(Papio)_</a:t>
            </a:r>
            <a:r>
              <a:rPr lang="cs-CZ" sz="1200" b="1" dirty="0" smtClean="0">
                <a:hlinkClick r:id="rId4"/>
              </a:rPr>
              <a:t>1.JPG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16,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Drow_male</a:t>
            </a:r>
            <a:r>
              <a:rPr lang="cs-CZ" sz="1200" b="1" dirty="0"/>
              <a:t>, File:Papio cynocephalus.004 - Zoo </a:t>
            </a:r>
            <a:r>
              <a:rPr lang="cs-CZ" sz="1200" b="1" dirty="0" err="1"/>
              <a:t>Aquarium</a:t>
            </a:r>
            <a:r>
              <a:rPr lang="cs-CZ" sz="1200" b="1" dirty="0"/>
              <a:t> de </a:t>
            </a:r>
            <a:r>
              <a:rPr lang="cs-CZ" sz="1200" b="1" dirty="0" smtClean="0"/>
              <a:t>Madrid.JPG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http://commons.wikimedia.org/wiki/File:Papio_cynocephalus.004_-_</a:t>
            </a:r>
            <a:r>
              <a:rPr lang="cs-CZ" sz="1200" b="1" dirty="0" smtClean="0">
                <a:hlinkClick r:id="rId5"/>
              </a:rPr>
              <a:t>Zoo_Aquarium_de_Madrid.JPG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17,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Manuel </a:t>
            </a:r>
            <a:r>
              <a:rPr lang="cs-CZ" sz="1200" b="1" dirty="0" err="1" smtClean="0"/>
              <a:t>Dohmen</a:t>
            </a:r>
            <a:r>
              <a:rPr lang="cs-CZ" sz="1200" b="1" dirty="0"/>
              <a:t>, File:Affe in </a:t>
            </a:r>
            <a:r>
              <a:rPr lang="cs-CZ" sz="1200" b="1" dirty="0" smtClean="0"/>
              <a:t>Äthiopien.JPG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http://commons.wikimedia.org/wiki/File:Affe_in_%</a:t>
            </a:r>
            <a:r>
              <a:rPr lang="cs-CZ" sz="1200" b="1" dirty="0" smtClean="0">
                <a:hlinkClick r:id="rId6"/>
              </a:rPr>
              <a:t>C3%84thiopien.JPG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18,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Whit</a:t>
            </a:r>
            <a:r>
              <a:rPr lang="cs-CZ" sz="1200" b="1" dirty="0"/>
              <a:t> </a:t>
            </a:r>
            <a:r>
              <a:rPr lang="cs-CZ" sz="1200" b="1" dirty="0" err="1" smtClean="0"/>
              <a:t>Welles</a:t>
            </a:r>
            <a:r>
              <a:rPr lang="cs-CZ" sz="1200" b="1" dirty="0"/>
              <a:t>, File:Vervet </a:t>
            </a:r>
            <a:r>
              <a:rPr lang="cs-CZ" sz="1200" b="1" dirty="0" smtClean="0"/>
              <a:t>yawn.jpg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en.wikipedia.org/wiki/File:Vervet_yawn.jpg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19,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Hans </a:t>
            </a:r>
            <a:r>
              <a:rPr lang="cs-CZ" sz="1200" b="1" dirty="0" err="1" smtClean="0"/>
              <a:t>Hillewaert</a:t>
            </a:r>
            <a:r>
              <a:rPr lang="cs-CZ" sz="1200" b="1" dirty="0" smtClean="0"/>
              <a:t>, </a:t>
            </a:r>
            <a:r>
              <a:rPr lang="fr-FR" sz="1200" b="1" dirty="0"/>
              <a:t>File:Mandrillus sphinx (alpha male).</a:t>
            </a:r>
            <a:r>
              <a:rPr lang="fr-FR" sz="1200" b="1" dirty="0" smtClean="0"/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http://commons.wikimedia.org/wiki/File:Mandrillus_sphinx_(alpha_male).</a:t>
            </a:r>
            <a:r>
              <a:rPr lang="cs-CZ" sz="1200" b="1" dirty="0" smtClean="0">
                <a:hlinkClick r:id="rId8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20, </a:t>
            </a:r>
            <a:r>
              <a:rPr lang="cs-CZ" sz="1200" b="1" dirty="0"/>
              <a:t>[cit. 2013-07-21], Licence </a:t>
            </a:r>
            <a:r>
              <a:rPr lang="cs-CZ" sz="1200" b="1" dirty="0" smtClean="0"/>
              <a:t>Public </a:t>
            </a:r>
            <a:r>
              <a:rPr lang="cs-CZ" sz="1200" b="1" dirty="0" err="1" smtClean="0"/>
              <a:t>domain</a:t>
            </a:r>
            <a:r>
              <a:rPr lang="cs-CZ" sz="1200" b="1" dirty="0" smtClean="0"/>
              <a:t>, Dani </a:t>
            </a:r>
            <a:r>
              <a:rPr lang="cs-CZ" sz="1200" b="1" dirty="0" err="1" smtClean="0"/>
              <a:t>Surjo</a:t>
            </a:r>
            <a:r>
              <a:rPr lang="cs-CZ" sz="1200" b="1" dirty="0"/>
              <a:t>, </a:t>
            </a:r>
            <a:r>
              <a:rPr lang="cs-CZ" sz="1200" b="1" dirty="0" smtClean="0"/>
              <a:t>File:Mandril-aceitunado.jpg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commons.wikimedia.org/wiki/File:Mandril-aceitunado.jpg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21,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Aiwok</a:t>
            </a:r>
            <a:r>
              <a:rPr lang="cs-CZ" sz="1200" b="1" dirty="0"/>
              <a:t>, File:Macaca </a:t>
            </a:r>
            <a:r>
              <a:rPr lang="cs-CZ" sz="1200" b="1" dirty="0" err="1"/>
              <a:t>mulatta</a:t>
            </a:r>
            <a:r>
              <a:rPr lang="cs-CZ" sz="1200" b="1" dirty="0"/>
              <a:t> </a:t>
            </a:r>
            <a:r>
              <a:rPr lang="cs-CZ" sz="1200" b="1" dirty="0" smtClean="0"/>
              <a:t>3.JPG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commons.wikimedia.org/wiki/File:Macaca_mulatta_3.JPG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22,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Yann</a:t>
            </a:r>
            <a:r>
              <a:rPr lang="cs-CZ" sz="1200" b="1" dirty="0"/>
              <a:t>, File:Rhesus </a:t>
            </a:r>
            <a:r>
              <a:rPr lang="cs-CZ" sz="1200" b="1" dirty="0" err="1"/>
              <a:t>Macaque</a:t>
            </a:r>
            <a:r>
              <a:rPr lang="cs-CZ" sz="1200" b="1" dirty="0"/>
              <a:t>, </a:t>
            </a:r>
            <a:r>
              <a:rPr lang="cs-CZ" sz="1200" b="1" dirty="0" err="1"/>
              <a:t>Red</a:t>
            </a:r>
            <a:r>
              <a:rPr lang="cs-CZ" sz="1200" b="1" dirty="0"/>
              <a:t> </a:t>
            </a:r>
            <a:r>
              <a:rPr lang="cs-CZ" sz="1200" b="1" dirty="0" err="1"/>
              <a:t>Fort</a:t>
            </a:r>
            <a:r>
              <a:rPr lang="cs-CZ" sz="1200" b="1" dirty="0"/>
              <a:t>, Agra, </a:t>
            </a:r>
            <a:r>
              <a:rPr lang="cs-CZ" sz="1200" b="1" dirty="0" smtClean="0"/>
              <a:t>India.jpg</a:t>
            </a:r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http://commons.wikimedia.org/wiki/File:Rhesus_Macaque,_Red_Fort,_Agra,_</a:t>
            </a:r>
            <a:r>
              <a:rPr lang="cs-CZ" sz="1200" b="1" dirty="0" smtClean="0">
                <a:hlinkClick r:id="rId11"/>
              </a:rPr>
              <a:t>India.jpg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23,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MatthiasKabel</a:t>
            </a:r>
            <a:r>
              <a:rPr lang="cs-CZ" sz="1200" b="1" dirty="0" smtClean="0"/>
              <a:t>, </a:t>
            </a:r>
            <a:r>
              <a:rPr lang="en-US" sz="1200" b="1" dirty="0"/>
              <a:t>File:Hylobates </a:t>
            </a:r>
            <a:r>
              <a:rPr lang="en-US" sz="1200" b="1" dirty="0" err="1"/>
              <a:t>lar</a:t>
            </a:r>
            <a:r>
              <a:rPr lang="en-US" sz="1200" b="1" dirty="0"/>
              <a:t> pair of white and black </a:t>
            </a:r>
            <a:r>
              <a:rPr lang="en-US" sz="1200" b="1" dirty="0" smtClean="0"/>
              <a:t>02.jpg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2"/>
              </a:rPr>
              <a:t>http://</a:t>
            </a:r>
            <a:r>
              <a:rPr lang="cs-CZ" sz="1200" b="1" dirty="0" smtClean="0">
                <a:hlinkClick r:id="rId12"/>
              </a:rPr>
              <a:t>commons.wikimedia.org/wiki/File:Hylobates_lar_pair_of_white_and_black_02.jpg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24,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Ltshears</a:t>
            </a:r>
            <a:r>
              <a:rPr lang="cs-CZ" sz="1200" b="1" dirty="0"/>
              <a:t>, File:White-handed Gibbon </a:t>
            </a:r>
            <a:r>
              <a:rPr lang="cs-CZ" sz="1200" b="1" dirty="0" smtClean="0"/>
              <a:t>0455.jpg</a:t>
            </a:r>
          </a:p>
          <a:p>
            <a:pPr marL="0" indent="0">
              <a:buNone/>
            </a:pPr>
            <a:r>
              <a:rPr lang="cs-CZ" sz="1200" b="1" dirty="0">
                <a:hlinkClick r:id="rId13"/>
              </a:rPr>
              <a:t>http://</a:t>
            </a:r>
            <a:r>
              <a:rPr lang="cs-CZ" sz="1200" b="1" dirty="0" smtClean="0">
                <a:hlinkClick r:id="rId13"/>
              </a:rPr>
              <a:t>commons.wikimedia.org/wiki/File:White-handed_Gibbon_0455.jpg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865249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25,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Nehrams2020, </a:t>
            </a:r>
            <a:r>
              <a:rPr lang="cs-CZ" sz="1200" b="1" dirty="0" smtClean="0"/>
              <a:t>File:OrangutancloseupSDZoo07.jpg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commons.wikimedia.org/wiki/File:OrangutancloseupSDZoo07.jpg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26,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 </a:t>
            </a:r>
            <a:r>
              <a:rPr lang="cs-CZ" sz="1200" b="1" dirty="0" err="1" smtClean="0"/>
              <a:t>Eleifert</a:t>
            </a:r>
            <a:r>
              <a:rPr lang="cs-CZ" sz="1200" b="1" dirty="0"/>
              <a:t>, File:Orang </a:t>
            </a:r>
            <a:r>
              <a:rPr lang="cs-CZ" sz="1200" b="1" dirty="0" err="1"/>
              <a:t>Utan</a:t>
            </a:r>
            <a:r>
              <a:rPr lang="cs-CZ" sz="1200" b="1" dirty="0"/>
              <a:t>, </a:t>
            </a:r>
            <a:r>
              <a:rPr lang="cs-CZ" sz="1200" b="1" dirty="0" err="1"/>
              <a:t>Semenggok</a:t>
            </a:r>
            <a:r>
              <a:rPr lang="cs-CZ" sz="1200" b="1" dirty="0"/>
              <a:t> </a:t>
            </a:r>
            <a:r>
              <a:rPr lang="cs-CZ" sz="1200" b="1" dirty="0" err="1"/>
              <a:t>Forest</a:t>
            </a:r>
            <a:r>
              <a:rPr lang="cs-CZ" sz="1200" b="1" dirty="0"/>
              <a:t> </a:t>
            </a:r>
            <a:r>
              <a:rPr lang="cs-CZ" sz="1200" b="1" dirty="0" err="1"/>
              <a:t>Reserve</a:t>
            </a:r>
            <a:r>
              <a:rPr lang="cs-CZ" sz="1200" b="1" dirty="0"/>
              <a:t>, </a:t>
            </a:r>
            <a:r>
              <a:rPr lang="cs-CZ" sz="1200" b="1" dirty="0" err="1"/>
              <a:t>Sarawak</a:t>
            </a:r>
            <a:r>
              <a:rPr lang="cs-CZ" sz="1200" b="1" dirty="0"/>
              <a:t>, Borneo, </a:t>
            </a:r>
            <a:r>
              <a:rPr lang="cs-CZ" sz="1200" b="1" dirty="0" smtClean="0"/>
              <a:t>Malaysia.JPG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http://commons.wikimedia.org/wiki/File:Orang_Utan,_Semenggok_Forest_Reserve,_Sarawak,_Borneo,_</a:t>
            </a:r>
            <a:r>
              <a:rPr lang="cs-CZ" sz="1200" b="1" dirty="0" smtClean="0">
                <a:hlinkClick r:id="rId3"/>
              </a:rPr>
              <a:t>Malaysia.JPG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27, </a:t>
            </a:r>
            <a:r>
              <a:rPr lang="cs-CZ" sz="1200" b="1" dirty="0"/>
              <a:t>[cit. 2013-07-21], Licence Public </a:t>
            </a:r>
            <a:r>
              <a:rPr lang="cs-CZ" sz="1200" b="1" dirty="0" err="1"/>
              <a:t>domain</a:t>
            </a:r>
            <a:r>
              <a:rPr lang="cs-CZ" sz="1200" b="1" dirty="0"/>
              <a:t>, </a:t>
            </a:r>
            <a:r>
              <a:rPr lang="cs-CZ" sz="1200" b="1" dirty="0" err="1"/>
              <a:t>Emiichann</a:t>
            </a:r>
            <a:r>
              <a:rPr lang="cs-CZ" sz="1200" b="1" dirty="0"/>
              <a:t>, File:Mono </a:t>
            </a:r>
            <a:r>
              <a:rPr lang="cs-CZ" sz="1200" b="1" dirty="0" smtClean="0"/>
              <a:t>pensador.jpg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commons.wikimedia.org/wiki/File:Mono_pensador.jpg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28,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Ikiwaner</a:t>
            </a:r>
            <a:r>
              <a:rPr lang="cs-CZ" sz="1200" b="1" dirty="0"/>
              <a:t>, File:Gombe </a:t>
            </a:r>
            <a:r>
              <a:rPr lang="cs-CZ" sz="1200" b="1" dirty="0" err="1"/>
              <a:t>Stream</a:t>
            </a:r>
            <a:r>
              <a:rPr lang="cs-CZ" sz="1200" b="1" dirty="0"/>
              <a:t> NP </a:t>
            </a:r>
            <a:r>
              <a:rPr lang="cs-CZ" sz="1200" b="1" dirty="0" smtClean="0"/>
              <a:t>Alphatier.jpg</a:t>
            </a:r>
          </a:p>
          <a:p>
            <a:pPr marL="0" indent="0">
              <a:buNone/>
            </a:pPr>
            <a:r>
              <a:rPr lang="cs-CZ" sz="1200" b="1" dirty="0">
                <a:hlinkClick r:id="rId5"/>
              </a:rPr>
              <a:t>http://</a:t>
            </a:r>
            <a:r>
              <a:rPr lang="cs-CZ" sz="1200" b="1" dirty="0" smtClean="0">
                <a:hlinkClick r:id="rId5"/>
              </a:rPr>
              <a:t>commons.wikimedia.org/wiki/File:Gombe_Stream_NP_Alphatier.jpg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29, </a:t>
            </a:r>
            <a:r>
              <a:rPr lang="cs-CZ" sz="1200" b="1" dirty="0"/>
              <a:t>[cit. 2013-07-21], </a:t>
            </a:r>
            <a:r>
              <a:rPr lang="en-US" sz="1200" b="1" dirty="0" err="1" smtClean="0"/>
              <a:t>Licence</a:t>
            </a:r>
            <a:r>
              <a:rPr lang="en-US" sz="1200" b="1" dirty="0" smtClean="0"/>
              <a:t> </a:t>
            </a:r>
            <a:r>
              <a:rPr lang="en-US" sz="1200" b="1" dirty="0"/>
              <a:t>Public domain, </a:t>
            </a:r>
            <a:r>
              <a:rPr lang="en-US" sz="1200" b="1" dirty="0" err="1"/>
              <a:t>Evanmaclean</a:t>
            </a:r>
            <a:r>
              <a:rPr lang="en-US" sz="1200" b="1" dirty="0"/>
              <a:t>, File:Male Bonobo Lola </a:t>
            </a:r>
            <a:r>
              <a:rPr lang="en-US" sz="1200" b="1" dirty="0" err="1"/>
              <a:t>ya</a:t>
            </a:r>
            <a:r>
              <a:rPr lang="en-US" sz="1200" b="1" dirty="0"/>
              <a:t> Bonobo 2008.jpg</a:t>
            </a:r>
          </a:p>
          <a:p>
            <a:pPr marL="0" indent="0">
              <a:buNone/>
            </a:pPr>
            <a:r>
              <a:rPr lang="en-US" sz="1200" b="1" dirty="0">
                <a:hlinkClick r:id="rId6"/>
              </a:rPr>
              <a:t>http://</a:t>
            </a:r>
            <a:r>
              <a:rPr lang="en-US" sz="1200" b="1" dirty="0" smtClean="0">
                <a:hlinkClick r:id="rId6"/>
              </a:rPr>
              <a:t>commons.wikimedia.org/wiki/File:Male_Bonobo_Lola_ya_Bonobo_2008.jpg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30, </a:t>
            </a:r>
            <a:r>
              <a:rPr lang="cs-CZ" sz="1200" b="1" dirty="0"/>
              <a:t>[cit. </a:t>
            </a:r>
            <a:r>
              <a:rPr lang="cs-CZ" sz="1200" b="1"/>
              <a:t>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Ltshears</a:t>
            </a:r>
            <a:r>
              <a:rPr lang="cs-CZ" sz="1200" b="1" dirty="0"/>
              <a:t>, File:Bonobo </a:t>
            </a:r>
            <a:r>
              <a:rPr lang="cs-CZ" sz="1200" b="1" dirty="0" smtClean="0"/>
              <a:t>0155.jpg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commons.wikimedia.org/wiki/File:Bonobo_0155.jpg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31,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Lavgcom</a:t>
            </a:r>
            <a:r>
              <a:rPr lang="cs-CZ" sz="1200" b="1" dirty="0" smtClean="0"/>
              <a:t>, </a:t>
            </a:r>
            <a:r>
              <a:rPr lang="de-DE" sz="1200" b="1" dirty="0"/>
              <a:t>File:3972 image2 western </a:t>
            </a:r>
            <a:r>
              <a:rPr lang="de-DE" sz="1200" b="1" dirty="0" err="1"/>
              <a:t>gorilla</a:t>
            </a:r>
            <a:r>
              <a:rPr lang="de-DE" sz="1200" b="1" dirty="0"/>
              <a:t> </a:t>
            </a:r>
            <a:r>
              <a:rPr lang="de-DE" sz="1200" b="1" dirty="0" smtClean="0"/>
              <a:t>MWatson.jpg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8"/>
              </a:rPr>
              <a:t>http://</a:t>
            </a:r>
            <a:r>
              <a:rPr lang="cs-CZ" sz="1200" b="1" dirty="0" smtClean="0">
                <a:hlinkClick r:id="rId8"/>
              </a:rPr>
              <a:t>commons.wikimedia.org/wiki/File:3972_image2_western_gorilla_MWatson.jpg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32,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Kor!An</a:t>
            </a:r>
            <a:r>
              <a:rPr lang="cs-CZ" sz="1200" b="1" dirty="0"/>
              <a:t>, File:Gorilla </a:t>
            </a:r>
            <a:r>
              <a:rPr lang="cs-CZ" sz="1200" b="1" dirty="0" err="1"/>
              <a:t>gorilla</a:t>
            </a:r>
            <a:r>
              <a:rPr lang="cs-CZ" sz="1200" b="1" dirty="0"/>
              <a:t> </a:t>
            </a:r>
            <a:r>
              <a:rPr lang="cs-CZ" sz="1200" b="1" dirty="0" smtClean="0"/>
              <a:t>04.JPG</a:t>
            </a:r>
          </a:p>
          <a:p>
            <a:pPr marL="0" indent="0">
              <a:buNone/>
            </a:pPr>
            <a:r>
              <a:rPr lang="cs-CZ" sz="1200" b="1" dirty="0">
                <a:hlinkClick r:id="rId9"/>
              </a:rPr>
              <a:t>http://</a:t>
            </a:r>
            <a:r>
              <a:rPr lang="cs-CZ" sz="1200" b="1" dirty="0" smtClean="0">
                <a:hlinkClick r:id="rId9"/>
              </a:rPr>
              <a:t>commons.wikimedia.org/wiki/File:Gorilla_gorilla_04.JPG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33,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TKnoxB</a:t>
            </a:r>
            <a:r>
              <a:rPr lang="cs-CZ" sz="1200" b="1" dirty="0"/>
              <a:t>, File:Gorilla </a:t>
            </a:r>
            <a:r>
              <a:rPr lang="cs-CZ" sz="1200" b="1" dirty="0" err="1"/>
              <a:t>licking</a:t>
            </a:r>
            <a:r>
              <a:rPr lang="cs-CZ" sz="1200" b="1" dirty="0"/>
              <a:t> </a:t>
            </a:r>
            <a:r>
              <a:rPr lang="cs-CZ" sz="1200" b="1" dirty="0" smtClean="0"/>
              <a:t>wound.jpg</a:t>
            </a:r>
          </a:p>
          <a:p>
            <a:pPr marL="0" indent="0">
              <a:buNone/>
            </a:pPr>
            <a:r>
              <a:rPr lang="cs-CZ" sz="1200" b="1" dirty="0">
                <a:hlinkClick r:id="rId10"/>
              </a:rPr>
              <a:t>http://</a:t>
            </a:r>
            <a:r>
              <a:rPr lang="cs-CZ" sz="1200" b="1" dirty="0" smtClean="0">
                <a:hlinkClick r:id="rId10"/>
              </a:rPr>
              <a:t>commons.wikimedia.org/wiki/File:Gorilla_licking_wound.jpg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č.  34, </a:t>
            </a:r>
            <a:r>
              <a:rPr lang="cs-CZ" sz="1200" b="1" dirty="0"/>
              <a:t>[cit. 2013-07-21],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smtClean="0"/>
              <a:t>Dave </a:t>
            </a:r>
            <a:r>
              <a:rPr lang="cs-CZ" sz="1200" b="1" dirty="0" err="1" smtClean="0"/>
              <a:t>Proffer</a:t>
            </a:r>
            <a:r>
              <a:rPr lang="cs-CZ" sz="1200" b="1" dirty="0" smtClean="0"/>
              <a:t>, </a:t>
            </a:r>
            <a:r>
              <a:rPr lang="en-US" sz="1200" b="1" dirty="0"/>
              <a:t>File:Susa group, mountain gorillas - Flickr - Dave Proffer (28).</a:t>
            </a:r>
            <a:r>
              <a:rPr lang="en-US" sz="1200" b="1" dirty="0" smtClean="0"/>
              <a:t>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>
                <a:hlinkClick r:id="rId11"/>
              </a:rPr>
              <a:t>http://commons.wikimedia.org/wiki/File:Susa_group,_mountain_gorillas_-_Flickr_-_Dave_Proffer_(28).</a:t>
            </a:r>
            <a:r>
              <a:rPr lang="cs-CZ" sz="1200" b="1" dirty="0" smtClean="0">
                <a:hlinkClick r:id="rId11"/>
              </a:rPr>
              <a:t>jpg</a:t>
            </a:r>
            <a:endParaRPr lang="cs-CZ" sz="12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4862445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1575</Words>
  <Application>Microsoft Office PowerPoint</Application>
  <PresentationFormat>Předvádění na obrazovce (4:3)</PresentationFormat>
  <Paragraphs>347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24</vt:i4>
      </vt:variant>
    </vt:vector>
  </HeadingPairs>
  <TitlesOfParts>
    <vt:vector size="27" baseType="lpstr">
      <vt:lpstr>Motiv systému Office</vt:lpstr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Primáti</vt:lpstr>
      <vt:lpstr>Primáti</vt:lpstr>
      <vt:lpstr>Primáti</vt:lpstr>
      <vt:lpstr>Primáti</vt:lpstr>
      <vt:lpstr>Poloopice - lemuři</vt:lpstr>
      <vt:lpstr>Poloopice - loriové</vt:lpstr>
      <vt:lpstr>Vyšší primáti  - opice ploskonosé</vt:lpstr>
      <vt:lpstr>Vyšší primáti  - opice úzkonosé</vt:lpstr>
      <vt:lpstr>Vyšší primáti  - opice úzkonosé</vt:lpstr>
      <vt:lpstr>Vyšší primáti  - opice úzkonosé</vt:lpstr>
      <vt:lpstr>Vyšší primáti  - opice úzkonosé</vt:lpstr>
      <vt:lpstr>Vyšší primáti  - opice úzkonosé - lidoopi</vt:lpstr>
      <vt:lpstr>Vyšší primáti  - opice úzkonosé - lidoopi</vt:lpstr>
      <vt:lpstr>Vyšší primáti  - opice úzkonosé - lidoopi</vt:lpstr>
      <vt:lpstr>Vyšší primáti  - opice úzkonosé - lidoopi</vt:lpstr>
      <vt:lpstr>Vyšší primáti  - opice úzkonosé - lidoopi</vt:lpstr>
      <vt:lpstr>Vyšší primáti  - opice úzkonosé - lidoopi</vt:lpstr>
      <vt:lpstr>Prezentace aplikace PowerPoint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50</cp:revision>
  <dcterms:created xsi:type="dcterms:W3CDTF">2014-01-05T08:22:10Z</dcterms:created>
  <dcterms:modified xsi:type="dcterms:W3CDTF">2015-05-03T13:46:49Z</dcterms:modified>
</cp:coreProperties>
</file>