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7" r:id="rId4"/>
    <p:sldId id="258" r:id="rId5"/>
    <p:sldId id="260" r:id="rId6"/>
    <p:sldId id="261" r:id="rId7"/>
    <p:sldId id="259" r:id="rId8"/>
    <p:sldId id="265" r:id="rId9"/>
    <p:sldId id="267" r:id="rId10"/>
    <p:sldId id="264" r:id="rId11"/>
    <p:sldId id="266" r:id="rId12"/>
    <p:sldId id="263" r:id="rId13"/>
    <p:sldId id="269" r:id="rId14"/>
    <p:sldId id="268" r:id="rId15"/>
    <p:sldId id="262" r:id="rId16"/>
    <p:sldId id="271" r:id="rId17"/>
    <p:sldId id="270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746949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31842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77828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9825621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738206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362250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1719532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7288313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668844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908374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6134738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2854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20081029_Rodalquilar_Planta_Denver_Version_2.jpg" TargetMode="External"/><Relationship Id="rId3" Type="http://schemas.openxmlformats.org/officeDocument/2006/relationships/hyperlink" Target="http://commons.wikimedia.org/wiki/File:Slab_production_-_geograph.org.uk_-_1356744.jpg" TargetMode="External"/><Relationship Id="rId7" Type="http://schemas.openxmlformats.org/officeDocument/2006/relationships/hyperlink" Target="http://commons.wikimedia.org/wiki/File:Agiospavlos_DM_2004_IMG002_Felsenformation.JPG" TargetMode="External"/><Relationship Id="rId2" Type="http://schemas.openxmlformats.org/officeDocument/2006/relationships/hyperlink" Target="http://commons.wikimedia.org/wiki/File:Earth_Eastern_Hemisphe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Iceberg_20_2000_08_12.jpg" TargetMode="External"/><Relationship Id="rId11" Type="http://schemas.openxmlformats.org/officeDocument/2006/relationships/hyperlink" Target="http://commons.wikimedia.org/wiki/File:Post0030_-_Flickr_-_NOAA_Photo_Library.jpg?uselang=cs" TargetMode="External"/><Relationship Id="rId5" Type="http://schemas.openxmlformats.org/officeDocument/2006/relationships/hyperlink" Target="http://commons.wikimedia.org/wiki/File:EtnaAvi%C3%B3.JPG" TargetMode="External"/><Relationship Id="rId10" Type="http://schemas.openxmlformats.org/officeDocument/2006/relationships/hyperlink" Target="http://cs.wikipedia.org/wiki/Soubor:SaltGlaciers_ZagrosMtns_20010810.jpg" TargetMode="External"/><Relationship Id="rId4" Type="http://schemas.openxmlformats.org/officeDocument/2006/relationships/hyperlink" Target="http://commons.wikimedia.org/wiki/File:Small_ngc4651.jpg" TargetMode="External"/><Relationship Id="rId9" Type="http://schemas.openxmlformats.org/officeDocument/2006/relationships/hyperlink" Target="http://commons.wikimedia.org/wiki/File:Gold-239890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2483892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VY_32_INOVACE_182_Geologie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Srpen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61274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6699461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Geologie – soubor věd o poznávání Země,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význam poznávání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znalosti 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významu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poznávání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Země, o rozdělení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geologických věd.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7825" y="611447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827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GEOLOGIE,</a:t>
            </a:r>
          </a:p>
          <a:p>
            <a:pPr marL="0" indent="0" algn="ctr">
              <a:buNone/>
            </a:pPr>
            <a:r>
              <a:rPr lang="cs-CZ" sz="6000" b="1" dirty="0"/>
              <a:t>GEOLOGICKÉ OBORY</a:t>
            </a:r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3223092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Geologie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věda o Zemi</a:t>
            </a:r>
          </a:p>
          <a:p>
            <a:pPr marL="0" indent="0">
              <a:buNone/>
            </a:pPr>
            <a:r>
              <a:rPr lang="cs-CZ" sz="2400" b="1" dirty="0" smtClean="0"/>
              <a:t>- zkoumá </a:t>
            </a:r>
            <a:r>
              <a:rPr lang="cs-CZ" sz="2400" b="1" dirty="0"/>
              <a:t>složení, stavbu a historický vývoj </a:t>
            </a:r>
            <a:r>
              <a:rPr lang="cs-CZ" sz="2400" b="1" dirty="0" smtClean="0"/>
              <a:t>Země</a:t>
            </a:r>
          </a:p>
          <a:p>
            <a:pPr marL="0" indent="0">
              <a:buNone/>
            </a:pPr>
            <a:r>
              <a:rPr lang="cs-CZ" sz="2400" b="1" dirty="0" smtClean="0"/>
              <a:t>- studuje děje probíhající </a:t>
            </a:r>
            <a:r>
              <a:rPr lang="cs-CZ" sz="2400" b="1" dirty="0"/>
              <a:t>uvnitř naší planety i na jejím </a:t>
            </a:r>
            <a:r>
              <a:rPr lang="cs-CZ" sz="2400" b="1" dirty="0" smtClean="0"/>
              <a:t>povrchu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věda 	- </a:t>
            </a:r>
            <a:r>
              <a:rPr lang="cs-CZ" sz="2400" b="1" dirty="0">
                <a:solidFill>
                  <a:srgbClr val="002060"/>
                </a:solidFill>
              </a:rPr>
              <a:t>popisná</a:t>
            </a:r>
            <a:r>
              <a:rPr lang="cs-CZ" sz="2400" b="1" dirty="0"/>
              <a:t> (deskriptivní), </a:t>
            </a:r>
            <a:r>
              <a:rPr lang="cs-CZ" sz="2400" b="1" dirty="0">
                <a:solidFill>
                  <a:srgbClr val="002060"/>
                </a:solidFill>
              </a:rPr>
              <a:t>analytická</a:t>
            </a:r>
            <a:r>
              <a:rPr lang="cs-CZ" sz="2400" b="1" dirty="0"/>
              <a:t> (poskytuje výklad dějů</a:t>
            </a:r>
            <a:r>
              <a:rPr lang="cs-CZ" sz="2400" b="1" dirty="0">
                <a:solidFill>
                  <a:srgbClr val="002060"/>
                </a:solidFill>
              </a:rPr>
              <a:t>), historická, časoprostorová </a:t>
            </a:r>
            <a:r>
              <a:rPr lang="cs-CZ" sz="2400" b="1" dirty="0"/>
              <a:t>(vyhodnocuje jevy určitého prostoru v určité době)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 descr="File:Earth Eastern Hemisphe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Slab production - geograph.org.uk - 13567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48880"/>
            <a:ext cx="3888432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172745"/>
            <a:ext cx="7416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			 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33733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Geologie – místo mezi ostatními vědami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na vztahy mezi vědami nejednotný názor</a:t>
            </a:r>
          </a:p>
          <a:p>
            <a:pPr marL="0" indent="0">
              <a:buNone/>
            </a:pPr>
            <a:r>
              <a:rPr lang="cs-CZ" sz="2400" b="1" dirty="0" smtClean="0"/>
              <a:t>Jeden z možných pohledů:</a:t>
            </a:r>
          </a:p>
          <a:p>
            <a:pPr marL="0" indent="0">
              <a:buNone/>
            </a:pPr>
            <a:r>
              <a:rPr lang="cs-CZ" sz="2400" b="1" dirty="0" smtClean="0"/>
              <a:t>			kosmologie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            planetologie     	        astronomie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   geologie	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555776" y="2492896"/>
            <a:ext cx="1296144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851920" y="2492896"/>
            <a:ext cx="1368152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39752" y="3284984"/>
            <a:ext cx="0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File:Small ngc46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37010"/>
            <a:ext cx="5298645" cy="315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6453336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93710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Geologie</a:t>
            </a:r>
            <a:r>
              <a:rPr lang="pl-PL" sz="3200" b="1" dirty="0"/>
              <a:t>- velmi rozsáhlá, dělí se na </a:t>
            </a:r>
            <a:r>
              <a:rPr lang="pl-PL" sz="3200" b="1" dirty="0" smtClean="0"/>
              <a:t>podobory</a:t>
            </a:r>
            <a:endParaRPr lang="pl-PL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2400" b="1" dirty="0" smtClean="0">
                <a:solidFill>
                  <a:srgbClr val="002060"/>
                </a:solidFill>
              </a:rPr>
              <a:t>Dynamická </a:t>
            </a:r>
            <a:r>
              <a:rPr lang="pl-PL" sz="2400" b="1" dirty="0">
                <a:solidFill>
                  <a:srgbClr val="002060"/>
                </a:solidFill>
              </a:rPr>
              <a:t>geologie</a:t>
            </a:r>
          </a:p>
          <a:p>
            <a:pPr marL="0" indent="0">
              <a:buNone/>
            </a:pPr>
            <a:r>
              <a:rPr lang="pl-PL" sz="2400" b="1" dirty="0">
                <a:solidFill>
                  <a:srgbClr val="002060"/>
                </a:solidFill>
              </a:rPr>
              <a:t> </a:t>
            </a:r>
            <a:r>
              <a:rPr lang="pl-PL" sz="2400" b="1" dirty="0" smtClean="0">
                <a:solidFill>
                  <a:srgbClr val="002060"/>
                </a:solidFill>
              </a:rPr>
              <a:t>a) endogenní </a:t>
            </a:r>
          </a:p>
          <a:p>
            <a:pPr marL="0" indent="0">
              <a:buNone/>
            </a:pPr>
            <a:r>
              <a:rPr lang="pl-PL" sz="2400" b="1" dirty="0" smtClean="0"/>
              <a:t>- zkoumá procesy probíhající uvnitř Země</a:t>
            </a:r>
          </a:p>
          <a:p>
            <a:pPr marL="0" indent="0">
              <a:buNone/>
            </a:pPr>
            <a:r>
              <a:rPr lang="pl-PL" sz="2400" b="1" dirty="0" smtClean="0"/>
              <a:t>- na </a:t>
            </a:r>
            <a:r>
              <a:rPr lang="pl-PL" sz="2400" b="1" dirty="0"/>
              <a:t>povrchu se </a:t>
            </a:r>
            <a:r>
              <a:rPr lang="pl-PL" sz="2400" b="1" dirty="0" smtClean="0"/>
              <a:t>mohou </a:t>
            </a:r>
            <a:r>
              <a:rPr lang="pl-PL" sz="2400" b="1" dirty="0"/>
              <a:t>projevit jejich důsledky </a:t>
            </a:r>
            <a:r>
              <a:rPr lang="pl-PL" sz="2400" b="1" dirty="0" smtClean="0"/>
              <a:t>- vulkanická činnost, </a:t>
            </a:r>
            <a:r>
              <a:rPr lang="pl-PL" sz="2400" b="1" dirty="0"/>
              <a:t>zemětřesní, </a:t>
            </a:r>
            <a:r>
              <a:rPr lang="pl-PL" sz="2400" b="1" dirty="0" smtClean="0"/>
              <a:t>deformace </a:t>
            </a:r>
            <a:r>
              <a:rPr lang="pl-PL" sz="2400" b="1" dirty="0"/>
              <a:t>zemské </a:t>
            </a:r>
            <a:r>
              <a:rPr lang="pl-PL" sz="2400" b="1" dirty="0" smtClean="0"/>
              <a:t>kůry</a:t>
            </a:r>
            <a:endParaRPr lang="pl-PL" sz="2400" b="1" dirty="0"/>
          </a:p>
          <a:p>
            <a:pPr marL="0" indent="0">
              <a:buNone/>
            </a:pPr>
            <a:r>
              <a:rPr lang="pl-PL" sz="2400" b="1" dirty="0" smtClean="0">
                <a:solidFill>
                  <a:srgbClr val="002060"/>
                </a:solidFill>
              </a:rPr>
              <a:t>b) exogenní</a:t>
            </a:r>
            <a:endParaRPr lang="pl-PL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pl-PL" sz="2400" b="1" dirty="0" smtClean="0"/>
              <a:t>- zabývá </a:t>
            </a:r>
            <a:r>
              <a:rPr lang="pl-PL" sz="2400" b="1" dirty="0"/>
              <a:t>se </a:t>
            </a:r>
            <a:r>
              <a:rPr lang="pl-PL" sz="2400" b="1" dirty="0" smtClean="0"/>
              <a:t>procesy probíhajícími </a:t>
            </a:r>
            <a:r>
              <a:rPr lang="pl-PL" sz="2400" b="1" dirty="0"/>
              <a:t>na zemském povrchu </a:t>
            </a:r>
            <a:r>
              <a:rPr lang="pl-PL" sz="2400" b="1" dirty="0" smtClean="0"/>
              <a:t>- činnost </a:t>
            </a:r>
            <a:r>
              <a:rPr lang="pl-PL" sz="2400" b="1" dirty="0"/>
              <a:t>vody, větru, ledovců, krasové jevy, </a:t>
            </a:r>
            <a:r>
              <a:rPr lang="pl-PL" sz="2400" b="1" dirty="0" smtClean="0"/>
              <a:t>zvětrávání, transport </a:t>
            </a:r>
            <a:r>
              <a:rPr lang="pl-PL" sz="2400" b="1" dirty="0"/>
              <a:t>a </a:t>
            </a:r>
            <a:r>
              <a:rPr lang="pl-PL" sz="2400" b="1" dirty="0" smtClean="0"/>
              <a:t>hromadění materiálu</a:t>
            </a:r>
            <a:endParaRPr lang="pl-PL" sz="2400" b="1" dirty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/>
          </a:p>
          <a:p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88659"/>
            <a:ext cx="2592288" cy="1708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File:Iceberg 20 2000 08 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23973"/>
            <a:ext cx="3240360" cy="197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09530" y="6381327"/>
            <a:ext cx="72348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Etna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5                                                  </a:t>
            </a:r>
            <a:r>
              <a:rPr lang="cs-CZ" sz="1200" b="1" dirty="0" err="1" smtClean="0">
                <a:solidFill>
                  <a:prstClr val="white"/>
                </a:solidFill>
              </a:rPr>
              <a:t>Iceberg</a:t>
            </a:r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59614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Geologie - podobory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Strukturní </a:t>
            </a:r>
            <a:r>
              <a:rPr lang="cs-CZ" sz="2400" b="1" dirty="0">
                <a:solidFill>
                  <a:srgbClr val="002060"/>
                </a:solidFill>
              </a:rPr>
              <a:t>geologie</a:t>
            </a:r>
          </a:p>
          <a:p>
            <a:pPr marL="0" indent="0">
              <a:buNone/>
            </a:pPr>
            <a:r>
              <a:rPr lang="cs-CZ" sz="2400" b="1" dirty="0" smtClean="0"/>
              <a:t>- zkoumá geologické útvary </a:t>
            </a:r>
            <a:r>
              <a:rPr lang="cs-CZ" sz="2400" b="1" dirty="0"/>
              <a:t>(vrásy, zlomy, </a:t>
            </a:r>
            <a:r>
              <a:rPr lang="cs-CZ" sz="2400" b="1" dirty="0" smtClean="0"/>
              <a:t>trhliny)</a:t>
            </a:r>
          </a:p>
          <a:p>
            <a:pPr marL="0" indent="0">
              <a:buNone/>
            </a:pPr>
            <a:r>
              <a:rPr lang="cs-CZ" sz="2400" b="1" dirty="0" smtClean="0"/>
              <a:t>- popisuje tvary struktur (deformace, </a:t>
            </a:r>
            <a:r>
              <a:rPr lang="cs-CZ" sz="2400" b="1" dirty="0"/>
              <a:t>vnitřní </a:t>
            </a:r>
            <a:r>
              <a:rPr lang="cs-CZ" sz="2400" b="1" dirty="0" smtClean="0"/>
              <a:t>stavbu)</a:t>
            </a:r>
          </a:p>
          <a:p>
            <a:pPr marL="0" indent="0">
              <a:buNone/>
            </a:pPr>
            <a:r>
              <a:rPr lang="cs-CZ" sz="2400" b="1" dirty="0" smtClean="0"/>
              <a:t>- vysvětluje způsob </a:t>
            </a:r>
            <a:r>
              <a:rPr lang="cs-CZ" sz="2400" b="1" dirty="0"/>
              <a:t>vzniku </a:t>
            </a:r>
            <a:r>
              <a:rPr lang="cs-CZ" sz="2400" b="1" dirty="0" smtClean="0"/>
              <a:t>útvarů</a:t>
            </a:r>
          </a:p>
          <a:p>
            <a:pPr marL="0" indent="0">
              <a:buNone/>
            </a:pPr>
            <a:r>
              <a:rPr lang="cs-CZ" sz="2400" b="1" dirty="0" smtClean="0"/>
              <a:t>- snaží se zjistit informace </a:t>
            </a:r>
            <a:r>
              <a:rPr lang="cs-CZ" sz="2400" b="1" dirty="0"/>
              <a:t>o </a:t>
            </a:r>
            <a:r>
              <a:rPr lang="cs-CZ" sz="2400" b="1" dirty="0" smtClean="0"/>
              <a:t>podmínkách </a:t>
            </a:r>
            <a:r>
              <a:rPr lang="cs-CZ" sz="2400" b="1" dirty="0"/>
              <a:t>v místě a době jejich </a:t>
            </a:r>
            <a:r>
              <a:rPr lang="cs-CZ" sz="2400" b="1" dirty="0" smtClean="0"/>
              <a:t>vzniku</a:t>
            </a:r>
            <a:endParaRPr lang="cs-CZ" sz="2400" b="1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File:Agiospavlos DM 2004 IMG002 Felsenforma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56992"/>
            <a:ext cx="4907563" cy="329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13382" y="6422109"/>
            <a:ext cx="49459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                                                                                                   Kréta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22541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Geologie - podobory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08912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Historická </a:t>
            </a:r>
            <a:r>
              <a:rPr lang="cs-CZ" sz="2400" b="1" dirty="0">
                <a:solidFill>
                  <a:srgbClr val="002060"/>
                </a:solidFill>
              </a:rPr>
              <a:t>geologie</a:t>
            </a:r>
          </a:p>
          <a:p>
            <a:pPr marL="0" indent="0">
              <a:buNone/>
            </a:pPr>
            <a:r>
              <a:rPr lang="cs-CZ" sz="2400" b="1" dirty="0" smtClean="0"/>
              <a:t>- sleduje </a:t>
            </a:r>
            <a:r>
              <a:rPr lang="cs-CZ" sz="2400" b="1" dirty="0"/>
              <a:t>vývoj </a:t>
            </a:r>
            <a:r>
              <a:rPr lang="cs-CZ" sz="2400" b="1" dirty="0" smtClean="0"/>
              <a:t>zemského tělesa</a:t>
            </a:r>
          </a:p>
          <a:p>
            <a:pPr marL="0" indent="0">
              <a:buNone/>
            </a:pPr>
            <a:r>
              <a:rPr lang="cs-CZ" sz="2400" b="1" dirty="0" smtClean="0"/>
              <a:t>- zkoumá časové události na Zemi, podmínky a formy života (zkameněliny), indicie uchované </a:t>
            </a:r>
            <a:r>
              <a:rPr lang="cs-CZ" sz="2400" b="1" dirty="0"/>
              <a:t>v </a:t>
            </a:r>
            <a:r>
              <a:rPr lang="cs-CZ" sz="2400" b="1" dirty="0" smtClean="0"/>
              <a:t>horninách</a:t>
            </a:r>
            <a:endParaRPr lang="cs-CZ" sz="2400" b="1" dirty="0"/>
          </a:p>
          <a:p>
            <a:endParaRPr lang="cs-CZ" dirty="0"/>
          </a:p>
        </p:txBody>
      </p:sp>
      <p:pic>
        <p:nvPicPr>
          <p:cNvPr id="5122" name="Picture 2" descr="E:\100_69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4464496" cy="334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86978" y="3331912"/>
            <a:ext cx="3348373" cy="2822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165304"/>
            <a:ext cx="76328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                                                                              Pacova hora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8                                       Amonit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12142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Geologie - podobory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35292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Sedimentární geologie</a:t>
            </a:r>
          </a:p>
          <a:p>
            <a:pPr marL="0" indent="0">
              <a:buNone/>
            </a:pPr>
            <a:r>
              <a:rPr lang="cs-CZ" sz="2400" b="1" dirty="0"/>
              <a:t>- studuje sedimentární horniny a jejich struktury </a:t>
            </a:r>
          </a:p>
          <a:p>
            <a:pPr marL="0" indent="0">
              <a:buNone/>
            </a:pPr>
            <a:r>
              <a:rPr lang="cs-CZ" sz="2400" b="1" dirty="0"/>
              <a:t>- stanovuje podmínky vzniku hornin</a:t>
            </a:r>
          </a:p>
          <a:p>
            <a:pPr marL="0" indent="0">
              <a:buNone/>
            </a:pPr>
            <a:r>
              <a:rPr lang="cs-CZ" sz="2400" b="1" dirty="0"/>
              <a:t>- přispívá k poznání prostředí vzniku sedimentů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3828171" cy="3538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6953"/>
            <a:ext cx="2847936" cy="3538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80979"/>
            <a:ext cx="80046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9 				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48245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Geologie - podobory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Ložisková </a:t>
            </a:r>
            <a:r>
              <a:rPr lang="cs-CZ" sz="2400" b="1" dirty="0">
                <a:solidFill>
                  <a:srgbClr val="002060"/>
                </a:solidFill>
              </a:rPr>
              <a:t>geologie</a:t>
            </a:r>
          </a:p>
          <a:p>
            <a:pPr marL="0" indent="0">
              <a:buNone/>
            </a:pPr>
            <a:r>
              <a:rPr lang="cs-CZ" sz="2400" b="1" dirty="0" smtClean="0"/>
              <a:t>- zabývá </a:t>
            </a:r>
            <a:r>
              <a:rPr lang="cs-CZ" sz="2400" b="1" dirty="0"/>
              <a:t>se studiem </a:t>
            </a:r>
            <a:r>
              <a:rPr lang="cs-CZ" sz="2400" b="1" dirty="0" smtClean="0"/>
              <a:t>ložisek </a:t>
            </a:r>
            <a:r>
              <a:rPr lang="cs-CZ" sz="2400" b="1" dirty="0"/>
              <a:t>nerostných </a:t>
            </a:r>
            <a:r>
              <a:rPr lang="cs-CZ" sz="2400" b="1" dirty="0" smtClean="0"/>
              <a:t>surovin - rud</a:t>
            </a:r>
            <a:r>
              <a:rPr lang="cs-CZ" sz="2400" b="1" dirty="0"/>
              <a:t>, </a:t>
            </a:r>
            <a:r>
              <a:rPr lang="cs-CZ" sz="2400" b="1" dirty="0" err="1"/>
              <a:t>nerud</a:t>
            </a:r>
            <a:r>
              <a:rPr lang="cs-CZ" sz="2400" b="1" dirty="0"/>
              <a:t> a </a:t>
            </a:r>
            <a:r>
              <a:rPr lang="cs-CZ" sz="2400" b="1" dirty="0" err="1"/>
              <a:t>kaustobiolitů</a:t>
            </a:r>
            <a:r>
              <a:rPr lang="cs-CZ" sz="2400" b="1" dirty="0"/>
              <a:t> (uhlí, ropa, zemní </a:t>
            </a:r>
            <a:r>
              <a:rPr lang="cs-CZ" sz="2400" b="1" dirty="0" smtClean="0"/>
              <a:t>plyn, asfalt, zemní vosk) 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zabývá způsobem vzniku ložisek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vyhledává nová ložiska </a:t>
            </a:r>
            <a:endParaRPr lang="cs-CZ" sz="2400" b="1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0" name="Picture 2" descr="File:20081029 Rodalquilar Planta Denver Version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507" y="3284984"/>
            <a:ext cx="4536504" cy="34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3210142" cy="3402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8507" y="6436788"/>
            <a:ext cx="819773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11                                    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Rodalquilar</a:t>
            </a:r>
            <a:r>
              <a:rPr lang="cs-CZ" sz="1200" b="1" dirty="0" smtClean="0">
                <a:solidFill>
                  <a:schemeClr val="bg1"/>
                </a:solidFill>
              </a:rPr>
              <a:t>       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12                                                    Zlato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722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Geologie - podobory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Regionální geologie</a:t>
            </a:r>
          </a:p>
          <a:p>
            <a:pPr marL="0" indent="0">
              <a:buNone/>
            </a:pPr>
            <a:r>
              <a:rPr lang="cs-CZ" sz="2400" b="1" dirty="0" smtClean="0"/>
              <a:t>- studuje geologickou stavbu určité oblasti</a:t>
            </a:r>
          </a:p>
          <a:p>
            <a:pPr marL="0" indent="0">
              <a:buNone/>
            </a:pPr>
            <a:r>
              <a:rPr lang="cs-CZ" sz="2400" b="1" dirty="0" smtClean="0"/>
              <a:t>- zabývá se geologickým mapováním </a:t>
            </a:r>
          </a:p>
          <a:p>
            <a:pPr marL="0" indent="0">
              <a:buNone/>
            </a:pPr>
            <a:r>
              <a:rPr lang="cs-CZ" sz="2400" b="1" dirty="0" smtClean="0"/>
              <a:t>- cílem - </a:t>
            </a:r>
            <a:r>
              <a:rPr lang="cs-CZ" sz="2400" b="1" dirty="0"/>
              <a:t>získat trojrozměrnou představu o geologických tělesech a strukturách </a:t>
            </a:r>
            <a:r>
              <a:rPr lang="cs-CZ" sz="2400" b="1" dirty="0" smtClean="0"/>
              <a:t>ve zkoumané oblasti</a:t>
            </a:r>
            <a:endParaRPr lang="cs-CZ" sz="2400" b="1" dirty="0"/>
          </a:p>
          <a:p>
            <a:endParaRPr lang="cs-CZ" sz="3400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Soubor:SaltGlaciers ZagrosMtns 200108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284984"/>
            <a:ext cx="4909592" cy="312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63688" y="6131713"/>
            <a:ext cx="5400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13                                                                                       3D </a:t>
            </a:r>
            <a:r>
              <a:rPr lang="cs-CZ" sz="1200" b="1" dirty="0">
                <a:solidFill>
                  <a:schemeClr val="bg1"/>
                </a:solidFill>
              </a:rPr>
              <a:t>modelace </a:t>
            </a:r>
          </a:p>
        </p:txBody>
      </p:sp>
    </p:spTree>
    <p:extLst>
      <p:ext uri="{BB962C8B-B14F-4D97-AF65-F5344CB8AC3E}">
        <p14:creationId xmlns:p14="http://schemas.microsoft.com/office/powerpoint/2010/main" xmlns="" val="16510435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Některé vědy, využívané geologií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447484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Mineralogie</a:t>
            </a:r>
          </a:p>
          <a:p>
            <a:pPr marL="0" indent="0">
              <a:buNone/>
            </a:pPr>
            <a:r>
              <a:rPr lang="cs-CZ" sz="2400" b="1" dirty="0" smtClean="0"/>
              <a:t>- věda minerálech, </a:t>
            </a:r>
            <a:r>
              <a:rPr lang="cs-CZ" sz="2400" b="1" dirty="0"/>
              <a:t>jejich vnitřní </a:t>
            </a:r>
            <a:r>
              <a:rPr lang="cs-CZ" sz="2400" b="1" dirty="0" smtClean="0"/>
              <a:t>stavbě, vzhledu, fyzikálních </a:t>
            </a:r>
            <a:r>
              <a:rPr lang="cs-CZ" sz="2400" b="1" dirty="0"/>
              <a:t>a </a:t>
            </a:r>
            <a:r>
              <a:rPr lang="cs-CZ" sz="2400" b="1" dirty="0" smtClean="0"/>
              <a:t>chemických vlastnostech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Petrologie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- věda o vzniku, složení, vlastnostech </a:t>
            </a:r>
            <a:r>
              <a:rPr lang="cs-CZ" sz="2400" b="1" dirty="0"/>
              <a:t>a </a:t>
            </a:r>
            <a:r>
              <a:rPr lang="cs-CZ" sz="2400" b="1" dirty="0" smtClean="0"/>
              <a:t>výskytu </a:t>
            </a:r>
            <a:r>
              <a:rPr lang="cs-CZ" sz="2400" b="1" dirty="0"/>
              <a:t>hornin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Geomorfologie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věda o tvarech, </a:t>
            </a:r>
            <a:r>
              <a:rPr lang="cs-CZ" sz="2400" b="1" dirty="0"/>
              <a:t>vzniku a stáří zemského povrchu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302433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944"/>
            <a:ext cx="3024336" cy="1710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97152"/>
            <a:ext cx="3024336" cy="1846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2492896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4398590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6424500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67290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Některé vědy, využívané geologií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5266928" cy="54006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Paleontologie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věda </a:t>
            </a:r>
            <a:r>
              <a:rPr lang="cs-CZ" sz="2400" b="1" dirty="0"/>
              <a:t>o životě v minulých geologických </a:t>
            </a:r>
            <a:r>
              <a:rPr lang="cs-CZ" sz="2400" b="1" dirty="0" smtClean="0"/>
              <a:t>obdobích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Vulkanologie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věda </a:t>
            </a:r>
            <a:r>
              <a:rPr lang="cs-CZ" sz="2400" b="1" dirty="0"/>
              <a:t>zabývající </a:t>
            </a:r>
            <a:r>
              <a:rPr lang="cs-CZ" sz="2400" b="1" dirty="0" smtClean="0"/>
              <a:t>se sopečnou činností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Geochemie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věda </a:t>
            </a:r>
            <a:r>
              <a:rPr lang="cs-CZ" sz="2400" b="1" dirty="0"/>
              <a:t>o chemickém složení </a:t>
            </a:r>
            <a:r>
              <a:rPr lang="cs-CZ" sz="2400" b="1" dirty="0" smtClean="0"/>
              <a:t>Země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Geofyzika</a:t>
            </a:r>
            <a:endParaRPr lang="cs-CZ" sz="24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věda</a:t>
            </a:r>
            <a:r>
              <a:rPr lang="cs-CZ" sz="2400" b="1" dirty="0"/>
              <a:t>, </a:t>
            </a:r>
            <a:r>
              <a:rPr lang="cs-CZ" sz="2400" b="1" dirty="0" smtClean="0"/>
              <a:t>která zkoumá </a:t>
            </a:r>
            <a:r>
              <a:rPr lang="pl-PL" sz="2400" b="1" dirty="0" smtClean="0"/>
              <a:t>vznik </a:t>
            </a:r>
            <a:r>
              <a:rPr lang="pl-PL" sz="2400" b="1" dirty="0"/>
              <a:t>a vývoj planety </a:t>
            </a:r>
            <a:r>
              <a:rPr lang="pl-PL" sz="2400" b="1" dirty="0" smtClean="0"/>
              <a:t>Země užitím </a:t>
            </a:r>
            <a:r>
              <a:rPr lang="cs-CZ" sz="2400" b="1" dirty="0" smtClean="0"/>
              <a:t>znalostí </a:t>
            </a:r>
            <a:r>
              <a:rPr lang="cs-CZ" sz="2400" b="1" dirty="0"/>
              <a:t>fyzikálních </a:t>
            </a:r>
            <a:r>
              <a:rPr lang="cs-CZ" sz="2400" b="1" dirty="0" smtClean="0"/>
              <a:t>procesů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3062114" cy="1721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24944"/>
            <a:ext cx="306211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 descr="File:Post0030 - Flickr - NOAA Photo Librar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869160"/>
            <a:ext cx="3062114" cy="182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2492896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4365104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6453336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3697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smtClean="0"/>
              <a:t>Některé vědy, využívané geologií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Glaciologie</a:t>
            </a:r>
          </a:p>
          <a:p>
            <a:pPr marL="0" indent="0">
              <a:buNone/>
            </a:pPr>
            <a:r>
              <a:rPr lang="cs-CZ" sz="2400" b="1" dirty="0" smtClean="0"/>
              <a:t>- zabývá se studiem ledovců a ledovcové činnosti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Hydrogeologie</a:t>
            </a:r>
          </a:p>
          <a:p>
            <a:pPr marL="0" indent="0">
              <a:buNone/>
            </a:pPr>
            <a:r>
              <a:rPr lang="cs-CZ" sz="2400" b="1" dirty="0" smtClean="0"/>
              <a:t>- zkoumá původ, výskyt, pohyb, fyzikální a chemické vlastnosti podzemní vody</a:t>
            </a:r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C00000"/>
                </a:solidFill>
              </a:rPr>
              <a:t>Karsologie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- objektem zkoumání </a:t>
            </a:r>
            <a:r>
              <a:rPr lang="cs-CZ" sz="2400" b="1" dirty="0" err="1" smtClean="0"/>
              <a:t>karsologie</a:t>
            </a:r>
            <a:r>
              <a:rPr lang="cs-CZ" sz="2400" b="1" dirty="0" smtClean="0"/>
              <a:t> je krasová krajina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Stratigrafie</a:t>
            </a:r>
          </a:p>
          <a:p>
            <a:pPr marL="0" indent="0">
              <a:buNone/>
            </a:pPr>
            <a:r>
              <a:rPr lang="cs-CZ" sz="2400" b="1" dirty="0" smtClean="0"/>
              <a:t>- studuje stáří sedimentárních vrstev hornin</a:t>
            </a:r>
          </a:p>
          <a:p>
            <a:pPr marL="0" indent="0">
              <a:buNone/>
            </a:pPr>
            <a:r>
              <a:rPr lang="cs-CZ" sz="2400" b="1" dirty="0" smtClean="0"/>
              <a:t>- zkoumá prostorové uspořádání vrstev na povrchu Země v závislosti na čase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12976"/>
            <a:ext cx="1921272" cy="135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73216"/>
            <a:ext cx="1921272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80728"/>
            <a:ext cx="1921272" cy="1336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97014" y="2101989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08900" y="4365104"/>
            <a:ext cx="10555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97014" y="6453336"/>
            <a:ext cx="1539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04688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Práce geologa</a:t>
            </a:r>
            <a:endParaRPr lang="cs-CZ" sz="3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2680" y="980728"/>
            <a:ext cx="3271767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980728"/>
            <a:ext cx="3399063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036096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geologický průzkum usazenin lokality „Lom Skalka“ u Sepekova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45224"/>
            <a:ext cx="806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23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           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24 					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67528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244280" cy="54726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Čím se zabývá geologie?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Co zkoumá dynamická geologie?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Který obor se zabývá vznikem a vývojem Země?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Čím se zabývá ložisková geologie?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Která věda zkoumá chemické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procesy probíhající na Zemi?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Když sbíráš, třídíš a popisuješ nerosty, tak jsi  …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7) Čím se zabývá glaciologie?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316288" cy="547260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věda </a:t>
            </a:r>
            <a:r>
              <a:rPr lang="cs-CZ" sz="2400" b="1" dirty="0">
                <a:solidFill>
                  <a:srgbClr val="002060"/>
                </a:solidFill>
              </a:rPr>
              <a:t>o </a:t>
            </a:r>
            <a:r>
              <a:rPr lang="cs-CZ" sz="2400" b="1" dirty="0" smtClean="0">
                <a:solidFill>
                  <a:srgbClr val="002060"/>
                </a:solidFill>
              </a:rPr>
              <a:t>Zemi, </a:t>
            </a:r>
            <a:r>
              <a:rPr lang="cs-CZ" sz="2400" b="1" dirty="0">
                <a:solidFill>
                  <a:srgbClr val="002060"/>
                </a:solidFill>
              </a:rPr>
              <a:t>zkoumá složení, stavbu a historický vývoj Země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procesy </a:t>
            </a:r>
            <a:r>
              <a:rPr lang="cs-CZ" sz="2400" b="1" dirty="0"/>
              <a:t>probíhající uvnitř </a:t>
            </a:r>
            <a:r>
              <a:rPr lang="cs-CZ" sz="2400" b="1" dirty="0" smtClean="0"/>
              <a:t>a na povrchu Země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historická geologie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zkoumá ložiska surovin (rudy, </a:t>
            </a:r>
            <a:r>
              <a:rPr lang="cs-CZ" sz="2400" b="1" dirty="0" err="1" smtClean="0"/>
              <a:t>nerudy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kaustobiolity</a:t>
            </a:r>
            <a:r>
              <a:rPr lang="cs-CZ" sz="2400" b="1" dirty="0" smtClean="0"/>
              <a:t>)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geochemie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mineralog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studiem </a:t>
            </a:r>
            <a:r>
              <a:rPr lang="cs-CZ" sz="2400" b="1" dirty="0">
                <a:solidFill>
                  <a:srgbClr val="002060"/>
                </a:solidFill>
              </a:rPr>
              <a:t>ledovců a ledovcové činnosti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603481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Obrázek č. 1,</a:t>
            </a:r>
            <a:r>
              <a:rPr lang="cs-CZ" altLang="cs-CZ" sz="1200" b="1" kern="0" dirty="0">
                <a:solidFill>
                  <a:srgbClr val="000000"/>
                </a:solidFill>
                <a:latin typeface="Calibri" panose="020F0502020204030204" pitchFamily="34" charset="0"/>
                <a:cs typeface="Arial"/>
              </a:rPr>
              <a:t> </a:t>
            </a:r>
            <a:r>
              <a:rPr lang="cs-CZ" altLang="cs-CZ" sz="1200" b="1" kern="0" dirty="0" smtClean="0">
                <a:solidFill>
                  <a:srgbClr val="000000"/>
                </a:solidFill>
                <a:latin typeface="Calibri" panose="020F0502020204030204" pitchFamily="34" charset="0"/>
                <a:cs typeface="Arial"/>
              </a:rPr>
              <a:t>[</a:t>
            </a:r>
            <a:r>
              <a:rPr lang="cs-CZ" altLang="cs-CZ" sz="1200" b="1" kern="0" dirty="0">
                <a:solidFill>
                  <a:srgbClr val="000000"/>
                </a:solidFill>
                <a:latin typeface="Calibri" panose="020F0502020204030204" pitchFamily="34" charset="0"/>
                <a:cs typeface="Arial"/>
              </a:rPr>
              <a:t>cit. </a:t>
            </a:r>
            <a:r>
              <a:rPr lang="cs-CZ" altLang="cs-CZ" sz="1200" b="1" kern="0" dirty="0" smtClean="0">
                <a:solidFill>
                  <a:srgbClr val="000000"/>
                </a:solidFill>
                <a:latin typeface="Calibri" panose="020F0502020204030204" pitchFamily="34" charset="0"/>
                <a:cs typeface="Arial"/>
              </a:rPr>
              <a:t>2012-08-18],</a:t>
            </a:r>
            <a:r>
              <a:rPr lang="cs-CZ" sz="1200" b="1" dirty="0" smtClean="0"/>
              <a:t> Licence Public </a:t>
            </a:r>
            <a:r>
              <a:rPr lang="cs-CZ" sz="1200" b="1" dirty="0" err="1" smtClean="0"/>
              <a:t>domain</a:t>
            </a:r>
            <a:r>
              <a:rPr lang="cs-CZ" sz="1200" b="1" dirty="0"/>
              <a:t>, NASA, File:Earth </a:t>
            </a:r>
            <a:r>
              <a:rPr lang="cs-CZ" sz="1200" b="1" dirty="0" err="1"/>
              <a:t>Eastern</a:t>
            </a:r>
            <a:r>
              <a:rPr lang="cs-CZ" sz="1200" b="1" dirty="0"/>
              <a:t> </a:t>
            </a:r>
            <a:r>
              <a:rPr lang="cs-CZ" sz="1200" b="1" dirty="0" smtClean="0"/>
              <a:t>Hemisphere.jpg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commons.wikimedia.org/wiki/File:Earth_Eastern_Hemisphere.jpg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2, [cit. 2012-08-18],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Jonathan Wilkins, File:Slab </a:t>
            </a:r>
            <a:r>
              <a:rPr lang="cs-CZ" sz="1200" b="1" dirty="0" err="1"/>
              <a:t>production</a:t>
            </a:r>
            <a:r>
              <a:rPr lang="cs-CZ" sz="1200" b="1" dirty="0"/>
              <a:t> - geograph.org.uk - </a:t>
            </a:r>
            <a:r>
              <a:rPr lang="cs-CZ" sz="1200" b="1" dirty="0" smtClean="0"/>
              <a:t>1356744.jpg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http://commons.wikimedia.org/wiki/File:Slab_production_-_geograph.org.uk_-_</a:t>
            </a:r>
            <a:r>
              <a:rPr lang="cs-CZ" sz="1200" b="1" dirty="0" smtClean="0">
                <a:hlinkClick r:id="rId3"/>
              </a:rPr>
              <a:t>1356744.jpg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3, [cit. 2012-08-18], Licence 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R</a:t>
            </a:r>
            <a:r>
              <a:rPr lang="cs-CZ" sz="1200" b="1" dirty="0"/>
              <a:t>. </a:t>
            </a:r>
            <a:r>
              <a:rPr lang="cs-CZ" sz="1200" b="1" dirty="0" err="1"/>
              <a:t>Jay</a:t>
            </a:r>
            <a:r>
              <a:rPr lang="cs-CZ" sz="1200" b="1" dirty="0"/>
              <a:t> </a:t>
            </a:r>
            <a:r>
              <a:rPr lang="cs-CZ" sz="1200" b="1" dirty="0" err="1" smtClean="0"/>
              <a:t>GaBany</a:t>
            </a:r>
            <a:r>
              <a:rPr lang="cs-CZ" sz="1200" b="1" dirty="0"/>
              <a:t>, File:Small </a:t>
            </a:r>
            <a:r>
              <a:rPr lang="cs-CZ" sz="1200" b="1" dirty="0" smtClean="0"/>
              <a:t>ngc4651.jpg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commons.wikimedia.org/wiki/File:Small_ngc4651.jpg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4</a:t>
            </a:r>
            <a:r>
              <a:rPr lang="cs-CZ" sz="1200" b="1" dirty="0" smtClean="0"/>
              <a:t>, </a:t>
            </a:r>
            <a:r>
              <a:rPr lang="cs-CZ" sz="1200" b="1" dirty="0"/>
              <a:t>[cit. 2012-08-18],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Josep</a:t>
            </a:r>
            <a:r>
              <a:rPr lang="cs-CZ" sz="1200" b="1" dirty="0"/>
              <a:t> </a:t>
            </a:r>
            <a:r>
              <a:rPr lang="cs-CZ" sz="1200" b="1" dirty="0" err="1" smtClean="0"/>
              <a:t>Renalias</a:t>
            </a:r>
            <a:r>
              <a:rPr lang="cs-CZ" sz="1200" b="1" dirty="0"/>
              <a:t>, </a:t>
            </a:r>
            <a:r>
              <a:rPr lang="cs-CZ" sz="1200" b="1" dirty="0" smtClean="0"/>
              <a:t>File:EtnaAvió.JPG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commons.wikimedia.org/wiki/File:EtnaAvi%C3%B3.JPG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5, [cit. 2012-08-18],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Ansgar</a:t>
            </a:r>
            <a:r>
              <a:rPr lang="cs-CZ" sz="1200" b="1" dirty="0"/>
              <a:t> </a:t>
            </a:r>
            <a:r>
              <a:rPr lang="cs-CZ" sz="1200" b="1" dirty="0" err="1" smtClean="0"/>
              <a:t>Walk</a:t>
            </a:r>
            <a:r>
              <a:rPr lang="cs-CZ" sz="1200" b="1" dirty="0" smtClean="0"/>
              <a:t>, </a:t>
            </a:r>
            <a:r>
              <a:rPr lang="nn-NO" sz="1200" b="1" dirty="0" smtClean="0"/>
              <a:t>File:Iceberg </a:t>
            </a:r>
            <a:r>
              <a:rPr lang="nn-NO" sz="1200" b="1" dirty="0"/>
              <a:t>20 2000 08 </a:t>
            </a:r>
            <a:r>
              <a:rPr lang="nn-NO" sz="1200" b="1" dirty="0" smtClean="0"/>
              <a:t>12.jpg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commons.wikimedia.org/wiki/File:Iceberg_20_2000_08_12.jpg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6</a:t>
            </a:r>
            <a:r>
              <a:rPr lang="cs-CZ" sz="1200" b="1" dirty="0" smtClean="0"/>
              <a:t>, </a:t>
            </a:r>
            <a:r>
              <a:rPr lang="cs-CZ" sz="1200" b="1" dirty="0"/>
              <a:t>[cit. 2012-08-18],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 smtClean="0"/>
              <a:t>, </a:t>
            </a:r>
            <a:r>
              <a:rPr lang="cs-CZ" sz="1200" b="1" dirty="0"/>
              <a:t>Dieter </a:t>
            </a:r>
            <a:r>
              <a:rPr lang="cs-CZ" sz="1200" b="1" dirty="0" err="1" smtClean="0"/>
              <a:t>Mueller</a:t>
            </a:r>
            <a:r>
              <a:rPr lang="cs-CZ" sz="1200" b="1" dirty="0"/>
              <a:t>, File:Agiospavlos DM 2004 IMG002 </a:t>
            </a:r>
            <a:r>
              <a:rPr lang="cs-CZ" sz="1200" b="1" dirty="0" smtClean="0"/>
              <a:t>Felsenformation.JPG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commons.wikimedia.org/wiki/File:Agiospavlos_DM_2004_IMG002_Felsenformation.JPG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Obrázek č. 11, [cit. 2012-08-18],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Wikinaut</a:t>
            </a:r>
            <a:r>
              <a:rPr lang="cs-CZ" sz="1200" b="1" dirty="0"/>
              <a:t>, File:20081029 </a:t>
            </a:r>
            <a:r>
              <a:rPr lang="cs-CZ" sz="1200" b="1" dirty="0" err="1"/>
              <a:t>Rodalquilar</a:t>
            </a:r>
            <a:r>
              <a:rPr lang="cs-CZ" sz="1200" b="1" dirty="0"/>
              <a:t> Planta Denver </a:t>
            </a:r>
            <a:r>
              <a:rPr lang="cs-CZ" sz="1200" b="1" dirty="0" err="1"/>
              <a:t>Version</a:t>
            </a:r>
            <a:r>
              <a:rPr lang="cs-CZ" sz="1200" b="1" dirty="0"/>
              <a:t> </a:t>
            </a:r>
            <a:r>
              <a:rPr lang="cs-CZ" sz="1200" b="1" dirty="0" smtClean="0"/>
              <a:t>2.jpg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commons.wikimedia.org/wiki/File:20081029_Rodalquilar_Planta_Denver_Version_2.jpg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12</a:t>
            </a:r>
            <a:r>
              <a:rPr lang="cs-CZ" sz="1200" b="1" dirty="0" smtClean="0"/>
              <a:t>, </a:t>
            </a:r>
            <a:r>
              <a:rPr lang="cs-CZ" sz="1200" b="1" dirty="0"/>
              <a:t>[cit. 2012-08-18],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Rob </a:t>
            </a:r>
            <a:r>
              <a:rPr lang="cs-CZ" sz="1200" b="1" dirty="0" err="1"/>
              <a:t>Lavinsky</a:t>
            </a:r>
            <a:r>
              <a:rPr lang="cs-CZ" sz="1200" b="1" dirty="0"/>
              <a:t>, iRocks.com, </a:t>
            </a:r>
            <a:r>
              <a:rPr lang="cs-CZ" sz="1200" b="1" dirty="0" smtClean="0"/>
              <a:t>File:Gold-239890.jpg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commons.wikimedia.org/wiki/File:Gold-239890.jpg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13, [cit. 2012-08-18],  </a:t>
            </a:r>
            <a:r>
              <a:rPr lang="cs-CZ" sz="1200" b="1" dirty="0" smtClean="0"/>
              <a:t>Licence </a:t>
            </a:r>
            <a:r>
              <a:rPr lang="cs-CZ" sz="1200" b="1" dirty="0"/>
              <a:t>Public </a:t>
            </a:r>
            <a:r>
              <a:rPr lang="cs-CZ" sz="1200" b="1" dirty="0" err="1"/>
              <a:t>domain</a:t>
            </a:r>
            <a:r>
              <a:rPr lang="cs-CZ" sz="1200" b="1" dirty="0"/>
              <a:t>, NASA/GSFC/MITI/ERSDAC/JAROS, and U.S./Japan ASTER Science Team, </a:t>
            </a:r>
            <a:r>
              <a:rPr lang="cs-CZ" sz="1200" b="1" dirty="0" err="1"/>
              <a:t>Soubor:SaltGlaciers</a:t>
            </a:r>
            <a:r>
              <a:rPr lang="cs-CZ" sz="1200" b="1" dirty="0"/>
              <a:t> </a:t>
            </a:r>
            <a:r>
              <a:rPr lang="cs-CZ" sz="1200" b="1" dirty="0" err="1"/>
              <a:t>ZagrosMtns</a:t>
            </a:r>
            <a:r>
              <a:rPr lang="cs-CZ" sz="1200" b="1" dirty="0"/>
              <a:t> </a:t>
            </a:r>
            <a:r>
              <a:rPr lang="cs-CZ" sz="1200" b="1" dirty="0" smtClean="0"/>
              <a:t>20010810.jpg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cs.wikipedia.org/wiki/Soubor:SaltGlaciers_ZagrosMtns_20010810.jpg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19</a:t>
            </a:r>
            <a:r>
              <a:rPr lang="cs-CZ" sz="1200" b="1" dirty="0" smtClean="0"/>
              <a:t>, </a:t>
            </a:r>
            <a:r>
              <a:rPr lang="cs-CZ" sz="1200" b="1" dirty="0"/>
              <a:t>[cit. 2012-08-18],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NOAA </a:t>
            </a:r>
            <a:r>
              <a:rPr lang="cs-CZ" sz="1200" b="1" dirty="0" err="1"/>
              <a:t>Photo</a:t>
            </a:r>
            <a:r>
              <a:rPr lang="cs-CZ" sz="1200" b="1" dirty="0"/>
              <a:t> </a:t>
            </a:r>
            <a:r>
              <a:rPr lang="cs-CZ" sz="1200" b="1" dirty="0" err="1" smtClean="0"/>
              <a:t>Library</a:t>
            </a:r>
            <a:r>
              <a:rPr lang="cs-CZ" sz="1200" b="1" dirty="0" smtClean="0"/>
              <a:t>, </a:t>
            </a:r>
            <a:r>
              <a:rPr lang="en-US" sz="1200" b="1" dirty="0"/>
              <a:t>File:Post0030 - Flickr - NOAA Photo </a:t>
            </a:r>
            <a:r>
              <a:rPr lang="en-US" sz="1200" b="1" dirty="0" smtClean="0"/>
              <a:t>Library.jpg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http://commons.wikimedia.org/wiki/File:Post0030_-_Flickr_-_</a:t>
            </a:r>
            <a:r>
              <a:rPr lang="cs-CZ" sz="1200" b="1" dirty="0" smtClean="0">
                <a:hlinkClick r:id="rId11"/>
              </a:rPr>
              <a:t>NOAA_Photo_Library.jpg?uselang=cs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7</a:t>
            </a:r>
            <a:r>
              <a:rPr lang="cs-CZ" sz="1200" b="1" dirty="0" smtClean="0"/>
              <a:t>, 8, 9, 10, 14, 15, 16, 17, 18, 20, 21, 22, 23, 24, autor 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1966733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135810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961</Words>
  <Application>Microsoft Office PowerPoint</Application>
  <PresentationFormat>Předvádění na obrazovce (4:3)</PresentationFormat>
  <Paragraphs>225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1_Motiv systému Office</vt:lpstr>
      <vt:lpstr>Snímek 1</vt:lpstr>
      <vt:lpstr>Snímek 2</vt:lpstr>
      <vt:lpstr>Přírodopis 9. třída MINERALOGIE </vt:lpstr>
      <vt:lpstr>Geologie</vt:lpstr>
      <vt:lpstr>Geologie – místo mezi ostatními vědami</vt:lpstr>
      <vt:lpstr>Geologie- velmi rozsáhlá, dělí se na podobory</vt:lpstr>
      <vt:lpstr>Geologie - podobory</vt:lpstr>
      <vt:lpstr>Geologie - podobory</vt:lpstr>
      <vt:lpstr>Geologie - podobory</vt:lpstr>
      <vt:lpstr>Geologie - podobory</vt:lpstr>
      <vt:lpstr>Geologie - podobory</vt:lpstr>
      <vt:lpstr>Některé vědy, využívané geologií</vt:lpstr>
      <vt:lpstr>Některé vědy, využívané geologií</vt:lpstr>
      <vt:lpstr>Některé vědy, využívané geologií</vt:lpstr>
      <vt:lpstr>Práce geologa</vt:lpstr>
      <vt:lpstr>Závěrem</vt:lpstr>
      <vt:lpstr>Snímek 17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Dum</cp:lastModifiedBy>
  <cp:revision>44</cp:revision>
  <dcterms:created xsi:type="dcterms:W3CDTF">2013-11-23T16:43:34Z</dcterms:created>
  <dcterms:modified xsi:type="dcterms:W3CDTF">2015-05-17T19:00:50Z</dcterms:modified>
</cp:coreProperties>
</file>