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81" r:id="rId3"/>
    <p:sldId id="257" r:id="rId4"/>
    <p:sldId id="258" r:id="rId5"/>
    <p:sldId id="259" r:id="rId6"/>
    <p:sldId id="263" r:id="rId7"/>
    <p:sldId id="262" r:id="rId8"/>
    <p:sldId id="265" r:id="rId9"/>
    <p:sldId id="261" r:id="rId10"/>
    <p:sldId id="266" r:id="rId11"/>
    <p:sldId id="267" r:id="rId12"/>
    <p:sldId id="260" r:id="rId13"/>
    <p:sldId id="270" r:id="rId14"/>
    <p:sldId id="272" r:id="rId15"/>
    <p:sldId id="271" r:id="rId16"/>
    <p:sldId id="276" r:id="rId17"/>
    <p:sldId id="268" r:id="rId18"/>
    <p:sldId id="274" r:id="rId19"/>
    <p:sldId id="273" r:id="rId20"/>
    <p:sldId id="269" r:id="rId21"/>
    <p:sldId id="275" r:id="rId22"/>
    <p:sldId id="278" r:id="rId23"/>
    <p:sldId id="264" r:id="rId24"/>
    <p:sldId id="277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38447" autoAdjust="0"/>
  </p:normalViewPr>
  <p:slideViewPr>
    <p:cSldViewPr>
      <p:cViewPr varScale="1">
        <p:scale>
          <a:sx n="86" d="100"/>
          <a:sy n="86" d="100"/>
        </p:scale>
        <p:origin x="-3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392479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9278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9650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43989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334122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209136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435046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071497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693331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986683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811951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050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ryt-Kristallstufe.jpg" TargetMode="External"/><Relationship Id="rId13" Type="http://schemas.openxmlformats.org/officeDocument/2006/relationships/hyperlink" Target="http://commons.wikimedia.org/wiki/File:Cristales_cueva_de_Naica.JPG?uselang=cs" TargetMode="External"/><Relationship Id="rId3" Type="http://schemas.openxmlformats.org/officeDocument/2006/relationships/hyperlink" Target="http://commons.wikimedia.org/wiki/File:Nitratine-548175.jpg?uselang=cs" TargetMode="External"/><Relationship Id="rId7" Type="http://schemas.openxmlformats.org/officeDocument/2006/relationships/hyperlink" Target="http://commons.wikimedia.org/wiki/File:Baryte-119754.jpg" TargetMode="External"/><Relationship Id="rId12" Type="http://schemas.openxmlformats.org/officeDocument/2006/relationships/hyperlink" Target="http://commons.wikimedia.org/wiki/File:Gypsum-251119.jpg" TargetMode="External"/><Relationship Id="rId2" Type="http://schemas.openxmlformats.org/officeDocument/2006/relationships/hyperlink" Target="http://cs.wikipedia.org/wiki/Soubor:Powder_Sampl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ypse_roux_1(Maroc).jpg" TargetMode="External"/><Relationship Id="rId11" Type="http://schemas.openxmlformats.org/officeDocument/2006/relationships/hyperlink" Target="http://commons.wikimedia.org/wiki/File:Gypse_(France)_.jpg" TargetMode="External"/><Relationship Id="rId5" Type="http://schemas.openxmlformats.org/officeDocument/2006/relationships/hyperlink" Target="http://cs.wikipedia.org/wiki/Soubor:Dusi%C4%8Dnan_draseln%C3%BD.JPG" TargetMode="External"/><Relationship Id="rId10" Type="http://schemas.openxmlformats.org/officeDocument/2006/relationships/hyperlink" Target="http://commons.wikimedia.org/wiki/File:Baryte-173478.jpg" TargetMode="External"/><Relationship Id="rId4" Type="http://schemas.openxmlformats.org/officeDocument/2006/relationships/hyperlink" Target="http://cs.wikipedia.org/wiki/Soubor:Miscanti_Lagoon_near_San_Pedro_de_Atacama_Chile_Luca_Galuzzi_2006.jpg" TargetMode="External"/><Relationship Id="rId9" Type="http://schemas.openxmlformats.org/officeDocument/2006/relationships/hyperlink" Target="http://commons.wikimedia.org/wiki/File:Barite-Sphalerite-elm37a.jpg" TargetMode="External"/><Relationship Id="rId14" Type="http://schemas.openxmlformats.org/officeDocument/2006/relationships/hyperlink" Target="http://commons.wikimedia.org/wiki/File:Gips_alabaster,_W%C5%82ochy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halcanthite_2.JPG" TargetMode="External"/><Relationship Id="rId3" Type="http://schemas.openxmlformats.org/officeDocument/2006/relationships/hyperlink" Target="http://commons.wikimedia.org/wiki/File:Gips_-_Lubin,_Poland..jpg" TargetMode="External"/><Relationship Id="rId7" Type="http://schemas.openxmlformats.org/officeDocument/2006/relationships/hyperlink" Target="http://commons.wikimedia.org/wiki/File:Anhydrite-36996.jpg" TargetMode="External"/><Relationship Id="rId2" Type="http://schemas.openxmlformats.org/officeDocument/2006/relationships/hyperlink" Target="http://commons.wikimedia.org/wiki/File:Gypse-s%C3%A9l%C3%A9nite_1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Quartz-Anhydrite-205964.jpg" TargetMode="External"/><Relationship Id="rId5" Type="http://schemas.openxmlformats.org/officeDocument/2006/relationships/hyperlink" Target="http://commons.wikimedia.org/wiki/File:Anhydrite-rom39a.jpg" TargetMode="External"/><Relationship Id="rId4" Type="http://schemas.openxmlformats.org/officeDocument/2006/relationships/hyperlink" Target="http://commons.wikimedia.org/wiki/File:Anhydrite-227488.jpg" TargetMode="External"/><Relationship Id="rId9" Type="http://schemas.openxmlformats.org/officeDocument/2006/relationships/hyperlink" Target="http://commons.wikimedia.org/wiki/File:Chalcanthite2_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9650600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VY_32_INOVACE_189_Geologie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5346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292038"/>
              </p:ext>
            </p:extLst>
          </p:nvPr>
        </p:nvGraphicFramePr>
        <p:xfrm>
          <a:off x="1647190" y="2043779"/>
          <a:ext cx="5849620" cy="3627501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Chemické složení Země – dusičnany a sírany, nejběžnější dusičnany a sírany zemské kůry, jejich  vznik, rozšíření 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znalosti o výskytu a významu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dusičnanů a síranů.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668" y="599077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1094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b="1" dirty="0" smtClean="0"/>
              <a:t>MINERÁLY - PŘEHLED</a:t>
            </a:r>
          </a:p>
          <a:p>
            <a:pPr marL="0" indent="0" algn="ctr">
              <a:buNone/>
            </a:pPr>
            <a:r>
              <a:rPr lang="cs-CZ" sz="6000" b="1" dirty="0" smtClean="0"/>
              <a:t>„DUSIČNANY“</a:t>
            </a:r>
          </a:p>
          <a:p>
            <a:pPr marL="0" indent="0" algn="ctr">
              <a:buNone/>
            </a:pPr>
            <a:r>
              <a:rPr lang="cs-CZ" sz="6000" b="1" dirty="0" smtClean="0"/>
              <a:t>„SÍRANY“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003016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Dusičnany (nitráty, ledky)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1801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soli kyseliny dusičné</a:t>
            </a:r>
          </a:p>
          <a:p>
            <a:pPr marL="0" indent="0">
              <a:buNone/>
            </a:pPr>
            <a:r>
              <a:rPr lang="cs-CZ" sz="2400" b="1" dirty="0" smtClean="0"/>
              <a:t>- všechny jsou ve vodě snadno rozpustné</a:t>
            </a:r>
          </a:p>
          <a:p>
            <a:pPr marL="0" indent="0">
              <a:buNone/>
            </a:pPr>
            <a:r>
              <a:rPr lang="cs-CZ" sz="2400" b="1" dirty="0" smtClean="0"/>
              <a:t>- nachází se jen v horkých a suchých oblastech</a:t>
            </a:r>
          </a:p>
          <a:p>
            <a:pPr marL="0" indent="0">
              <a:buNone/>
            </a:pPr>
            <a:r>
              <a:rPr lang="cs-CZ" sz="2400" b="1" dirty="0" smtClean="0"/>
              <a:t>- dusíkatá hnojiva, k </a:t>
            </a:r>
            <a:r>
              <a:rPr lang="cs-CZ" sz="2400" b="1" dirty="0"/>
              <a:t>výrobě střelného prachu, </a:t>
            </a:r>
            <a:r>
              <a:rPr lang="cs-CZ" sz="2400" b="1" dirty="0" smtClean="0"/>
              <a:t>dezinfekce </a:t>
            </a:r>
            <a:r>
              <a:rPr lang="cs-CZ" sz="2400" b="1" dirty="0"/>
              <a:t>v lékařství, k čeření skla, </a:t>
            </a:r>
            <a:r>
              <a:rPr lang="cs-CZ" sz="2400" b="1" dirty="0" smtClean="0"/>
              <a:t>silný </a:t>
            </a:r>
            <a:r>
              <a:rPr lang="cs-CZ" sz="2400" b="1" dirty="0"/>
              <a:t>oxidační činitel při zpracování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Ni-rud</a:t>
            </a:r>
            <a:r>
              <a:rPr lang="cs-CZ" sz="2400" b="1" dirty="0"/>
              <a:t>, k výrobě HNO</a:t>
            </a:r>
            <a:r>
              <a:rPr lang="cs-CZ" sz="2400" b="1" baseline="-25000" dirty="0"/>
              <a:t>3</a:t>
            </a:r>
            <a:r>
              <a:rPr lang="cs-CZ" sz="2400" b="1" dirty="0"/>
              <a:t>, </a:t>
            </a:r>
            <a:r>
              <a:rPr lang="cs-CZ" sz="2400" b="1" dirty="0" smtClean="0"/>
              <a:t>konzervace </a:t>
            </a:r>
            <a:r>
              <a:rPr lang="cs-CZ" sz="2400" b="1" dirty="0"/>
              <a:t>masa a ryb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01718"/>
            <a:ext cx="4680520" cy="263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5949280"/>
            <a:ext cx="48245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                                                                 Různé střelné prachy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6741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Nitronatrit</a:t>
            </a:r>
            <a:r>
              <a:rPr lang="cs-CZ" sz="3200" b="1" dirty="0" smtClean="0"/>
              <a:t> (chilský ledek, nitratin)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6006655"/>
              </p:ext>
            </p:extLst>
          </p:nvPr>
        </p:nvGraphicFramePr>
        <p:xfrm>
          <a:off x="611560" y="1196751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1,5 - 2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klencová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g/cm</a:t>
                      </a:r>
                      <a:r>
                        <a:rPr lang="cs-CZ" sz="18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2,24 – 2,29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NaNO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273142" y="1925833"/>
            <a:ext cx="5040560" cy="3582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869160"/>
            <a:ext cx="396044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hygroskopický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chladivě slaná </a:t>
            </a:r>
            <a:r>
              <a:rPr lang="cs-CZ" sz="2400" b="1" dirty="0">
                <a:solidFill>
                  <a:prstClr val="black"/>
                </a:solidFill>
              </a:rPr>
              <a:t>chuť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- v </a:t>
            </a:r>
            <a:r>
              <a:rPr lang="cs-CZ" sz="2400" b="1" dirty="0" smtClean="0">
                <a:solidFill>
                  <a:prstClr val="black"/>
                </a:solidFill>
              </a:rPr>
              <a:t>plamenu </a:t>
            </a:r>
            <a:r>
              <a:rPr lang="cs-CZ" sz="2400" b="1" dirty="0">
                <a:solidFill>
                  <a:prstClr val="black"/>
                </a:solidFill>
              </a:rPr>
              <a:t>snadno taje</a:t>
            </a:r>
            <a:endParaRPr lang="cs-CZ" sz="2400" b="1" dirty="0" smtClean="0">
              <a:solidFill>
                <a:prstClr val="black"/>
              </a:solidFill>
            </a:endParaRPr>
          </a:p>
          <a:p>
            <a:pPr marL="285750" indent="-285750">
              <a:buFontTx/>
              <a:buChar char="-"/>
            </a:pPr>
            <a:endParaRPr lang="cs-CZ" sz="2400" b="1" dirty="0">
              <a:solidFill>
                <a:prstClr val="black"/>
              </a:solidFill>
            </a:endParaRP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18176" y="595180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6040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/>
              <a:t>Nitronatrit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363272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rozpouští </a:t>
            </a:r>
            <a:r>
              <a:rPr lang="cs-CZ" sz="2400" b="1" dirty="0"/>
              <a:t>se ve </a:t>
            </a:r>
            <a:r>
              <a:rPr lang="cs-CZ" sz="2400" b="1" dirty="0" smtClean="0"/>
              <a:t>vodě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hnojivo, v metalurgii, v potravinářském a chemickém </a:t>
            </a:r>
            <a:r>
              <a:rPr lang="cs-CZ" sz="2400" b="1" dirty="0" smtClean="0"/>
              <a:t>průmyslu</a:t>
            </a:r>
          </a:p>
          <a:p>
            <a:pPr marL="0" indent="0">
              <a:buNone/>
            </a:pPr>
            <a:r>
              <a:rPr lang="cs-CZ" sz="2400" b="1" dirty="0" smtClean="0"/>
              <a:t>- ložisko v </a:t>
            </a:r>
            <a:r>
              <a:rPr lang="cs-CZ" sz="2400" b="1" dirty="0"/>
              <a:t>poušti </a:t>
            </a:r>
            <a:r>
              <a:rPr lang="cs-CZ" sz="2400" b="1" dirty="0" err="1"/>
              <a:t>Atacama</a:t>
            </a:r>
            <a:r>
              <a:rPr lang="cs-CZ" sz="2400" b="1" dirty="0"/>
              <a:t> v Chile </a:t>
            </a:r>
            <a:r>
              <a:rPr lang="cs-CZ" sz="2400" b="1" dirty="0" smtClean="0"/>
              <a:t>(700 </a:t>
            </a:r>
            <a:r>
              <a:rPr lang="cs-CZ" sz="2400" b="1" dirty="0"/>
              <a:t>km </a:t>
            </a:r>
            <a:r>
              <a:rPr lang="cs-CZ" sz="2400" b="1" dirty="0" smtClean="0"/>
              <a:t>dlouhé </a:t>
            </a:r>
            <a:r>
              <a:rPr lang="cs-CZ" sz="2400" b="1" dirty="0"/>
              <a:t>a 15 - 80 km </a:t>
            </a:r>
            <a:r>
              <a:rPr lang="cs-CZ" sz="2400" b="1" dirty="0" smtClean="0"/>
              <a:t>široké, mocnost </a:t>
            </a:r>
            <a:r>
              <a:rPr lang="cs-CZ" sz="2400" b="1" dirty="0"/>
              <a:t>20 cm až 2 </a:t>
            </a:r>
            <a:r>
              <a:rPr lang="cs-CZ" sz="2400" b="1" dirty="0" smtClean="0"/>
              <a:t>m)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výskyt </a:t>
            </a:r>
            <a:r>
              <a:rPr lang="cs-CZ" sz="2400" b="1" dirty="0" smtClean="0"/>
              <a:t>- </a:t>
            </a:r>
            <a:r>
              <a:rPr lang="cs-CZ" sz="2400" b="1" dirty="0" smtClean="0"/>
              <a:t>Chile, Bahamy, USA, Rusko</a:t>
            </a:r>
            <a:endParaRPr lang="cs-CZ" sz="24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96952"/>
            <a:ext cx="4899608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5634099"/>
            <a:ext cx="4899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                                                                      </a:t>
            </a:r>
            <a:r>
              <a:rPr lang="cs-CZ" b="1" dirty="0" smtClean="0">
                <a:solidFill>
                  <a:schemeClr val="bg1"/>
                </a:solidFill>
              </a:rPr>
              <a:t>Poušť </a:t>
            </a:r>
            <a:r>
              <a:rPr lang="cs-CZ" b="1" dirty="0" err="1" smtClean="0">
                <a:solidFill>
                  <a:schemeClr val="bg1"/>
                </a:solidFill>
              </a:rPr>
              <a:t>Atacama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6729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Nitrokalit</a:t>
            </a:r>
            <a:r>
              <a:rPr lang="cs-CZ" sz="3200" b="1" dirty="0" smtClean="0"/>
              <a:t> (</a:t>
            </a:r>
            <a:r>
              <a:rPr lang="cs-CZ" sz="3200" b="1" dirty="0"/>
              <a:t>nitrit, ledek </a:t>
            </a:r>
            <a:r>
              <a:rPr lang="cs-CZ" sz="3200" b="1" dirty="0" smtClean="0"/>
              <a:t>draselný, </a:t>
            </a:r>
            <a:r>
              <a:rPr lang="cs-CZ" sz="3200" b="1" dirty="0" err="1" smtClean="0"/>
              <a:t>sanytr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575574"/>
              </p:ext>
            </p:extLst>
          </p:nvPr>
        </p:nvGraphicFramePr>
        <p:xfrm>
          <a:off x="395536" y="1196752"/>
          <a:ext cx="381642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52967"/>
                <a:gridCol w="1963457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osočtverečná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g/cm</a:t>
                      </a:r>
                      <a:r>
                        <a:rPr lang="cs-CZ" sz="18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2,1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KNO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3</a:t>
                      </a:r>
                      <a:endParaRPr lang="cs-CZ" sz="24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4941168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není hygroskopický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USA</a:t>
            </a:r>
            <a:r>
              <a:rPr lang="cs-CZ" sz="2400" b="1" dirty="0"/>
              <a:t>, </a:t>
            </a:r>
            <a:r>
              <a:rPr lang="cs-CZ" sz="2400" b="1" dirty="0" smtClean="0"/>
              <a:t>Chile</a:t>
            </a:r>
            <a:r>
              <a:rPr lang="cs-CZ" sz="2400" b="1" dirty="0"/>
              <a:t>, </a:t>
            </a:r>
            <a:r>
              <a:rPr lang="cs-CZ" sz="2400" b="1" dirty="0" smtClean="0"/>
              <a:t>Bolívie</a:t>
            </a:r>
            <a:r>
              <a:rPr lang="cs-CZ" sz="2400" b="1" dirty="0"/>
              <a:t>, </a:t>
            </a:r>
            <a:r>
              <a:rPr lang="cs-CZ" sz="2400" b="1" dirty="0" smtClean="0"/>
              <a:t>Indie, Maďarsko, Egypt </a:t>
            </a: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4427984" y="1196752"/>
            <a:ext cx="471601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dusíkaté hnojivo</a:t>
            </a:r>
          </a:p>
          <a:p>
            <a:r>
              <a:rPr lang="cs-CZ" sz="2400" b="1" dirty="0" smtClean="0"/>
              <a:t>- součást </a:t>
            </a:r>
            <a:r>
              <a:rPr lang="cs-CZ" sz="2400" b="1" dirty="0"/>
              <a:t>mnoha pyrotechnických </a:t>
            </a:r>
            <a:r>
              <a:rPr lang="cs-CZ" sz="2400" b="1" dirty="0" smtClean="0"/>
              <a:t>výrobků (střelný prach, dýmovnice)</a:t>
            </a:r>
          </a:p>
          <a:p>
            <a:r>
              <a:rPr lang="cs-CZ" sz="2400" b="1" dirty="0" smtClean="0"/>
              <a:t>- při rozpouštění </a:t>
            </a:r>
            <a:r>
              <a:rPr lang="cs-CZ" sz="2400" b="1" dirty="0"/>
              <a:t>ve vodě dochází </a:t>
            </a:r>
            <a:endParaRPr lang="cs-CZ" sz="2400" b="1" dirty="0" smtClean="0"/>
          </a:p>
          <a:p>
            <a:r>
              <a:rPr lang="cs-CZ" sz="2400" b="1" dirty="0" smtClean="0"/>
              <a:t>k ochlazení </a:t>
            </a:r>
            <a:r>
              <a:rPr lang="cs-CZ" sz="2400" b="1" dirty="0"/>
              <a:t>roztoku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934" y="3501008"/>
            <a:ext cx="4407078" cy="256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52934" y="5805264"/>
            <a:ext cx="29273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3320800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Sírany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soli </a:t>
            </a:r>
            <a:r>
              <a:rPr lang="cs-CZ" sz="2400" b="1" dirty="0"/>
              <a:t>odvozené </a:t>
            </a:r>
            <a:r>
              <a:rPr lang="cs-CZ" sz="2400" b="1" dirty="0" smtClean="0"/>
              <a:t>kyseliny sírové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přírodě </a:t>
            </a:r>
            <a:r>
              <a:rPr lang="cs-CZ" sz="2400" b="1" dirty="0" smtClean="0"/>
              <a:t>hojné, jejich výskyt snižuje dobá rozpustnost </a:t>
            </a:r>
            <a:r>
              <a:rPr lang="cs-CZ" sz="2400" b="1" dirty="0"/>
              <a:t>ve vodě</a:t>
            </a:r>
          </a:p>
          <a:p>
            <a:pPr marL="0" indent="0">
              <a:buNone/>
            </a:pPr>
            <a:r>
              <a:rPr lang="cs-CZ" sz="2400" b="1" dirty="0" smtClean="0"/>
              <a:t>- počet stálých sulfátů </a:t>
            </a:r>
            <a:r>
              <a:rPr lang="cs-CZ" sz="2400" b="1" dirty="0"/>
              <a:t>je v zemské kůře malý </a:t>
            </a:r>
            <a:r>
              <a:rPr lang="cs-CZ" sz="2400" b="1" dirty="0" smtClean="0"/>
              <a:t>(např. CaSO</a:t>
            </a:r>
            <a:r>
              <a:rPr lang="cs-CZ" sz="2400" b="1" baseline="-25000" dirty="0" smtClean="0"/>
              <a:t>4</a:t>
            </a:r>
            <a:r>
              <a:rPr lang="cs-CZ" sz="2400" b="1" dirty="0"/>
              <a:t>, </a:t>
            </a:r>
            <a:r>
              <a:rPr lang="cs-CZ" sz="2400" b="1" dirty="0" smtClean="0"/>
              <a:t>BaSO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4</a:t>
            </a:r>
            <a:r>
              <a:rPr lang="cs-CZ" sz="2400" b="1" dirty="0" smtClean="0"/>
              <a:t>, SrSO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4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rozpustné sírany se používají k laboratorní přípravě krystalů</a:t>
            </a:r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96703"/>
            <a:ext cx="3769703" cy="2816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518" y="3696703"/>
            <a:ext cx="3744416" cy="2816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26712"/>
            <a:ext cx="8208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                                                            Sádrovec                             Obrázek č. 6                                                                 Baryt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5395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Baryt (</a:t>
            </a:r>
            <a:r>
              <a:rPr lang="cs-CZ" sz="3200" b="1" dirty="0" err="1" smtClean="0"/>
              <a:t>barit</a:t>
            </a:r>
            <a:r>
              <a:rPr lang="cs-CZ" sz="3200" b="1" dirty="0" smtClean="0"/>
              <a:t>, těživec)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535434"/>
              </p:ext>
            </p:extLst>
          </p:nvPr>
        </p:nvGraphicFramePr>
        <p:xfrm>
          <a:off x="539552" y="1124744"/>
          <a:ext cx="381642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998419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 – 3,5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kosočtverečná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g/cm</a:t>
                      </a:r>
                      <a:r>
                        <a:rPr lang="cs-CZ" sz="18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bílá, zbarvená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BaSO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4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4725144"/>
            <a:ext cx="381642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z </a:t>
            </a:r>
            <a:r>
              <a:rPr lang="cs-CZ" sz="2400" b="1" dirty="0"/>
              <a:t>řeckého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barys</a:t>
            </a:r>
            <a:r>
              <a:rPr lang="cs-CZ" sz="2400" b="1" dirty="0" smtClean="0"/>
              <a:t>“ = těžký</a:t>
            </a:r>
          </a:p>
          <a:p>
            <a:endParaRPr lang="cs-CZ" sz="2400" b="1" dirty="0"/>
          </a:p>
          <a:p>
            <a:r>
              <a:rPr lang="cs-CZ" sz="2400" b="1" dirty="0" smtClean="0"/>
              <a:t>- je těžší než podobné nerosty</a:t>
            </a:r>
            <a:endParaRPr lang="cs-CZ" sz="2400" b="1" dirty="0"/>
          </a:p>
          <a:p>
            <a:endParaRPr lang="cs-CZ" sz="2400" b="1" dirty="0" smtClean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845723" y="1844373"/>
            <a:ext cx="5762625" cy="345638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998843" y="6176879"/>
            <a:ext cx="24534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5850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Baryt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rozsáhlé využití (těsnění </a:t>
            </a:r>
            <a:r>
              <a:rPr lang="cs-CZ" sz="2400" b="1" dirty="0"/>
              <a:t>vrtů při těžbě ropy a zemního </a:t>
            </a:r>
            <a:r>
              <a:rPr lang="cs-CZ" sz="2400" b="1" dirty="0" smtClean="0"/>
              <a:t>plynu, při </a:t>
            </a:r>
            <a:r>
              <a:rPr lang="cs-CZ" sz="2400" b="1" dirty="0"/>
              <a:t>výrobě barev, skel, glazur a </a:t>
            </a:r>
            <a:r>
              <a:rPr lang="cs-CZ" sz="2400" b="1" dirty="0" smtClean="0"/>
              <a:t>smaltů; speciální omítky, </a:t>
            </a:r>
            <a:r>
              <a:rPr lang="cs-CZ" sz="2400" b="1" dirty="0"/>
              <a:t>které pohlcují rentgenové </a:t>
            </a:r>
            <a:r>
              <a:rPr lang="cs-CZ" sz="2400" b="1" dirty="0" smtClean="0"/>
              <a:t>záření)</a:t>
            </a:r>
          </a:p>
          <a:p>
            <a:pPr marL="0" indent="0">
              <a:buNone/>
            </a:pPr>
            <a:r>
              <a:rPr lang="cs-CZ" sz="2400" b="1" dirty="0" smtClean="0"/>
              <a:t>- plnivo </a:t>
            </a:r>
            <a:r>
              <a:rPr lang="cs-CZ" sz="2400" b="1" dirty="0"/>
              <a:t>plastů, gumy a papíru, při výrobě pyrotechniky a jedů proti hlodavcům a </a:t>
            </a:r>
            <a:r>
              <a:rPr lang="cs-CZ" sz="2400" b="1" dirty="0" smtClean="0"/>
              <a:t>hmyzu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3898559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File:Baryt-Kristallstuf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532" y="3212976"/>
            <a:ext cx="396944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22447"/>
            <a:ext cx="81214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8				               Obrázek č. 9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1245723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Baryt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krystaly mají </a:t>
            </a:r>
            <a:r>
              <a:rPr lang="cs-CZ" sz="2400" b="1" dirty="0"/>
              <a:t>proměnlivý </a:t>
            </a:r>
            <a:r>
              <a:rPr lang="cs-CZ" sz="2400" b="1" dirty="0" smtClean="0"/>
              <a:t>vzhled (tlustě </a:t>
            </a:r>
            <a:r>
              <a:rPr lang="cs-CZ" sz="2400" b="1" dirty="0"/>
              <a:t>i tence tabulkovité, </a:t>
            </a:r>
            <a:r>
              <a:rPr lang="cs-CZ" sz="2400" b="1" dirty="0" smtClean="0"/>
              <a:t>lupenité) </a:t>
            </a:r>
          </a:p>
          <a:p>
            <a:pPr marL="0" indent="0">
              <a:buNone/>
            </a:pPr>
            <a:r>
              <a:rPr lang="cs-CZ" sz="2400" b="1" dirty="0" smtClean="0"/>
              <a:t>- hojné </a:t>
            </a:r>
            <a:r>
              <a:rPr lang="cs-CZ" sz="2400" b="1" dirty="0"/>
              <a:t>jsou </a:t>
            </a:r>
            <a:r>
              <a:rPr lang="cs-CZ" sz="2400" b="1" dirty="0" smtClean="0"/>
              <a:t>vějířovité</a:t>
            </a:r>
            <a:r>
              <a:rPr lang="cs-CZ" sz="2400" b="1" dirty="0"/>
              <a:t>, miskovité, </a:t>
            </a:r>
            <a:r>
              <a:rPr lang="cs-CZ" sz="2400" b="1" dirty="0" smtClean="0"/>
              <a:t>ledvinité, stébelnaté</a:t>
            </a:r>
            <a:r>
              <a:rPr lang="cs-CZ" sz="2400" b="1" dirty="0"/>
              <a:t>, vláknité i zrnité agregáty, často tvoří i krápníky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Harrachov, Pernarec, </a:t>
            </a:r>
            <a:r>
              <a:rPr lang="cs-CZ" sz="2400" b="1" dirty="0" smtClean="0"/>
              <a:t>Příbram, Ratibořské Hory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USA, Německo, Anglie, Čína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 popsán, nalézá se u Svatého Jana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3616482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56992"/>
            <a:ext cx="3384376" cy="2594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733256"/>
            <a:ext cx="77048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10				                    Obrázek č. 11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283880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Sádrovec (sádrovec, gyps)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06410"/>
              </p:ext>
            </p:extLst>
          </p:nvPr>
        </p:nvGraphicFramePr>
        <p:xfrm>
          <a:off x="539552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jednoklonná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g/cm</a:t>
                      </a:r>
                      <a:r>
                        <a:rPr lang="cs-CZ" sz="18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2,3 – 2,4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bezbarvá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CaSO</a:t>
                      </a:r>
                      <a:r>
                        <a:rPr lang="cs-CZ" sz="22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· 2H</a:t>
                      </a:r>
                      <a:r>
                        <a:rPr lang="cs-CZ" sz="22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22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4797152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název od slova sádra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několik modifikací</a:t>
            </a:r>
            <a:endParaRPr lang="cs-CZ" sz="2400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746094" cy="5421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6165304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0233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Sádrovec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b="1" dirty="0" smtClean="0"/>
              <a:t>- vypálený </a:t>
            </a:r>
            <a:r>
              <a:rPr lang="cs-CZ" sz="2400" b="1" dirty="0"/>
              <a:t>sádrovec používá jako pálená sádra a přísada do </a:t>
            </a:r>
            <a:r>
              <a:rPr lang="cs-CZ" sz="2400" b="1" dirty="0" smtClean="0"/>
              <a:t>cementů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sochařství, v medicíně, sklářském </a:t>
            </a:r>
            <a:r>
              <a:rPr lang="cs-CZ" sz="2400" b="1" dirty="0" smtClean="0"/>
              <a:t>průmyslu, </a:t>
            </a:r>
            <a:r>
              <a:rPr lang="cs-CZ" sz="2400" b="1" dirty="0" smtClean="0"/>
              <a:t>hnojivo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 </a:t>
            </a:r>
            <a:r>
              <a:rPr lang="cs-CZ" sz="2400" b="1" dirty="0"/>
              <a:t>alabastru vyráběly ozdobné předměty již starověké </a:t>
            </a:r>
            <a:r>
              <a:rPr lang="cs-CZ" sz="2400" b="1" dirty="0" smtClean="0"/>
              <a:t>civilizace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es-ES" sz="2400" b="1" dirty="0" smtClean="0"/>
              <a:t>USA</a:t>
            </a:r>
            <a:r>
              <a:rPr lang="es-ES" sz="2400" b="1" dirty="0"/>
              <a:t>, Irán, Kanada, Španělsko, Mexiko a </a:t>
            </a:r>
            <a:r>
              <a:rPr lang="es-ES" sz="2400" b="1" dirty="0" smtClean="0"/>
              <a:t>Čína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Kobeřice, Strkovice, Kateřinky</a:t>
            </a:r>
            <a:r>
              <a:rPr lang="cs-CZ" sz="2400" b="1" dirty="0"/>
              <a:t>, </a:t>
            </a:r>
            <a:r>
              <a:rPr lang="cs-CZ" sz="2400" b="1" dirty="0" err="1"/>
              <a:t>Zbyšov</a:t>
            </a:r>
            <a:r>
              <a:rPr lang="cs-CZ" sz="2400" b="1" dirty="0"/>
              <a:t> (mariánské sklo</a:t>
            </a:r>
            <a:r>
              <a:rPr lang="cs-CZ" sz="2400" b="1" dirty="0" smtClean="0"/>
              <a:t>)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 popsán</a:t>
            </a:r>
            <a:endParaRPr lang="cs-CZ" sz="2400" b="1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06" y="3243866"/>
            <a:ext cx="3372254" cy="27363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43866"/>
            <a:ext cx="345638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9706" y="5733256"/>
            <a:ext cx="7820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13				                      Obrázek č. 14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0275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Sádrovec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roce 2000 byla </a:t>
            </a:r>
            <a:r>
              <a:rPr lang="cs-CZ" sz="2400" b="1" dirty="0" smtClean="0"/>
              <a:t>ve </a:t>
            </a:r>
            <a:r>
              <a:rPr lang="cs-CZ" sz="2400" b="1" dirty="0"/>
              <a:t>státě </a:t>
            </a:r>
            <a:r>
              <a:rPr lang="cs-CZ" sz="2400" b="1" dirty="0" err="1"/>
              <a:t>Chihuahua</a:t>
            </a:r>
            <a:r>
              <a:rPr lang="cs-CZ" sz="2400" b="1" dirty="0"/>
              <a:t> v Mexiku </a:t>
            </a:r>
            <a:r>
              <a:rPr lang="cs-CZ" sz="2400" b="1" dirty="0" smtClean="0"/>
              <a:t>objevena jeskyně s obřími krystaly </a:t>
            </a:r>
            <a:r>
              <a:rPr lang="cs-CZ" sz="2400" b="1" dirty="0"/>
              <a:t>sádrovce </a:t>
            </a:r>
            <a:r>
              <a:rPr lang="cs-CZ" sz="2400" b="1" dirty="0"/>
              <a:t>(</a:t>
            </a:r>
            <a:r>
              <a:rPr lang="cs-CZ" sz="2400" b="1" dirty="0" smtClean="0"/>
              <a:t>až </a:t>
            </a:r>
            <a:r>
              <a:rPr lang="cs-CZ" sz="2400" b="1" dirty="0"/>
              <a:t>10 m </a:t>
            </a:r>
            <a:r>
              <a:rPr lang="cs-CZ" sz="2400" b="1" dirty="0" smtClean="0"/>
              <a:t>dlouhé </a:t>
            </a:r>
            <a:r>
              <a:rPr lang="cs-CZ" sz="2400" b="1" dirty="0"/>
              <a:t>a 2 m </a:t>
            </a:r>
            <a:r>
              <a:rPr lang="cs-CZ" sz="2400" b="1" dirty="0" smtClean="0"/>
              <a:t>široké)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72326"/>
            <a:ext cx="6984776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88232" y="6237311"/>
            <a:ext cx="6840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</a:t>
            </a:r>
            <a:r>
              <a:rPr lang="cs-CZ" sz="1200" b="1" dirty="0">
                <a:solidFill>
                  <a:schemeClr val="bg1"/>
                </a:solidFill>
              </a:rPr>
              <a:t>15                              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Cueva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>
                <a:solidFill>
                  <a:schemeClr val="bg1"/>
                </a:solidFill>
              </a:rPr>
              <a:t>de </a:t>
            </a:r>
            <a:r>
              <a:rPr lang="cs-CZ" sz="1200" b="1" dirty="0" err="1">
                <a:solidFill>
                  <a:schemeClr val="bg1"/>
                </a:solidFill>
              </a:rPr>
              <a:t>Naica</a:t>
            </a:r>
            <a:r>
              <a:rPr lang="cs-CZ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30867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Odrůdy sádrovce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745" y="5592572"/>
            <a:ext cx="4104456" cy="154000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/>
              <a:t>       Pouštní </a:t>
            </a:r>
            <a:r>
              <a:rPr lang="cs-CZ" sz="1800" b="1" dirty="0"/>
              <a:t>růže </a:t>
            </a:r>
            <a:endParaRPr lang="cs-CZ" sz="1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/>
              <a:t>       - </a:t>
            </a:r>
            <a:r>
              <a:rPr lang="cs-CZ" sz="1800" b="1" dirty="0"/>
              <a:t>hnědé, okrové či narůžovělé </a:t>
            </a:r>
            <a:r>
              <a:rPr lang="cs-CZ" sz="1800" b="1" dirty="0" smtClean="0"/>
              <a:t>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růžice</a:t>
            </a:r>
            <a:endParaRPr lang="cs-CZ" sz="18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4861" y="1470863"/>
            <a:ext cx="4292638" cy="3600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24971" y="1710941"/>
            <a:ext cx="4273549" cy="3139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5716" y="5592572"/>
            <a:ext cx="3960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Alabastr (úběl) </a:t>
            </a:r>
            <a:endParaRPr lang="cs-CZ" b="1" dirty="0" smtClean="0"/>
          </a:p>
          <a:p>
            <a:r>
              <a:rPr lang="cs-CZ" b="1" dirty="0" smtClean="0"/>
              <a:t>- </a:t>
            </a:r>
            <a:r>
              <a:rPr lang="cs-CZ" b="1" dirty="0"/>
              <a:t>jemně zrnitý až </a:t>
            </a:r>
            <a:r>
              <a:rPr lang="cs-CZ" b="1" dirty="0" smtClean="0"/>
              <a:t>celistvý</a:t>
            </a:r>
          </a:p>
          <a:p>
            <a:r>
              <a:rPr lang="cs-CZ" b="1" dirty="0" smtClean="0"/>
              <a:t>- zářivě </a:t>
            </a:r>
            <a:r>
              <a:rPr lang="cs-CZ" b="1" dirty="0"/>
              <a:t>bílé barvy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0979" y="5157192"/>
            <a:ext cx="77704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16					   Obrázek č. 17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3931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Odrůdy sádrovce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5504690"/>
            <a:ext cx="3024336" cy="140863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b="1" dirty="0"/>
              <a:t>Mariánské sklo </a:t>
            </a:r>
            <a:endParaRPr lang="cs-CZ" sz="1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/>
              <a:t>– </a:t>
            </a:r>
            <a:r>
              <a:rPr lang="cs-CZ" sz="1800" b="1" dirty="0"/>
              <a:t>velké průhledné desky </a:t>
            </a:r>
            <a:r>
              <a:rPr lang="cs-CZ" sz="1800" b="1" dirty="0" smtClean="0"/>
              <a:t>krystalů</a:t>
            </a:r>
            <a:r>
              <a:rPr lang="cs-CZ" sz="1800" b="1" dirty="0"/>
              <a:t>, podobné </a:t>
            </a:r>
            <a:r>
              <a:rPr lang="cs-CZ" sz="1800" b="1" dirty="0" smtClean="0"/>
              <a:t>slídě</a:t>
            </a:r>
            <a:endParaRPr lang="cs-CZ" sz="1800" b="1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548209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err="1"/>
              <a:t>Selenit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– </a:t>
            </a:r>
            <a:r>
              <a:rPr lang="cs-CZ" b="1" dirty="0"/>
              <a:t>vláknité agregáty s perleťovým </a:t>
            </a:r>
            <a:endParaRPr lang="cs-CZ" b="1" dirty="0" smtClean="0"/>
          </a:p>
          <a:p>
            <a:r>
              <a:rPr lang="cs-CZ" b="1" dirty="0" smtClean="0"/>
              <a:t>leskem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5394" y="1549061"/>
            <a:ext cx="4328717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11898" y="1765086"/>
            <a:ext cx="4328716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085184"/>
            <a:ext cx="74888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18					     Obrázek č. 19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6097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Anhydrit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491769"/>
              </p:ext>
            </p:extLst>
          </p:nvPr>
        </p:nvGraphicFramePr>
        <p:xfrm>
          <a:off x="647958" y="1124744"/>
          <a:ext cx="385203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2034029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kosočtverečná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g/cm</a:t>
                      </a:r>
                      <a:r>
                        <a:rPr lang="cs-CZ" sz="18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2,98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bílá, šedá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CaSO</a:t>
                      </a:r>
                      <a:r>
                        <a:rPr lang="cs-CZ" sz="22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</a:t>
                      </a:r>
                      <a:endParaRPr lang="cs-CZ" sz="22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83568" y="4725144"/>
            <a:ext cx="3600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z </a:t>
            </a:r>
            <a:r>
              <a:rPr lang="cs-CZ" sz="2400" b="1" dirty="0"/>
              <a:t>řeckého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anhydros</a:t>
            </a:r>
            <a:r>
              <a:rPr lang="cs-CZ" sz="2400" b="1" dirty="0" smtClean="0"/>
              <a:t>“      = bezvodý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křehký</a:t>
            </a:r>
            <a:endParaRPr lang="cs-CZ" sz="2400" b="1" dirty="0"/>
          </a:p>
        </p:txBody>
      </p:sp>
      <p:pic>
        <p:nvPicPr>
          <p:cNvPr id="2050" name="Picture 2" descr="File:Anhydrite-22748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53320"/>
            <a:ext cx="3997785" cy="544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6021288"/>
            <a:ext cx="19988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20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1528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Anhydrit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1800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od </a:t>
            </a:r>
            <a:r>
              <a:rPr lang="cs-CZ" sz="2400" b="1" dirty="0"/>
              <a:t>sádrovce </a:t>
            </a:r>
            <a:r>
              <a:rPr lang="cs-CZ" sz="2400" b="1" dirty="0" smtClean="0"/>
              <a:t>se liší </a:t>
            </a:r>
            <a:r>
              <a:rPr lang="cs-CZ" sz="2400" b="1" dirty="0"/>
              <a:t>větší </a:t>
            </a:r>
            <a:r>
              <a:rPr lang="cs-CZ" sz="2400" b="1" dirty="0" smtClean="0"/>
              <a:t>tvrdostí</a:t>
            </a:r>
          </a:p>
          <a:p>
            <a:pPr marL="0" indent="0">
              <a:buNone/>
            </a:pPr>
            <a:r>
              <a:rPr lang="cs-CZ" sz="2400" b="1" dirty="0" smtClean="0"/>
              <a:t>- přijímáním </a:t>
            </a:r>
            <a:r>
              <a:rPr lang="cs-CZ" sz="2400" b="1" dirty="0"/>
              <a:t>vody se mění v </a:t>
            </a:r>
            <a:r>
              <a:rPr lang="cs-CZ" sz="2400" b="1" dirty="0" smtClean="0"/>
              <a:t>sádrovec</a:t>
            </a:r>
          </a:p>
          <a:p>
            <a:pPr marL="0" indent="0">
              <a:buNone/>
            </a:pPr>
            <a:r>
              <a:rPr lang="cs-CZ" sz="2400" b="1" dirty="0" smtClean="0"/>
              <a:t>- krystaly sloupcovité </a:t>
            </a:r>
            <a:r>
              <a:rPr lang="cs-CZ" sz="2400" b="1" dirty="0"/>
              <a:t>nebo </a:t>
            </a:r>
            <a:r>
              <a:rPr lang="cs-CZ" sz="2400" b="1" dirty="0" smtClean="0"/>
              <a:t>tabulkovité, agregáty </a:t>
            </a:r>
            <a:r>
              <a:rPr lang="cs-CZ" sz="2400" b="1" dirty="0"/>
              <a:t>zrnité až </a:t>
            </a:r>
            <a:r>
              <a:rPr lang="cs-CZ" sz="2400" b="1" dirty="0" smtClean="0"/>
              <a:t>celistvé</a:t>
            </a:r>
            <a:endParaRPr lang="cs-CZ" sz="2400" b="1" dirty="0"/>
          </a:p>
          <a:p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6952"/>
            <a:ext cx="345638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96952"/>
            <a:ext cx="4186091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176337"/>
            <a:ext cx="79305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21				    Obrázek č. 22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7045022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Anhydrit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373616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ve </a:t>
            </a:r>
            <a:r>
              <a:rPr lang="cs-CZ" sz="2400" b="1" dirty="0"/>
              <a:t>stavebnictví </a:t>
            </a:r>
            <a:r>
              <a:rPr lang="cs-CZ" sz="2400" b="1" dirty="0" smtClean="0"/>
              <a:t>- </a:t>
            </a:r>
            <a:r>
              <a:rPr lang="cs-CZ" sz="2400" b="1" dirty="0"/>
              <a:t>přísada do cementů a k výrobě </a:t>
            </a:r>
            <a:r>
              <a:rPr lang="cs-CZ" sz="2400" b="1" dirty="0" smtClean="0"/>
              <a:t>pojiva do </a:t>
            </a:r>
          </a:p>
          <a:p>
            <a:pPr marL="0" indent="0">
              <a:buNone/>
            </a:pPr>
            <a:r>
              <a:rPr lang="cs-CZ" sz="2400" b="1" dirty="0" smtClean="0"/>
              <a:t>vnitřních omítek a anhydritových </a:t>
            </a:r>
            <a:r>
              <a:rPr lang="cs-CZ" sz="2400" b="1" dirty="0"/>
              <a:t>podlahových </a:t>
            </a:r>
            <a:r>
              <a:rPr lang="cs-CZ" sz="2400" b="1" dirty="0" smtClean="0"/>
              <a:t>potěrů</a:t>
            </a:r>
          </a:p>
          <a:p>
            <a:pPr marL="0" indent="0">
              <a:buNone/>
            </a:pPr>
            <a:r>
              <a:rPr lang="cs-CZ" sz="2400" b="1" dirty="0" smtClean="0"/>
              <a:t>- výskyt - Zámeček </a:t>
            </a:r>
            <a:r>
              <a:rPr lang="cs-CZ" sz="2400" b="1" dirty="0"/>
              <a:t>v Krušných horách, </a:t>
            </a:r>
            <a:r>
              <a:rPr lang="cs-CZ" sz="2400" b="1" dirty="0" smtClean="0"/>
              <a:t>Dolní Rožínka, Křetín</a:t>
            </a:r>
          </a:p>
          <a:p>
            <a:pPr marL="0" indent="0">
              <a:buNone/>
            </a:pPr>
            <a:r>
              <a:rPr lang="cs-CZ" sz="2400" b="1" dirty="0" smtClean="0"/>
              <a:t>- Slovensko, Horní Rakousko, Švýcarsko (tunely </a:t>
            </a:r>
            <a:r>
              <a:rPr lang="cs-CZ" sz="2400" b="1" dirty="0"/>
              <a:t>St. Gotthard a </a:t>
            </a:r>
            <a:r>
              <a:rPr lang="cs-CZ" sz="2400" b="1" dirty="0" err="1" smtClean="0"/>
              <a:t>Simplon</a:t>
            </a:r>
            <a:r>
              <a:rPr lang="cs-CZ" sz="2400" b="1" dirty="0" smtClean="0"/>
              <a:t>), SRN</a:t>
            </a:r>
            <a:r>
              <a:rPr lang="cs-CZ" sz="2400" b="1" dirty="0"/>
              <a:t>, </a:t>
            </a:r>
            <a:r>
              <a:rPr lang="cs-CZ" sz="2400" b="1" dirty="0" smtClean="0"/>
              <a:t>Itálie, Madagaskar, Japonsko, </a:t>
            </a:r>
            <a:r>
              <a:rPr lang="cs-CZ" sz="2400" b="1" dirty="0"/>
              <a:t>USA </a:t>
            </a:r>
            <a:r>
              <a:rPr lang="cs-CZ" sz="2400" b="1" dirty="0" smtClean="0"/>
              <a:t>, Kanada,  Polsko 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Sepekově a okolí nebyl popsán</a:t>
            </a: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83707" y="2267238"/>
            <a:ext cx="2744537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5770602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4933920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Chalkantit (skalice modrá)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8363650"/>
              </p:ext>
            </p:extLst>
          </p:nvPr>
        </p:nvGraphicFramePr>
        <p:xfrm>
          <a:off x="539552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trojklonná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g/cm</a:t>
                      </a:r>
                      <a:r>
                        <a:rPr lang="cs-CZ" sz="18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modrá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CuSO</a:t>
                      </a:r>
                      <a:r>
                        <a:rPr lang="cs-CZ" sz="22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· 5H</a:t>
                      </a:r>
                      <a:r>
                        <a:rPr lang="cs-CZ" sz="22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2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22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4599801"/>
            <a:ext cx="3600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400" b="1" dirty="0" smtClean="0"/>
              <a:t>- z </a:t>
            </a:r>
            <a:r>
              <a:rPr lang="cs-CZ" sz="2400" b="1" dirty="0"/>
              <a:t>řeckých slov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chalkos</a:t>
            </a:r>
            <a:r>
              <a:rPr lang="cs-CZ" sz="2400" b="1" dirty="0" smtClean="0"/>
              <a:t>“ = </a:t>
            </a:r>
            <a:r>
              <a:rPr lang="cs-CZ" sz="2400" b="1" dirty="0"/>
              <a:t>měď a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anthos</a:t>
            </a:r>
            <a:r>
              <a:rPr lang="cs-CZ" sz="2400" b="1" dirty="0" smtClean="0"/>
              <a:t>“ = květ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- škodí zdraví</a:t>
            </a:r>
          </a:p>
          <a:p>
            <a:r>
              <a:rPr lang="cs-CZ" sz="2400" b="1" dirty="0" smtClean="0"/>
              <a:t>- ve </a:t>
            </a:r>
            <a:r>
              <a:rPr lang="cs-CZ" sz="2400" b="1" dirty="0"/>
              <a:t>vodě se rozpouští</a:t>
            </a:r>
            <a:endParaRPr lang="cs-CZ" sz="2400" b="1" dirty="0" smtClean="0"/>
          </a:p>
          <a:p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615" y="1052736"/>
            <a:ext cx="4293841" cy="5098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8636" y="5836098"/>
            <a:ext cx="2592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4268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Chalkantit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v bezvodých (aridních) podmínkách na trhlinách hornin, </a:t>
            </a:r>
          </a:p>
          <a:p>
            <a:pPr marL="0" indent="0">
              <a:buNone/>
            </a:pPr>
            <a:r>
              <a:rPr lang="cs-CZ" sz="2400" b="1" dirty="0"/>
              <a:t>v důlních chodbách</a:t>
            </a:r>
          </a:p>
          <a:p>
            <a:pPr marL="0" indent="0">
              <a:buNone/>
            </a:pPr>
            <a:r>
              <a:rPr lang="cs-CZ" sz="2400" b="1" dirty="0" smtClean="0"/>
              <a:t>- na vzduchu </a:t>
            </a:r>
            <a:r>
              <a:rPr lang="cs-CZ" sz="2400" b="1" dirty="0"/>
              <a:t>ztrácí vodu a povrch se rozpadá na zelenobílé práškové </a:t>
            </a:r>
            <a:r>
              <a:rPr lang="cs-CZ" sz="2400" b="1" dirty="0" smtClean="0"/>
              <a:t>agregáty</a:t>
            </a:r>
          </a:p>
          <a:p>
            <a:pPr marL="0" indent="0">
              <a:buNone/>
            </a:pPr>
            <a:r>
              <a:rPr lang="cs-CZ" sz="2400" b="1" dirty="0" smtClean="0"/>
              <a:t>- výskyt - Horní </a:t>
            </a:r>
            <a:r>
              <a:rPr lang="cs-CZ" sz="2400" b="1" dirty="0"/>
              <a:t>Slavkov, Jáchymov, Zlaté Hory</a:t>
            </a:r>
          </a:p>
          <a:p>
            <a:pPr marL="0" indent="0">
              <a:buNone/>
            </a:pPr>
            <a:r>
              <a:rPr lang="cs-CZ" sz="2400" b="1" dirty="0" smtClean="0"/>
              <a:t>- Slovensko, Německo, Anglie, Španělsko, Chile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okolí Sepekova nebyl popsán</a:t>
            </a: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3797032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06868"/>
            <a:ext cx="3695030" cy="248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805264"/>
            <a:ext cx="779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25				              Obrázek č. 26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9848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1) Co jsou to dusičnany?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K čemu se používají dusičnany?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3) Co jsou to sírany?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Které znáš nerosty – sírany?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5) Co je to skalice modrá?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Co se stane s chalkantitem při styku s vodou?</a:t>
            </a:r>
          </a:p>
          <a:p>
            <a:pPr marL="457200" indent="-457200">
              <a:buAutoNum type="arabicParenR"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soli kyseliny dusičné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hnojiva, střelný prach, výroba HNO</a:t>
            </a:r>
            <a:r>
              <a:rPr lang="cs-CZ" sz="2400" b="1" baseline="-25000" dirty="0" smtClean="0"/>
              <a:t>3</a:t>
            </a:r>
            <a:r>
              <a:rPr lang="cs-CZ" sz="2400" b="1" dirty="0" smtClean="0"/>
              <a:t>,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soli kyseliny sírové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baryt, sádrovec, anhydrit, chalkantit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chalkantit, síran měďnatý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ve vodě se rozpouští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584585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Zdroje </a:t>
            </a:r>
            <a:r>
              <a:rPr lang="cs-CZ" sz="2400" b="1" dirty="0">
                <a:solidFill>
                  <a:prstClr val="black"/>
                </a:solidFill>
              </a:rPr>
              <a:t>informací, snímků, citací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1</a:t>
            </a:r>
            <a:r>
              <a:rPr lang="cs-CZ" sz="1200" b="1" dirty="0">
                <a:solidFill>
                  <a:prstClr val="black"/>
                </a:solidFill>
              </a:rPr>
              <a:t>, [cit. 2012-09-23],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 err="1" smtClean="0">
                <a:solidFill>
                  <a:prstClr val="black"/>
                </a:solidFill>
              </a:rPr>
              <a:t>Arthurrh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 err="1" smtClean="0">
                <a:solidFill>
                  <a:prstClr val="black"/>
                </a:solidFill>
              </a:rPr>
              <a:t>Soubor:Powder</a:t>
            </a:r>
            <a:r>
              <a:rPr lang="cs-CZ" sz="1200" b="1" dirty="0" smtClean="0">
                <a:solidFill>
                  <a:prstClr val="black"/>
                </a:solidFill>
              </a:rPr>
              <a:t> Samples.jpg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  <a:hlinkClick r:id="rId2"/>
              </a:rPr>
              <a:t>http://cs.wikipedia.org/wiki/Soubor:Powder_Samples.jpg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2, 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John </a:t>
            </a:r>
            <a:r>
              <a:rPr lang="cs-CZ" sz="1200" b="1" dirty="0" err="1" smtClean="0"/>
              <a:t>Sobolewski</a:t>
            </a:r>
            <a:r>
              <a:rPr lang="cs-CZ" sz="1200" b="1" dirty="0" smtClean="0"/>
              <a:t>, File:Nitratine-548175.jpg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3"/>
              </a:rPr>
              <a:t>http://commons.wikimedia.org/wiki/File:Nitratine-548175.jpg?uselang=cs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3</a:t>
            </a:r>
            <a:r>
              <a:rPr lang="cs-CZ" sz="1200" b="1" dirty="0"/>
              <a:t>, 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Luca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Galuzzi</a:t>
            </a:r>
            <a:r>
              <a:rPr lang="cs-CZ" sz="1200" b="1" dirty="0" smtClean="0"/>
              <a:t>, File:Miscanti </a:t>
            </a:r>
            <a:r>
              <a:rPr lang="cs-CZ" sz="1200" b="1" dirty="0" err="1" smtClean="0"/>
              <a:t>Lagoon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near</a:t>
            </a:r>
            <a:r>
              <a:rPr lang="cs-CZ" sz="1200" b="1" dirty="0" smtClean="0"/>
              <a:t> San Pedro de </a:t>
            </a:r>
            <a:r>
              <a:rPr lang="cs-CZ" sz="1200" b="1" dirty="0" err="1" smtClean="0"/>
              <a:t>Atacama</a:t>
            </a:r>
            <a:r>
              <a:rPr lang="cs-CZ" sz="1200" b="1" dirty="0" smtClean="0"/>
              <a:t> Chile </a:t>
            </a:r>
            <a:r>
              <a:rPr lang="cs-CZ" sz="1200" b="1" dirty="0" err="1" smtClean="0"/>
              <a:t>Luca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Galuzzi</a:t>
            </a:r>
            <a:r>
              <a:rPr lang="cs-CZ" sz="1200" b="1" dirty="0" smtClean="0"/>
              <a:t> 2006.jpg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4"/>
              </a:rPr>
              <a:t>http://cs.wikipedia.org/wiki/Soubor:Miscanti_Lagoon_near_San_Pedro_de_Atacama_Chile_Luca_Galuzzi_2006.jpg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4, [cit. 2012-09-23], Licence  </a:t>
            </a:r>
            <a:r>
              <a:rPr lang="cs-CZ" sz="1200" b="1" dirty="0" smtClean="0"/>
              <a:t>volné dílo, Ondřej Mangl, </a:t>
            </a:r>
            <a:r>
              <a:rPr lang="cs-CZ" sz="1200" b="1" dirty="0" err="1" smtClean="0"/>
              <a:t>Soubor:Dusičnan</a:t>
            </a:r>
            <a:r>
              <a:rPr lang="cs-CZ" sz="1200" b="1" dirty="0" smtClean="0"/>
              <a:t> draselný.JPG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5"/>
              </a:rPr>
              <a:t>http://cs.wikipedia.org/wiki/Soubor:Dusi%C4%8Dnan_draseln%C3%BD.JPG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5, [cit. 2012-09-23], Licence 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Parent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Géry</a:t>
            </a:r>
            <a:r>
              <a:rPr lang="cs-CZ" sz="1200" b="1" dirty="0" smtClean="0"/>
              <a:t>, File:Gypse </a:t>
            </a:r>
            <a:r>
              <a:rPr lang="cs-CZ" sz="1200" b="1" dirty="0" err="1" smtClean="0"/>
              <a:t>roux</a:t>
            </a:r>
            <a:r>
              <a:rPr lang="cs-CZ" sz="1200" b="1" dirty="0" smtClean="0"/>
              <a:t> 1(Maroc).jpg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6"/>
              </a:rPr>
              <a:t>http://commons.wikimedia.org/wiki/File:Gypse_roux_1(Maroc).jpg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8, 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Rob </a:t>
            </a:r>
            <a:r>
              <a:rPr lang="cs-CZ" sz="1200" b="1" dirty="0" err="1" smtClean="0"/>
              <a:t>Lavinsky</a:t>
            </a:r>
            <a:r>
              <a:rPr lang="cs-CZ" sz="1200" b="1" dirty="0" smtClean="0"/>
              <a:t>, iRocks.com, File:Baryte-119754.jpg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7"/>
              </a:rPr>
              <a:t>http://commons.wikimedia.org/wiki/File:Baryte-119754.jpg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9, [cit. 2012-09-23], Licence 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Ra'ike</a:t>
            </a:r>
            <a:r>
              <a:rPr lang="cs-CZ" sz="1200" b="1" dirty="0" smtClean="0"/>
              <a:t>, File:Baryt-Kristallstufe.jpg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8"/>
              </a:rPr>
              <a:t>http://commons.wikimedia.org/wiki/File:Baryt-Kristallstufe.jpg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10, [cit. 2012-09-23], Licence  </a:t>
            </a:r>
            <a:r>
              <a:rPr lang="en-US" sz="1200" b="1" dirty="0" smtClean="0"/>
              <a:t>Creative Commons, Rob </a:t>
            </a:r>
            <a:r>
              <a:rPr lang="en-US" sz="1200" b="1" dirty="0" err="1" smtClean="0"/>
              <a:t>Lavinsky</a:t>
            </a:r>
            <a:r>
              <a:rPr lang="en-US" sz="1200" b="1" dirty="0" smtClean="0"/>
              <a:t>, iRocks.com, </a:t>
            </a:r>
            <a:r>
              <a:rPr lang="cs-CZ" sz="1200" b="1" dirty="0" smtClean="0"/>
              <a:t>File:Barite-Sphalerite-elm37a.jpg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9"/>
              </a:rPr>
              <a:t>http://commons.wikimedia.org/wiki/File:Barite-Sphalerite-elm37a.jpg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11, [cit. 2012-09-23], Licence </a:t>
            </a:r>
            <a:r>
              <a:rPr lang="en-US" sz="1200" b="1" dirty="0" smtClean="0"/>
              <a:t>Creative Commons, Rob </a:t>
            </a:r>
            <a:r>
              <a:rPr lang="en-US" sz="1200" b="1" dirty="0" err="1" smtClean="0"/>
              <a:t>Lavinsky</a:t>
            </a:r>
            <a:r>
              <a:rPr lang="en-US" sz="1200" b="1" dirty="0" smtClean="0"/>
              <a:t>, iRocks.com,</a:t>
            </a:r>
            <a:r>
              <a:rPr lang="cs-CZ" sz="1200" b="1" dirty="0" smtClean="0"/>
              <a:t> File:Baryte-173478.jpg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10"/>
              </a:rPr>
              <a:t>http://commons.wikimedia.org/wiki/File:Baryte-173478.jpg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12, [cit. 2012-09-23], Licence 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 smtClean="0"/>
              <a:t>Géry</a:t>
            </a:r>
            <a:r>
              <a:rPr lang="cs-CZ" sz="1200" b="1" dirty="0"/>
              <a:t>, File:Gypse (France) .</a:t>
            </a:r>
            <a:r>
              <a:rPr lang="cs-CZ" sz="1200" b="1" dirty="0" err="1" smtClean="0"/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11"/>
              </a:rPr>
              <a:t>http://commons.wikimedia.org/wiki/File:Gypse_(France)_.</a:t>
            </a:r>
            <a:r>
              <a:rPr lang="cs-CZ" sz="1200" b="1" dirty="0" smtClean="0">
                <a:hlinkClick r:id="rId11"/>
              </a:rPr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14, 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/>
              <a:t>Géry</a:t>
            </a:r>
            <a:r>
              <a:rPr lang="cs-CZ" sz="1200" b="1" dirty="0"/>
              <a:t>, </a:t>
            </a:r>
            <a:r>
              <a:rPr lang="cs-CZ" sz="1200" b="1" dirty="0" smtClean="0"/>
              <a:t>File:Gypsum-251119.jpg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commons.wikimedia.org/wiki/File:Gypsum-251119.jpg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15, 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Alexander Van </a:t>
            </a:r>
            <a:r>
              <a:rPr lang="cs-CZ" sz="1200" b="1" dirty="0" err="1" smtClean="0"/>
              <a:t>Driessche</a:t>
            </a:r>
            <a:r>
              <a:rPr lang="cs-CZ" sz="1200" b="1" dirty="0"/>
              <a:t>, File:Cristales </a:t>
            </a:r>
            <a:r>
              <a:rPr lang="cs-CZ" sz="1200" b="1" dirty="0" err="1"/>
              <a:t>cueva</a:t>
            </a:r>
            <a:r>
              <a:rPr lang="cs-CZ" sz="1200" b="1" dirty="0"/>
              <a:t> de </a:t>
            </a:r>
            <a:r>
              <a:rPr lang="cs-CZ" sz="1200" b="1" dirty="0" smtClean="0"/>
              <a:t>Naica.JPG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commons.wikimedia.org/wiki/File:Cristales_cueva_de_Naica.JPG?uselang=cs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16, 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Sebastian Socha, File:Gips </a:t>
            </a:r>
            <a:r>
              <a:rPr lang="cs-CZ" sz="1200" b="1" dirty="0" err="1"/>
              <a:t>alabaster</a:t>
            </a:r>
            <a:r>
              <a:rPr lang="cs-CZ" sz="1200" b="1" dirty="0"/>
              <a:t>, </a:t>
            </a:r>
            <a:r>
              <a:rPr lang="cs-CZ" sz="1200" b="1" dirty="0" smtClean="0"/>
              <a:t>Włochy.jpg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14"/>
              </a:rPr>
              <a:t>http://commons.wikimedia.org/wiki/File:Gips_alabaster,_</a:t>
            </a:r>
            <a:r>
              <a:rPr lang="cs-CZ" sz="1200" b="1" dirty="0" smtClean="0">
                <a:hlinkClick r:id="rId14"/>
              </a:rPr>
              <a:t>W%C5%82ochy.jpg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17980234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lvl="0" indent="0">
              <a:buNone/>
            </a:pPr>
            <a:endParaRPr lang="cs-CZ" sz="13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18</a:t>
            </a:r>
            <a:r>
              <a:rPr lang="cs-CZ" sz="1200" b="1" dirty="0" smtClean="0">
                <a:solidFill>
                  <a:prstClr val="black"/>
                </a:solidFill>
              </a:rPr>
              <a:t>,</a:t>
            </a:r>
            <a:r>
              <a:rPr lang="en-US" sz="1200" b="1" dirty="0" smtClean="0">
                <a:solidFill>
                  <a:prstClr val="black"/>
                </a:solidFill>
              </a:rPr>
              <a:t> </a:t>
            </a:r>
            <a:r>
              <a:rPr lang="en-US" sz="1200" b="1" dirty="0">
                <a:solidFill>
                  <a:prstClr val="black"/>
                </a:solidFill>
              </a:rPr>
              <a:t>[cit. 2012-09-23], </a:t>
            </a:r>
            <a:r>
              <a:rPr lang="en-US" sz="1200" b="1" dirty="0" err="1">
                <a:solidFill>
                  <a:prstClr val="black"/>
                </a:solidFill>
              </a:rPr>
              <a:t>Licence</a:t>
            </a:r>
            <a:r>
              <a:rPr lang="en-US" sz="1200" b="1" dirty="0">
                <a:solidFill>
                  <a:prstClr val="black"/>
                </a:solidFill>
              </a:rPr>
              <a:t> Creative 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</a:t>
            </a:r>
            <a:r>
              <a:rPr lang="cs-CZ" sz="1200" b="1" dirty="0">
                <a:solidFill>
                  <a:prstClr val="black"/>
                </a:solidFill>
              </a:rPr>
              <a:t> File:Gypse-sélénite 1.jpeg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2"/>
              </a:rPr>
              <a:t>http://commons.wikimedia.org/wiki/File:Gypse-s%C3%A9l%C3%A9nite_1.jpeg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19</a:t>
            </a:r>
            <a:r>
              <a:rPr lang="cs-CZ" sz="1200" b="1" dirty="0" smtClean="0"/>
              <a:t>, </a:t>
            </a:r>
            <a:r>
              <a:rPr lang="cs-CZ" sz="1200" b="1" dirty="0"/>
              <a:t>[cit. 2012-09-23],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Elade53, File:Gips - Lubin, </a:t>
            </a:r>
            <a:r>
              <a:rPr lang="cs-CZ" sz="1200" b="1" dirty="0" err="1"/>
              <a:t>Poland</a:t>
            </a:r>
            <a:r>
              <a:rPr lang="cs-CZ" sz="1200" b="1" dirty="0"/>
              <a:t>..</a:t>
            </a:r>
            <a:r>
              <a:rPr lang="cs-CZ" sz="1200" b="1" dirty="0" err="1" smtClean="0"/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3"/>
              </a:rPr>
              <a:t>http</a:t>
            </a:r>
            <a:r>
              <a:rPr lang="cs-CZ" sz="1200" b="1" dirty="0">
                <a:hlinkClick r:id="rId3"/>
              </a:rPr>
              <a:t>://commons.wikimedia.org/wiki/</a:t>
            </a:r>
            <a:r>
              <a:rPr lang="cs-CZ" sz="1200" b="1" dirty="0" err="1">
                <a:hlinkClick r:id="rId3"/>
              </a:rPr>
              <a:t>File:Gips</a:t>
            </a:r>
            <a:r>
              <a:rPr lang="cs-CZ" sz="1200" b="1" dirty="0">
                <a:hlinkClick r:id="rId3"/>
              </a:rPr>
              <a:t>_-_Lubin,_</a:t>
            </a:r>
            <a:r>
              <a:rPr lang="cs-CZ" sz="1200" b="1" dirty="0" err="1">
                <a:hlinkClick r:id="rId3"/>
              </a:rPr>
              <a:t>Poland</a:t>
            </a:r>
            <a:r>
              <a:rPr lang="cs-CZ" sz="1200" b="1" dirty="0">
                <a:hlinkClick r:id="rId3"/>
              </a:rPr>
              <a:t>..</a:t>
            </a:r>
            <a:r>
              <a:rPr lang="cs-CZ" sz="1200" b="1" dirty="0" err="1" smtClean="0">
                <a:hlinkClick r:id="rId3"/>
              </a:rPr>
              <a:t>jpg</a:t>
            </a:r>
            <a:endParaRPr lang="cs-CZ" sz="1200" b="1" dirty="0" smtClean="0"/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20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[cit. 2012-09-23],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File:Anhydrite-227488.jpg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4"/>
              </a:rPr>
              <a:t>http://commons.wikimedia.org/wiki/File:Anhydrite-227488.jpg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</a:t>
            </a:r>
            <a:r>
              <a:rPr lang="cs-CZ" sz="1200" b="1" dirty="0" smtClean="0"/>
              <a:t>21, </a:t>
            </a:r>
            <a:r>
              <a:rPr lang="cs-CZ" sz="1200" b="1" dirty="0"/>
              <a:t>[cit. 2012-09-23], Licence 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File:Anhydrite-rom39a.jpg</a:t>
            </a:r>
            <a:endParaRPr lang="cs-CZ" sz="12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commons.wikimedia.org/wiki/File:Anhydrite-rom39a.jpg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22</a:t>
            </a:r>
            <a:r>
              <a:rPr lang="cs-CZ" sz="1200" b="1" dirty="0" smtClean="0"/>
              <a:t>, </a:t>
            </a:r>
            <a:r>
              <a:rPr lang="cs-CZ" sz="1200" b="1" dirty="0"/>
              <a:t>[cit. 2012-09-23],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File:Quartz-Anhydrite-205964.jpg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commons.wikimedia.org/wiki/File:Quartz-Anhydrite-205964.jpg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23, [cit. 2012-09-23], Licence 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File:Anhydrite-36996.jpg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commons.wikimedia.org/wiki/File:Anhydrite-36996.jpg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25</a:t>
            </a:r>
            <a:r>
              <a:rPr lang="cs-CZ" sz="1200" b="1" dirty="0" smtClean="0"/>
              <a:t>, </a:t>
            </a:r>
            <a:r>
              <a:rPr lang="cs-CZ" sz="1200" b="1" dirty="0"/>
              <a:t>[cit. 2012-09-23],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/>
              <a:t>Géry</a:t>
            </a:r>
            <a:r>
              <a:rPr lang="cs-CZ" sz="1200" b="1" dirty="0"/>
              <a:t>, File:Chalcanthite </a:t>
            </a:r>
            <a:r>
              <a:rPr lang="cs-CZ" sz="1200" b="1" dirty="0" smtClean="0"/>
              <a:t>2.JPG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hlinkClick r:id="rId8"/>
              </a:rPr>
              <a:t>http</a:t>
            </a:r>
            <a:r>
              <a:rPr lang="cs-CZ" sz="1200" b="1" dirty="0">
                <a:hlinkClick r:id="rId8"/>
              </a:rPr>
              <a:t>://</a:t>
            </a:r>
            <a:r>
              <a:rPr lang="cs-CZ" sz="1200" b="1" dirty="0" smtClean="0">
                <a:hlinkClick r:id="rId8"/>
              </a:rPr>
              <a:t>commons.wikimedia.org/wiki/File:Chalcanthite_2.JPG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26</a:t>
            </a:r>
            <a:r>
              <a:rPr lang="cs-CZ" sz="1200" b="1" dirty="0" smtClean="0"/>
              <a:t>, </a:t>
            </a:r>
            <a:r>
              <a:rPr lang="cs-CZ" sz="1200" b="1" dirty="0"/>
              <a:t>[cit. </a:t>
            </a:r>
            <a:r>
              <a:rPr lang="cs-CZ" sz="1200" b="1" dirty="0" smtClean="0"/>
              <a:t>2012-09-23],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 smtClean="0"/>
              <a:t>Géry</a:t>
            </a:r>
            <a:r>
              <a:rPr lang="cs-CZ" sz="1200" b="1" dirty="0" smtClean="0"/>
              <a:t>, File:Chalcanthite2 </a:t>
            </a:r>
            <a:r>
              <a:rPr lang="cs-CZ" sz="1200" b="1" dirty="0"/>
              <a:t>.</a:t>
            </a:r>
            <a:r>
              <a:rPr lang="cs-CZ" sz="1200" b="1" dirty="0" err="1" smtClean="0"/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9"/>
              </a:rPr>
              <a:t>http://commons.wikimedia.org/wiki/File:Chalcanthite2_.</a:t>
            </a:r>
            <a:r>
              <a:rPr lang="cs-CZ" sz="1200" b="1" dirty="0" smtClean="0">
                <a:hlinkClick r:id="rId9"/>
              </a:rPr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Obrázky č. 6</a:t>
            </a:r>
            <a:r>
              <a:rPr lang="cs-CZ" sz="1200" b="1" dirty="0"/>
              <a:t>, 7</a:t>
            </a:r>
            <a:r>
              <a:rPr lang="cs-CZ" sz="1200" b="1" dirty="0" smtClean="0"/>
              <a:t>, 13, 17, 24,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  <a:endParaRPr lang="cs-CZ" sz="1200" b="1" dirty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9206415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33786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644</TotalTime>
  <Words>1476</Words>
  <Application>Microsoft Office PowerPoint</Application>
  <PresentationFormat>Předvádění na obrazovce (4:3)</PresentationFormat>
  <Paragraphs>360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1_Motiv systému Office</vt:lpstr>
      <vt:lpstr>Prezentace aplikace PowerPoint</vt:lpstr>
      <vt:lpstr>Prezentace aplikace PowerPoint</vt:lpstr>
      <vt:lpstr>Přírodopis 9. třída MINERALOGIE </vt:lpstr>
      <vt:lpstr>Dusičnany (nitráty, ledky)</vt:lpstr>
      <vt:lpstr>Nitronatrit (chilský ledek, nitratin)</vt:lpstr>
      <vt:lpstr>Nitronatrit</vt:lpstr>
      <vt:lpstr>Nitrokalit (nitrit, ledek draselný, sanytr)</vt:lpstr>
      <vt:lpstr>Sírany</vt:lpstr>
      <vt:lpstr>Baryt (barit, těživec)</vt:lpstr>
      <vt:lpstr>Baryt</vt:lpstr>
      <vt:lpstr>Baryt</vt:lpstr>
      <vt:lpstr>Sádrovec (sádrovec, gyps)</vt:lpstr>
      <vt:lpstr>Sádrovec</vt:lpstr>
      <vt:lpstr>Sádrovec</vt:lpstr>
      <vt:lpstr>Odrůdy sádrovce</vt:lpstr>
      <vt:lpstr>Odrůdy sádrovce</vt:lpstr>
      <vt:lpstr>Anhydrit</vt:lpstr>
      <vt:lpstr>Anhydrit</vt:lpstr>
      <vt:lpstr>Anhydrit</vt:lpstr>
      <vt:lpstr>Chalkantit (skalice modrá)</vt:lpstr>
      <vt:lpstr>Chalkantit</vt:lpstr>
      <vt:lpstr>Závěrem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47</cp:revision>
  <dcterms:created xsi:type="dcterms:W3CDTF">2013-11-22T21:41:28Z</dcterms:created>
  <dcterms:modified xsi:type="dcterms:W3CDTF">2015-03-12T20:44:16Z</dcterms:modified>
</cp:coreProperties>
</file>