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2" r:id="rId2"/>
    <p:sldId id="283" r:id="rId3"/>
    <p:sldId id="257" r:id="rId4"/>
    <p:sldId id="258" r:id="rId5"/>
    <p:sldId id="270" r:id="rId6"/>
    <p:sldId id="275" r:id="rId7"/>
    <p:sldId id="272" r:id="rId8"/>
    <p:sldId id="271" r:id="rId9"/>
    <p:sldId id="259" r:id="rId10"/>
    <p:sldId id="276" r:id="rId11"/>
    <p:sldId id="273" r:id="rId12"/>
    <p:sldId id="264" r:id="rId13"/>
    <p:sldId id="277" r:id="rId14"/>
    <p:sldId id="268" r:id="rId15"/>
    <p:sldId id="278" r:id="rId16"/>
    <p:sldId id="279" r:id="rId17"/>
    <p:sldId id="280" r:id="rId18"/>
    <p:sldId id="261" r:id="rId19"/>
    <p:sldId id="260" r:id="rId20"/>
    <p:sldId id="28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70730-C7F1-4C8A-BF52-7DDF1FFFF6E4}" type="datetimeFigureOut">
              <a:rPr lang="cs-CZ" smtClean="0"/>
              <a:t>3.4.2015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034FED-4593-48F5-85D1-37414553E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013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029758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64677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05826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133857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940609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759319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391388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93128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695151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229167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81252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854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alite-41373.jpg" TargetMode="External"/><Relationship Id="rId13" Type="http://schemas.openxmlformats.org/officeDocument/2006/relationships/hyperlink" Target="http://commons.wikimedia.org/wiki/File:Fluorite-122818.jpg" TargetMode="External"/><Relationship Id="rId3" Type="http://schemas.openxmlformats.org/officeDocument/2006/relationships/hyperlink" Target="http://commons.wikimedia.org/wiki/File:Halite-199588.jpg" TargetMode="External"/><Relationship Id="rId7" Type="http://schemas.openxmlformats.org/officeDocument/2006/relationships/hyperlink" Target="http://commons.wikimedia.org/wiki/File:Dead_Sea_Halite_View_031712.jpg" TargetMode="External"/><Relationship Id="rId12" Type="http://schemas.openxmlformats.org/officeDocument/2006/relationships/hyperlink" Target="http://commons.wikimedia.org/wiki/File:Fluorite-Orthoclase-tmu36c.jpg" TargetMode="External"/><Relationship Id="rId2" Type="http://schemas.openxmlformats.org/officeDocument/2006/relationships/hyperlink" Target="http://commons.wikimedia.org/wiki/File:Halite-23013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lonel-cave-085.jpg" TargetMode="External"/><Relationship Id="rId11" Type="http://schemas.openxmlformats.org/officeDocument/2006/relationships/hyperlink" Target="http://commons.wikimedia.org/wiki/File:Fluorite_5.jpg" TargetMode="External"/><Relationship Id="rId5" Type="http://schemas.openxmlformats.org/officeDocument/2006/relationships/hyperlink" Target="http://commons.wikimedia.org/wiki/File:Halite-249324.jpg" TargetMode="External"/><Relationship Id="rId15" Type="http://schemas.openxmlformats.org/officeDocument/2006/relationships/hyperlink" Target="http://commons.wikimedia.org/wiki/File:Cryolite-Siderite-132460.jpg" TargetMode="External"/><Relationship Id="rId10" Type="http://schemas.openxmlformats.org/officeDocument/2006/relationships/hyperlink" Target="http://commons.wikimedia.org/wiki/File:Fluorite-173487.jpg" TargetMode="External"/><Relationship Id="rId4" Type="http://schemas.openxmlformats.org/officeDocument/2006/relationships/hyperlink" Target="http://commons.wikimedia.org/wiki/File:Halite-282334.jpg" TargetMode="External"/><Relationship Id="rId9" Type="http://schemas.openxmlformats.org/officeDocument/2006/relationships/hyperlink" Target="http://commons.wikimedia.org/wiki/File:Halit_crystal,_Pedra_Lume,_Cape_Verde.jpg" TargetMode="External"/><Relationship Id="rId14" Type="http://schemas.openxmlformats.org/officeDocument/2006/relationships/hyperlink" Target="http://commons.wikimedia.org/wiki/File:816-_Ivigtut_-_cryolite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ylvite-mrz218a.jpg" TargetMode="External"/><Relationship Id="rId7" Type="http://schemas.openxmlformats.org/officeDocument/2006/relationships/hyperlink" Target="http://commons.wikimedia.org/wiki/File:Sylvite-mrz218b.jpg" TargetMode="External"/><Relationship Id="rId2" Type="http://schemas.openxmlformats.org/officeDocument/2006/relationships/hyperlink" Target="http://commons.wikimedia.org/wiki/File:Cryolite-mun05-69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ineral_Silvina_GDFL123.jpg" TargetMode="External"/><Relationship Id="rId5" Type="http://schemas.openxmlformats.org/officeDocument/2006/relationships/hyperlink" Target="http://commons.wikimedia.org/wiki/File:Mineral_Silvina_GDFL105.jpg" TargetMode="External"/><Relationship Id="rId4" Type="http://schemas.openxmlformats.org/officeDocument/2006/relationships/hyperlink" Target="http://commons.wikimedia.org/wiki/File:Sylvin_(aka)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631915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VY_32_INOVACE_199_Geologie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Březen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035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2451119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Chemické složení Země - halogenidy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poznatky o vzniku, výskytu a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významu halogenidů.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1015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HALOGENIDY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6443298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Halogenidy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bezkyslíkaté sloučeniny prvků VII. A skupiny (fluor, chlor, brom, jod)</a:t>
            </a:r>
          </a:p>
          <a:p>
            <a:pPr marL="0" indent="0">
              <a:buNone/>
            </a:pPr>
            <a:r>
              <a:rPr lang="cs-CZ" sz="2400" b="1" dirty="0" smtClean="0"/>
              <a:t>- mají hořkou nebo slanou chuť</a:t>
            </a:r>
          </a:p>
          <a:p>
            <a:pPr marL="0" indent="0">
              <a:buNone/>
            </a:pPr>
            <a:r>
              <a:rPr lang="cs-CZ" sz="2400" b="1" dirty="0" smtClean="0"/>
              <a:t>- většinou dobře rozpustné ve vodě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vodné roztoky vedou velmi dobře elektrický proud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284984"/>
            <a:ext cx="3231431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99994"/>
            <a:ext cx="3609330" cy="315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4028" y="6208609"/>
            <a:ext cx="7848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                                                 Fluorit                                  Obrázek č. 2		                       Halit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8248197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Halit (sůl kamenná)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3591065"/>
              </p:ext>
            </p:extLst>
          </p:nvPr>
        </p:nvGraphicFramePr>
        <p:xfrm>
          <a:off x="467544" y="1052736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00200"/>
                <a:gridCol w="2016224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2,1 – 2,2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různobarevná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i="0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NaCl</a:t>
                      </a:r>
                      <a:endParaRPr lang="cs-CZ" sz="1100" b="1" i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2962367" cy="5218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4653136"/>
            <a:ext cx="49685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pravděpodobně první nerost, který začal člověk těžit</a:t>
            </a:r>
          </a:p>
          <a:p>
            <a:r>
              <a:rPr lang="cs-CZ" sz="2400" b="1" dirty="0" smtClean="0"/>
              <a:t>- slaná chuť</a:t>
            </a:r>
            <a:endParaRPr lang="cs-CZ" sz="2400" b="1" dirty="0"/>
          </a:p>
          <a:p>
            <a:r>
              <a:rPr lang="cs-CZ" sz="2400" b="1" dirty="0" smtClean="0"/>
              <a:t>- název z </a:t>
            </a:r>
            <a:r>
              <a:rPr lang="cs-CZ" sz="2400" b="1" dirty="0"/>
              <a:t>řeckých slov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halos</a:t>
            </a:r>
            <a:r>
              <a:rPr lang="cs-CZ" sz="2400" b="1" dirty="0" smtClean="0"/>
              <a:t>“ = </a:t>
            </a:r>
            <a:r>
              <a:rPr lang="cs-CZ" sz="2400" b="1" dirty="0"/>
              <a:t>slaný a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lithos</a:t>
            </a:r>
            <a:r>
              <a:rPr lang="cs-CZ" sz="2400" b="1" dirty="0" smtClean="0"/>
              <a:t>“ = </a:t>
            </a:r>
            <a:r>
              <a:rPr lang="cs-CZ" sz="2400" b="1" dirty="0"/>
              <a:t>kámen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5893565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		                  Halit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60831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Halit (sůl kamenná)</a:t>
            </a:r>
            <a:endParaRPr lang="cs-CZ" sz="32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7314"/>
            <a:ext cx="4032448" cy="2805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4365104"/>
            <a:ext cx="78488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- nalezeny krystaly až 1m</a:t>
            </a:r>
            <a:r>
              <a:rPr lang="cs-CZ" sz="2400" b="1" baseline="30000" dirty="0">
                <a:solidFill>
                  <a:prstClr val="black"/>
                </a:solidFill>
              </a:rPr>
              <a:t>3</a:t>
            </a:r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dobře rozpustný </a:t>
            </a:r>
            <a:r>
              <a:rPr lang="cs-CZ" sz="2400" b="1" dirty="0">
                <a:solidFill>
                  <a:prstClr val="black"/>
                </a:solidFill>
              </a:rPr>
              <a:t>ve </a:t>
            </a:r>
            <a:r>
              <a:rPr lang="cs-CZ" sz="2400" b="1" dirty="0" smtClean="0">
                <a:solidFill>
                  <a:prstClr val="black"/>
                </a:solidFill>
              </a:rPr>
              <a:t>vodě, roztok vede elektrický proud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barví plamen </a:t>
            </a:r>
            <a:r>
              <a:rPr lang="cs-CZ" sz="2400" b="1" dirty="0" smtClean="0">
                <a:solidFill>
                  <a:prstClr val="black"/>
                </a:solidFill>
              </a:rPr>
              <a:t>do žluta</a:t>
            </a:r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>
                <a:solidFill>
                  <a:prstClr val="black"/>
                </a:solidFill>
              </a:rPr>
              <a:t>používá se jako chuťová přísada do jídla </a:t>
            </a:r>
          </a:p>
        </p:txBody>
      </p:sp>
      <p:pic>
        <p:nvPicPr>
          <p:cNvPr id="5122" name="Picture 2" descr="File:Halite-2493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45252" y="686109"/>
            <a:ext cx="2805743" cy="368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1679" y="3692843"/>
            <a:ext cx="8152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4	 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5			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22752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Halit (sůl kamenná)</a:t>
            </a:r>
            <a:endParaRPr lang="cs-CZ" sz="32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14" y="1275623"/>
            <a:ext cx="3667973" cy="275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75623"/>
            <a:ext cx="4060487" cy="275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7530" y="961593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114" y="4026603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2400" b="1" dirty="0" smtClean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>
                <a:solidFill>
                  <a:prstClr val="black"/>
                </a:solidFill>
              </a:rPr>
              <a:t>1 litr mořské vody obsahuje cca 27g chloridu sodného</a:t>
            </a:r>
          </a:p>
          <a:p>
            <a:r>
              <a:rPr lang="cs-CZ" sz="2400" b="1" dirty="0" smtClean="0"/>
              <a:t>- ložiska vznikla odpařením mořské vody v permu  - nyní podobný jev Mrtvé moře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solné jeskyně využívány ke zdravotním pobytům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9314" y="3763052"/>
            <a:ext cx="81991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6				          Obrázek č. 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7690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Halit (sůl kamenná)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08" y="1090909"/>
            <a:ext cx="3899348" cy="2589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033" y="1059874"/>
            <a:ext cx="3493816" cy="262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3789040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>
                <a:solidFill>
                  <a:prstClr val="black"/>
                </a:solidFill>
              </a:rPr>
              <a:t>k výrobě sody, hydroxidu sodného, kyseliny </a:t>
            </a:r>
            <a:r>
              <a:rPr lang="cs-CZ" sz="2400" b="1" dirty="0" smtClean="0">
                <a:solidFill>
                  <a:prstClr val="black"/>
                </a:solidFill>
              </a:rPr>
              <a:t>chlorovodíkové, vodíku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000" b="1" dirty="0" smtClean="0"/>
          </a:p>
          <a:p>
            <a:r>
              <a:rPr lang="cs-CZ" sz="2400" b="1" dirty="0" smtClean="0"/>
              <a:t>- výskyt – Německo, Rakousko, USA, Kanada, Španělsko, Írán, Polsko, Slovensko</a:t>
            </a:r>
            <a:endParaRPr lang="cs-CZ" sz="2400" b="1" dirty="0"/>
          </a:p>
          <a:p>
            <a:r>
              <a:rPr lang="cs-CZ" sz="2400" b="1" dirty="0" smtClean="0"/>
              <a:t>- v Sepekově a okolí se nevyskytuje</a:t>
            </a:r>
            <a:endParaRPr lang="cs-CZ" sz="2400" b="1" dirty="0"/>
          </a:p>
          <a:p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7308" y="3429000"/>
            <a:ext cx="76795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8				               Obrázek č. 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2608168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Fluorit (kazivec)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968173"/>
              </p:ext>
            </p:extLst>
          </p:nvPr>
        </p:nvGraphicFramePr>
        <p:xfrm>
          <a:off x="458483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09261"/>
                <a:gridCol w="182674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3,1 – 3,2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rozmanitá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CaF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052736"/>
            <a:ext cx="4159095" cy="526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653136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- dokonalá štěpnost</a:t>
            </a:r>
          </a:p>
          <a:p>
            <a:r>
              <a:rPr lang="cs-CZ" sz="2400" b="1" dirty="0" smtClean="0"/>
              <a:t>- vlastnost fluorescence</a:t>
            </a:r>
            <a:endParaRPr lang="cs-CZ" sz="2400" b="1" dirty="0"/>
          </a:p>
          <a:p>
            <a:r>
              <a:rPr lang="cs-CZ" sz="2400" b="1" dirty="0" smtClean="0"/>
              <a:t>a termoluminiscence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7740" y="6021288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64898435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Fluorit (kazivec)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16" y="1148205"/>
            <a:ext cx="3877964" cy="2960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File:Fluorite-Orthoclase-tmu36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48204"/>
            <a:ext cx="3340844" cy="296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1558" y="4390945"/>
            <a:ext cx="80648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z </a:t>
            </a:r>
            <a:r>
              <a:rPr lang="cs-CZ" sz="2400" b="1" dirty="0">
                <a:solidFill>
                  <a:prstClr val="black"/>
                </a:solidFill>
              </a:rPr>
              <a:t>lat. </a:t>
            </a:r>
            <a:r>
              <a:rPr lang="cs-CZ" sz="2400" b="1" dirty="0" smtClean="0">
                <a:solidFill>
                  <a:prstClr val="black"/>
                </a:solidFill>
              </a:rPr>
              <a:t>„fluore“ = téci - </a:t>
            </a:r>
            <a:r>
              <a:rPr lang="cs-CZ" sz="2400" b="1" dirty="0">
                <a:solidFill>
                  <a:prstClr val="black"/>
                </a:solidFill>
              </a:rPr>
              <a:t>pro snadnou tavitelnost různých rud ve směsi s tímto minerálem</a:t>
            </a:r>
          </a:p>
          <a:p>
            <a:pPr lvl="0"/>
            <a:endParaRPr lang="cs-CZ" sz="2400" b="1" dirty="0" smtClean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>
                <a:solidFill>
                  <a:prstClr val="black"/>
                </a:solidFill>
              </a:rPr>
              <a:t>ve vodě je za normálních teplot téměř nerozpustný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400" b="1" dirty="0">
                <a:solidFill>
                  <a:prstClr val="black"/>
                </a:solidFill>
              </a:rPr>
              <a:t>užití – chemický průmysl,  tavení kovů, sklářství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9416" y="3832072"/>
            <a:ext cx="77294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11				                     </a:t>
            </a:r>
            <a:r>
              <a:rPr lang="cs-CZ" sz="1200" b="1" dirty="0" smtClean="0"/>
              <a:t>Obrázek č. 12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20723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Fluorit (kazivec)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76" y="1052736"/>
            <a:ext cx="3781296" cy="2574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6688" y="3789040"/>
            <a:ext cx="80297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- výskyt – Německo, Mexiko, USA, Horní Slavkov, Cínovec, Krupka, Harrachov </a:t>
            </a:r>
          </a:p>
          <a:p>
            <a:endParaRPr lang="cs-CZ" sz="2400" b="1" dirty="0"/>
          </a:p>
          <a:p>
            <a:r>
              <a:rPr lang="cs-CZ" sz="2400" b="1" dirty="0" smtClean="0"/>
              <a:t>- v Sepekově a okolí nebyl popsán, nalezen v okolí Velké            a Svatého Jana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pic>
        <p:nvPicPr>
          <p:cNvPr id="8" name="Obrázek 7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3" t="-222" r="223" b="222"/>
          <a:stretch/>
        </p:blipFill>
        <p:spPr bwMode="auto">
          <a:xfrm rot="16200000">
            <a:off x="5391158" y="683944"/>
            <a:ext cx="2574795" cy="331237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80276" y="3350529"/>
            <a:ext cx="74544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13 				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14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4648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Kryolit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279243"/>
              </p:ext>
            </p:extLst>
          </p:nvPr>
        </p:nvGraphicFramePr>
        <p:xfrm>
          <a:off x="467544" y="980728"/>
          <a:ext cx="3682752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783140"/>
                <a:gridCol w="1899612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2,5 - 3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jednoklonná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bílá, růžová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AlF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 descr="File:816- Ivigtut - cryoli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13548" y="1552514"/>
            <a:ext cx="5527916" cy="42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4251" y="4506877"/>
            <a:ext cx="422081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/>
              </a:rPr>
              <a:t>- dříve surovina </a:t>
            </a:r>
            <a:r>
              <a:rPr lang="cs-CZ" sz="2400" b="1" dirty="0">
                <a:latin typeface="Arial"/>
              </a:rPr>
              <a:t>pro výrobu </a:t>
            </a:r>
            <a:r>
              <a:rPr lang="cs-CZ" sz="2400" b="1" dirty="0" smtClean="0">
                <a:latin typeface="Arial"/>
              </a:rPr>
              <a:t>hliníku</a:t>
            </a:r>
          </a:p>
          <a:p>
            <a:r>
              <a:rPr lang="cs-CZ" sz="2400" b="1" dirty="0" smtClean="0">
                <a:latin typeface="Arial"/>
              </a:rPr>
              <a:t>- užíván </a:t>
            </a:r>
            <a:r>
              <a:rPr lang="cs-CZ" sz="2400" b="1" dirty="0">
                <a:latin typeface="Arial"/>
              </a:rPr>
              <a:t>při elektrolytické výrobě hliníku z </a:t>
            </a:r>
            <a:r>
              <a:rPr lang="cs-CZ" sz="2400" b="1" dirty="0" smtClean="0">
                <a:latin typeface="Arial"/>
              </a:rPr>
              <a:t>bauxitu</a:t>
            </a:r>
          </a:p>
          <a:p>
            <a:r>
              <a:rPr lang="cs-CZ" sz="2400" b="1" dirty="0" smtClean="0">
                <a:latin typeface="Arial"/>
              </a:rPr>
              <a:t>- glazury, optická skla</a:t>
            </a:r>
            <a:r>
              <a:rPr lang="cs-CZ" sz="2400" b="1" dirty="0">
                <a:latin typeface="Arial"/>
              </a:rPr>
              <a:t> 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572000" y="6118021"/>
            <a:ext cx="104079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15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9482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Kryolit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11830" y="1084925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název z </a:t>
            </a:r>
            <a:r>
              <a:rPr lang="cs-CZ" sz="2400" b="1" dirty="0"/>
              <a:t>řeckého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kryos</a:t>
            </a:r>
            <a:r>
              <a:rPr lang="cs-CZ" sz="2400" b="1" dirty="0" smtClean="0"/>
              <a:t>“ </a:t>
            </a:r>
            <a:r>
              <a:rPr lang="cs-CZ" sz="2400" b="1" dirty="0"/>
              <a:t>= led a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lithos</a:t>
            </a:r>
            <a:r>
              <a:rPr lang="cs-CZ" sz="2400" b="1" dirty="0" smtClean="0"/>
              <a:t>“ </a:t>
            </a:r>
            <a:r>
              <a:rPr lang="cs-CZ" sz="2400" b="1" dirty="0"/>
              <a:t>= </a:t>
            </a:r>
            <a:r>
              <a:rPr lang="cs-CZ" sz="2400" b="1" dirty="0" smtClean="0"/>
              <a:t>kámen – podle vzhledu </a:t>
            </a:r>
            <a:r>
              <a:rPr lang="cs-CZ" sz="2400" b="1" dirty="0"/>
              <a:t>minerálu</a:t>
            </a:r>
          </a:p>
          <a:p>
            <a:r>
              <a:rPr lang="cs-CZ" sz="2400" b="1" dirty="0" smtClean="0"/>
              <a:t>- po </a:t>
            </a:r>
            <a:r>
              <a:rPr lang="cs-CZ" sz="2400" b="1" dirty="0"/>
              <a:t>ponoření do vody </a:t>
            </a:r>
            <a:r>
              <a:rPr lang="cs-CZ" sz="2400" b="1" dirty="0" smtClean="0"/>
              <a:t>zdánlivě zmizí (index lomu jako voda)</a:t>
            </a:r>
            <a:endParaRPr lang="cs-CZ" sz="24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200" dirty="0"/>
          </a:p>
        </p:txBody>
      </p:sp>
      <p:pic>
        <p:nvPicPr>
          <p:cNvPr id="8194" name="Picture 2" descr="File:Cryolite-Siderite-1324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12" y="2633464"/>
            <a:ext cx="445549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File:Cryolite-mun05-69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356179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8512" y="5877272"/>
            <a:ext cx="82613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</a:t>
            </a:r>
            <a:r>
              <a:rPr lang="cs-CZ" sz="1200" b="1" dirty="0"/>
              <a:t>16                                                                                                             Obrázek č. </a:t>
            </a:r>
            <a:r>
              <a:rPr lang="cs-CZ" sz="1200" b="1" dirty="0" smtClean="0"/>
              <a:t> 17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9114438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Sylvín (</a:t>
            </a:r>
            <a:r>
              <a:rPr lang="cs-CZ" sz="3200" b="1" dirty="0" err="1" smtClean="0"/>
              <a:t>sylvit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429128"/>
              </p:ext>
            </p:extLst>
          </p:nvPr>
        </p:nvGraphicFramePr>
        <p:xfrm>
          <a:off x="467995" y="1196752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(g/cm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)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2,0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bílá, růžová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KCl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File:Sylvite-mrz21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93696" y="1225619"/>
            <a:ext cx="5574687" cy="436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2376" y="4764214"/>
            <a:ext cx="426962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sylvín </a:t>
            </a:r>
            <a:r>
              <a:rPr lang="cs-CZ" sz="2400" b="1" dirty="0">
                <a:solidFill>
                  <a:prstClr val="black"/>
                </a:solidFill>
              </a:rPr>
              <a:t>(podle lékaře F. Sylvia de la </a:t>
            </a:r>
            <a:r>
              <a:rPr lang="cs-CZ" sz="2400" b="1" dirty="0" err="1">
                <a:solidFill>
                  <a:prstClr val="black"/>
                </a:solidFill>
              </a:rPr>
              <a:t>Boe</a:t>
            </a:r>
            <a:r>
              <a:rPr lang="cs-CZ" sz="2400" b="1" dirty="0">
                <a:solidFill>
                  <a:prstClr val="black"/>
                </a:solidFill>
              </a:rPr>
              <a:t>, 1614-1672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</a:p>
          <a:p>
            <a:r>
              <a:rPr lang="cs-CZ" sz="2400" b="1" dirty="0" smtClean="0"/>
              <a:t>- vzniká </a:t>
            </a:r>
            <a:r>
              <a:rPr lang="cs-CZ" sz="2400" b="1" dirty="0"/>
              <a:t>vysrážením v solných jezerech nebo z mořské vody 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427984" y="5549044"/>
            <a:ext cx="2304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b="1" dirty="0" smtClean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sz="1200" b="1" dirty="0" smtClean="0">
                <a:solidFill>
                  <a:schemeClr val="bg1"/>
                </a:solidFill>
              </a:rPr>
              <a:t> Obrázek č. 18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4895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Sylvín </a:t>
            </a:r>
            <a:endParaRPr lang="cs-CZ" sz="3200" b="1" dirty="0"/>
          </a:p>
        </p:txBody>
      </p:sp>
      <p:pic>
        <p:nvPicPr>
          <p:cNvPr id="2050" name="Picture 2" descr="File:Sylvin (ak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34" y="2074896"/>
            <a:ext cx="4290236" cy="278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Mineral Silvina GDFL1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74896"/>
            <a:ext cx="3711055" cy="278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60" y="5070033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hygroskopický </a:t>
            </a:r>
            <a:r>
              <a:rPr lang="cs-CZ" sz="2400" b="1" dirty="0"/>
              <a:t>(pohlcuje vzdušnou vlhkost</a:t>
            </a:r>
            <a:r>
              <a:rPr lang="cs-CZ" sz="2400" b="1" dirty="0" smtClean="0"/>
              <a:t>)</a:t>
            </a:r>
          </a:p>
          <a:p>
            <a:r>
              <a:rPr lang="cs-CZ" sz="2400" b="1" dirty="0" smtClean="0"/>
              <a:t>- plamen </a:t>
            </a:r>
            <a:r>
              <a:rPr lang="cs-CZ" sz="2400" b="1" dirty="0"/>
              <a:t>barví </a:t>
            </a:r>
            <a:r>
              <a:rPr lang="cs-CZ" sz="2400" b="1" dirty="0" smtClean="0"/>
              <a:t>fialově</a:t>
            </a:r>
            <a:endParaRPr lang="cs-CZ" sz="2400" b="1" dirty="0"/>
          </a:p>
          <a:p>
            <a:r>
              <a:rPr lang="cs-CZ" sz="2400" b="1" dirty="0" smtClean="0"/>
              <a:t>- hořkoslaná chuť</a:t>
            </a:r>
            <a:endParaRPr lang="cs-CZ" sz="2400" b="1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103415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tvoří </a:t>
            </a:r>
            <a:r>
              <a:rPr lang="cs-CZ" sz="2400" b="1" dirty="0"/>
              <a:t>nejsvrchnější vrstvu solných </a:t>
            </a:r>
            <a:r>
              <a:rPr lang="cs-CZ" sz="2400" b="1" dirty="0" smtClean="0"/>
              <a:t>ložisek</a:t>
            </a:r>
          </a:p>
          <a:p>
            <a:r>
              <a:rPr lang="cs-CZ" sz="2400" b="1" dirty="0" smtClean="0"/>
              <a:t>- nepostradatelná surovina </a:t>
            </a:r>
            <a:r>
              <a:rPr lang="cs-CZ" sz="2400" b="1" dirty="0"/>
              <a:t>k výrobě draselných </a:t>
            </a:r>
            <a:r>
              <a:rPr lang="cs-CZ" sz="2400" b="1" dirty="0" smtClean="0"/>
              <a:t>hnojiv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9434" y="4581128"/>
            <a:ext cx="8317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19                                                                                                          </a:t>
            </a:r>
            <a:r>
              <a:rPr lang="cs-CZ" sz="1200" b="1" dirty="0"/>
              <a:t>Obrázek č. </a:t>
            </a:r>
            <a:r>
              <a:rPr lang="cs-CZ" sz="1200" b="1" dirty="0" smtClean="0"/>
              <a:t>20</a:t>
            </a:r>
            <a:endParaRPr lang="cs-CZ" sz="1200" b="1" dirty="0"/>
          </a:p>
          <a:p>
            <a:r>
              <a:rPr lang="cs-CZ" sz="1200" b="1" dirty="0" smtClean="0"/>
              <a:t>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85374683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Sylvín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1028343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v obrovském </a:t>
            </a:r>
            <a:r>
              <a:rPr lang="cs-CZ" sz="2400" b="1" dirty="0"/>
              <a:t>množství se vyskytuje </a:t>
            </a:r>
            <a:r>
              <a:rPr lang="cs-CZ" sz="2400" b="1" dirty="0" smtClean="0"/>
              <a:t>Německu (sloj </a:t>
            </a:r>
            <a:r>
              <a:rPr lang="cs-CZ" sz="2400" b="1" dirty="0" err="1"/>
              <a:t>Staßfurt</a:t>
            </a:r>
            <a:r>
              <a:rPr lang="cs-CZ" sz="2400" b="1" dirty="0"/>
              <a:t> </a:t>
            </a:r>
            <a:r>
              <a:rPr lang="cs-CZ" sz="2400" b="1" dirty="0" smtClean="0"/>
              <a:t> cca 90 000 km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, mocnost </a:t>
            </a:r>
            <a:r>
              <a:rPr lang="cs-CZ" sz="2400" b="1" dirty="0"/>
              <a:t>20 </a:t>
            </a:r>
            <a:r>
              <a:rPr lang="cs-CZ" sz="2400" b="1" dirty="0" smtClean="0"/>
              <a:t>m) 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- další výskyt - Texas, Kanada, Rusko, Francie, Indie</a:t>
            </a:r>
          </a:p>
          <a:p>
            <a:r>
              <a:rPr lang="cs-CZ" sz="2400" b="1" dirty="0" smtClean="0"/>
              <a:t>- v Sepekově a okolí se nevyskytuje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53443"/>
            <a:ext cx="4290854" cy="3212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669" y="2053443"/>
            <a:ext cx="3482685" cy="3203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4069" y="502630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č. </a:t>
            </a:r>
            <a:r>
              <a:rPr lang="cs-CZ" sz="1200" b="1" dirty="0" smtClean="0"/>
              <a:t>21					 Obrázek </a:t>
            </a:r>
            <a:r>
              <a:rPr lang="cs-CZ" sz="1200" b="1" dirty="0"/>
              <a:t>č. </a:t>
            </a:r>
            <a:r>
              <a:rPr lang="cs-CZ" sz="1200" b="1" dirty="0" smtClean="0"/>
              <a:t>22</a:t>
            </a:r>
            <a:endParaRPr lang="cs-CZ" sz="1200" dirty="0"/>
          </a:p>
          <a:p>
            <a:pPr lvl="0"/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897671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114800" cy="54006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Co jsou fluoridy?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Jak se získává sůl z mořské vody?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Jak vypadají krystaly </a:t>
            </a:r>
            <a:r>
              <a:rPr lang="cs-CZ" sz="2400" b="1" dirty="0" err="1" smtClean="0"/>
              <a:t>halitu</a:t>
            </a:r>
            <a:r>
              <a:rPr lang="cs-CZ" sz="2400" b="1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Vyskytují se halogenidy v okolí Sepekova?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Napiš chemický vzorec chloridu draselného. Co je to za nerost?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sloučeniny fluoru, chloru,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bromu a jodu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odpařením vody získáme drobné krystalky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jsou to krychle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nebyly nalezeny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KCL, sylvín (</a:t>
            </a:r>
            <a:r>
              <a:rPr lang="cs-CZ" sz="2400" b="1" dirty="0" err="1" smtClean="0">
                <a:solidFill>
                  <a:srgbClr val="002060"/>
                </a:solidFill>
              </a:rPr>
              <a:t>sylvit</a:t>
            </a:r>
            <a:r>
              <a:rPr lang="cs-CZ" sz="2400" b="1" dirty="0" smtClean="0">
                <a:solidFill>
                  <a:srgbClr val="002060"/>
                </a:solidFill>
              </a:rPr>
              <a:t>)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71898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Zdroje </a:t>
            </a:r>
            <a:r>
              <a:rPr lang="cs-CZ" sz="2400" b="1" dirty="0">
                <a:solidFill>
                  <a:prstClr val="black"/>
                </a:solidFill>
              </a:rPr>
              <a:t>informací, snímků, citací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2, </a:t>
            </a:r>
            <a:r>
              <a:rPr lang="cs-CZ" sz="1200" b="1" dirty="0"/>
              <a:t>[cit. 2013-03-17],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File:Halite-230133.jpg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2"/>
              </a:rPr>
              <a:t>http://</a:t>
            </a:r>
            <a:r>
              <a:rPr lang="en-US" sz="1200" b="1" dirty="0" smtClean="0">
                <a:hlinkClick r:id="rId2"/>
              </a:rPr>
              <a:t>commons.wikimedia.org/wiki/File:Halite-230133.jpg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3,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File:Halite-199588.jpg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3"/>
              </a:rPr>
              <a:t>http://</a:t>
            </a:r>
            <a:r>
              <a:rPr lang="en-US" sz="1200" b="1" dirty="0" smtClean="0">
                <a:hlinkClick r:id="rId3"/>
              </a:rPr>
              <a:t>commons.wikimedia.org/wiki/File:Halite-199588.jpg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č. 4, [cit. 2013-03-17], Licence 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iRocks.com, File:Halite-282334.jpg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commons.wikimedia.org/wiki/File:Halite-282334.jpg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5, </a:t>
            </a:r>
            <a:r>
              <a:rPr lang="cs-CZ" sz="1200" b="1" dirty="0"/>
              <a:t>[cit. 2013-03-17],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File:Halite-249324.jpg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5"/>
              </a:rPr>
              <a:t>http://</a:t>
            </a:r>
            <a:r>
              <a:rPr lang="en-US" sz="1200" b="1" dirty="0" smtClean="0">
                <a:hlinkClick r:id="rId5"/>
              </a:rPr>
              <a:t>commons.wikimedia.org/wiki/File:Halite-249324.jpg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6,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</a:t>
            </a:r>
            <a:r>
              <a:rPr lang="en-US" sz="1200" b="1" dirty="0" err="1"/>
              <a:t>Bukvoed</a:t>
            </a:r>
            <a:r>
              <a:rPr lang="en-US" sz="1200" b="1" dirty="0"/>
              <a:t>, File:Colonel-cave-085.jpg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6"/>
              </a:rPr>
              <a:t>http://</a:t>
            </a:r>
            <a:r>
              <a:rPr lang="en-US" sz="1200" b="1" dirty="0" smtClean="0">
                <a:hlinkClick r:id="rId6"/>
              </a:rPr>
              <a:t>commons.wikimedia.org/wiki/File:Colonel-cave-085.jpg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7,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Wilson44691, File:Dead Sea Halite View 031712.jpg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7"/>
              </a:rPr>
              <a:t>http://</a:t>
            </a:r>
            <a:r>
              <a:rPr lang="en-US" sz="1200" b="1" dirty="0" smtClean="0">
                <a:hlinkClick r:id="rId7"/>
              </a:rPr>
              <a:t>commons.wikimedia.org/wiki/File:Dead_Sea_Halite_View_031712.jpg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8, [cit. 2013-03-17],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File:Halite-41373.jpg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8"/>
              </a:rPr>
              <a:t>http://</a:t>
            </a:r>
            <a:r>
              <a:rPr lang="en-US" sz="1200" b="1" dirty="0" smtClean="0">
                <a:hlinkClick r:id="rId8"/>
              </a:rPr>
              <a:t>commons.wikimedia.org/wiki/File:Halite-41373.jpg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9,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public </a:t>
            </a:r>
            <a:r>
              <a:rPr lang="en-US" sz="1200" b="1" dirty="0"/>
              <a:t>domain, Ingo </a:t>
            </a:r>
            <a:r>
              <a:rPr lang="en-US" sz="1200" b="1" dirty="0" err="1"/>
              <a:t>Wölbern</a:t>
            </a:r>
            <a:r>
              <a:rPr lang="en-US" sz="1200" b="1" dirty="0"/>
              <a:t>, File:Halit crystal, </a:t>
            </a:r>
            <a:r>
              <a:rPr lang="en-US" sz="1200" b="1" dirty="0" err="1"/>
              <a:t>Pedra</a:t>
            </a:r>
            <a:r>
              <a:rPr lang="en-US" sz="1200" b="1" dirty="0"/>
              <a:t> </a:t>
            </a:r>
            <a:r>
              <a:rPr lang="en-US" sz="1200" b="1" dirty="0" err="1"/>
              <a:t>Lume</a:t>
            </a:r>
            <a:r>
              <a:rPr lang="en-US" sz="1200" b="1" dirty="0"/>
              <a:t>, Cape Verde.jpg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9"/>
              </a:rPr>
              <a:t>http://commons.wikimedia.org/wiki/File:Halit_crystal,_Pedra_Lume,_</a:t>
            </a:r>
            <a:r>
              <a:rPr lang="en-US" sz="1200" b="1" dirty="0" smtClean="0">
                <a:hlinkClick r:id="rId9"/>
              </a:rPr>
              <a:t>Cape_Verde.jpg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10,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File:Fluorite-173487.jpg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10"/>
              </a:rPr>
              <a:t>http://</a:t>
            </a:r>
            <a:r>
              <a:rPr lang="en-US" sz="1200" b="1" dirty="0" smtClean="0">
                <a:hlinkClick r:id="rId10"/>
              </a:rPr>
              <a:t>commons.wikimedia.org/wiki/File:Fluorite-173487.jpg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11,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Parent </a:t>
            </a:r>
            <a:r>
              <a:rPr lang="en-US" sz="1200" b="1" dirty="0" err="1"/>
              <a:t>Géry</a:t>
            </a:r>
            <a:r>
              <a:rPr lang="en-US" sz="1200" b="1" dirty="0"/>
              <a:t>, File:Fluorite 5.jpg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11"/>
              </a:rPr>
              <a:t>http://</a:t>
            </a:r>
            <a:r>
              <a:rPr lang="en-US" sz="1200" b="1" dirty="0" smtClean="0">
                <a:hlinkClick r:id="rId11"/>
              </a:rPr>
              <a:t>commons.wikimedia.org/wiki/File:Fluorite_5.jpg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12,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File:Fluorite-Orthoclase-tmu36c.jpg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12"/>
              </a:rPr>
              <a:t>http://</a:t>
            </a:r>
            <a:r>
              <a:rPr lang="en-US" sz="1200" b="1" dirty="0" smtClean="0">
                <a:hlinkClick r:id="rId12"/>
              </a:rPr>
              <a:t>commons.wikimedia.org/wiki/File:Fluorite-Orthoclase-tmu36c.jpg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13, [cit. 2013-03-17], </a:t>
            </a:r>
            <a:r>
              <a:rPr lang="en-US" sz="1200" b="1" dirty="0" err="1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File:Fluorite-122818.jpg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>
                <a:hlinkClick r:id="rId13"/>
              </a:rPr>
              <a:t>http://</a:t>
            </a:r>
            <a:r>
              <a:rPr lang="en-US" sz="1200" b="1" dirty="0" smtClean="0">
                <a:hlinkClick r:id="rId13"/>
              </a:rPr>
              <a:t>commons.wikimedia.org/wiki/File:Fluorite-122818.jpg</a:t>
            </a:r>
            <a:endParaRPr lang="cs-CZ" sz="1200" b="1" dirty="0" smtClean="0"/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15, [cit. 2013-03-17],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Didier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Descouens</a:t>
            </a:r>
            <a:r>
              <a:rPr lang="cs-CZ" sz="1200" b="1" dirty="0">
                <a:solidFill>
                  <a:prstClr val="black"/>
                </a:solidFill>
              </a:rPr>
              <a:t>, File:816- </a:t>
            </a:r>
            <a:r>
              <a:rPr lang="cs-CZ" sz="1200" b="1" dirty="0" err="1">
                <a:solidFill>
                  <a:prstClr val="black"/>
                </a:solidFill>
              </a:rPr>
              <a:t>Ivigtut</a:t>
            </a:r>
            <a:r>
              <a:rPr lang="cs-CZ" sz="1200" b="1" dirty="0">
                <a:solidFill>
                  <a:prstClr val="black"/>
                </a:solidFill>
              </a:rPr>
              <a:t> - cryolite.jpg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http://commons.wikimedia.org/wiki/File:816-_Ivigtut_-_cryolite.jpg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16, [cit. 2013-03-17], Licence </a:t>
            </a:r>
            <a:r>
              <a:rPr lang="en-US" sz="1200" b="1" dirty="0">
                <a:solidFill>
                  <a:prstClr val="black"/>
                </a:solidFill>
              </a:rPr>
              <a:t>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File:Cryolite-Siderite-132460.jpg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5"/>
              </a:rPr>
              <a:t>http://commons.wikimedia.org/wiki/File:Cryolite-Siderite-132460.jpg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200" b="1" dirty="0"/>
          </a:p>
          <a:p>
            <a:pPr marL="0" indent="0">
              <a:spcBef>
                <a:spcPts val="0"/>
              </a:spcBef>
              <a:buNone/>
            </a:pPr>
            <a:endParaRPr lang="en-US" sz="1200" b="1" dirty="0"/>
          </a:p>
          <a:p>
            <a:pPr marL="0" indent="0">
              <a:spcBef>
                <a:spcPts val="0"/>
              </a:spcBef>
              <a:buNone/>
            </a:pPr>
            <a:endParaRPr lang="en-US" sz="1200" b="1" dirty="0"/>
          </a:p>
          <a:p>
            <a:pPr marL="0" indent="0">
              <a:spcBef>
                <a:spcPts val="0"/>
              </a:spcBef>
              <a:buNone/>
            </a:pPr>
            <a:endParaRPr lang="en-US" sz="1200" b="1" dirty="0"/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0372972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</a:t>
            </a:r>
            <a:r>
              <a:rPr lang="en-US" sz="1200" b="1" dirty="0" smtClean="0"/>
              <a:t>.</a:t>
            </a:r>
            <a:r>
              <a:rPr lang="cs-CZ" sz="1200" b="1" dirty="0" smtClean="0"/>
              <a:t> 17, </a:t>
            </a:r>
            <a:r>
              <a:rPr lang="cs-CZ" sz="1200" b="1" dirty="0"/>
              <a:t>[cit. 2013-03-17], Licence </a:t>
            </a:r>
            <a:r>
              <a:rPr lang="en-US" sz="1200" b="1" dirty="0" smtClean="0"/>
              <a:t>Creative Commons</a:t>
            </a:r>
            <a:r>
              <a:rPr lang="en-US" sz="1200" b="1" dirty="0"/>
              <a:t>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File:Cryolite-mun05-69a.jpg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commons.wikimedia.org/wiki/File:Cryolite-mun05-69a.jpg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</a:t>
            </a:r>
            <a:r>
              <a:rPr lang="cs-CZ" sz="1200" b="1" dirty="0" smtClean="0"/>
              <a:t>18</a:t>
            </a:r>
            <a:r>
              <a:rPr lang="cs-CZ" sz="1200" b="1" dirty="0"/>
              <a:t>, [cit. 2013-03-17], Licence </a:t>
            </a:r>
            <a:r>
              <a:rPr lang="en-US" sz="1200" b="1" dirty="0" smtClean="0"/>
              <a:t>Creative Commons</a:t>
            </a:r>
            <a:r>
              <a:rPr lang="en-US" sz="1200" b="1" dirty="0"/>
              <a:t>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File:Sylvite-mrz218a.jpg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commons.wikimedia.org/wiki/File:Sylvite-mrz218a.jpg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č</a:t>
            </a:r>
            <a:r>
              <a:rPr lang="cs-CZ" sz="1200" b="1" dirty="0" smtClean="0"/>
              <a:t>. 19,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André </a:t>
            </a:r>
            <a:r>
              <a:rPr lang="cs-CZ" sz="1200" b="1" dirty="0" err="1"/>
              <a:t>Karwath</a:t>
            </a:r>
            <a:r>
              <a:rPr lang="cs-CZ" sz="1200" b="1" dirty="0"/>
              <a:t> </a:t>
            </a:r>
            <a:r>
              <a:rPr lang="cs-CZ" sz="1200" b="1" dirty="0" err="1"/>
              <a:t>aka</a:t>
            </a:r>
            <a:r>
              <a:rPr lang="cs-CZ" sz="1200" b="1" dirty="0"/>
              <a:t> </a:t>
            </a:r>
            <a:r>
              <a:rPr lang="cs-CZ" sz="1200" b="1" dirty="0" err="1" smtClean="0"/>
              <a:t>Aka</a:t>
            </a:r>
            <a:r>
              <a:rPr lang="cs-CZ" sz="1200" b="1" dirty="0"/>
              <a:t>, File:Sylvin (aka).</a:t>
            </a:r>
            <a:r>
              <a:rPr lang="cs-CZ" sz="1200" b="1" dirty="0" smtClean="0"/>
              <a:t>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4"/>
              </a:rPr>
              <a:t>http://commons.wikimedia.org/wiki/File:Sylvin_(aka).</a:t>
            </a:r>
            <a:r>
              <a:rPr lang="cs-CZ" sz="1200" b="1" dirty="0" smtClean="0">
                <a:hlinkClick r:id="rId4"/>
              </a:rPr>
              <a:t>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č</a:t>
            </a:r>
            <a:r>
              <a:rPr lang="cs-CZ" sz="1200" b="1" dirty="0" smtClean="0"/>
              <a:t>. 20, </a:t>
            </a:r>
            <a:r>
              <a:rPr lang="cs-CZ" sz="1200" b="1" dirty="0"/>
              <a:t>[cit. 2013-03-17],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 , Luis Miguel </a:t>
            </a:r>
            <a:r>
              <a:rPr lang="cs-CZ" sz="1200" b="1" dirty="0" err="1"/>
              <a:t>Bugallo</a:t>
            </a:r>
            <a:r>
              <a:rPr lang="cs-CZ" sz="1200" b="1" dirty="0"/>
              <a:t> </a:t>
            </a:r>
            <a:r>
              <a:rPr lang="cs-CZ" sz="1200" b="1" dirty="0" err="1" smtClean="0"/>
              <a:t>Sánchez</a:t>
            </a:r>
            <a:r>
              <a:rPr lang="cs-CZ" sz="1200" b="1" dirty="0"/>
              <a:t>, File:Mineral </a:t>
            </a:r>
            <a:r>
              <a:rPr lang="cs-CZ" sz="1200" b="1" dirty="0" err="1"/>
              <a:t>Silvina</a:t>
            </a:r>
            <a:r>
              <a:rPr lang="cs-CZ" sz="1200" b="1" dirty="0"/>
              <a:t> </a:t>
            </a:r>
            <a:r>
              <a:rPr lang="cs-CZ" sz="1200" b="1" dirty="0" smtClean="0"/>
              <a:t>GDFL105.jpg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commons.wikimedia.org/wiki/File:Mineral_Silvina_GDFL105.jpg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/>
              <a:t>Obrázek č</a:t>
            </a:r>
            <a:r>
              <a:rPr lang="cs-CZ" sz="1200" b="1" dirty="0" smtClean="0"/>
              <a:t>. </a:t>
            </a:r>
            <a:r>
              <a:rPr lang="cs-CZ" sz="1200" b="1" dirty="0"/>
              <a:t>21, [cit. 2013-03-17],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 , Luis Miguel </a:t>
            </a:r>
            <a:r>
              <a:rPr lang="cs-CZ" sz="1200" b="1" dirty="0" err="1"/>
              <a:t>Bugallo</a:t>
            </a:r>
            <a:r>
              <a:rPr lang="cs-CZ" sz="1200" b="1" dirty="0"/>
              <a:t> </a:t>
            </a:r>
            <a:r>
              <a:rPr lang="cs-CZ" sz="1200" b="1" dirty="0" err="1"/>
              <a:t>Sánchez</a:t>
            </a:r>
            <a:r>
              <a:rPr lang="cs-CZ" sz="1200" b="1" dirty="0"/>
              <a:t>, File:Mineral </a:t>
            </a:r>
            <a:r>
              <a:rPr lang="cs-CZ" sz="1200" b="1" dirty="0" err="1"/>
              <a:t>Silvina</a:t>
            </a:r>
            <a:r>
              <a:rPr lang="cs-CZ" sz="1200" b="1" dirty="0"/>
              <a:t> </a:t>
            </a:r>
            <a:r>
              <a:rPr lang="cs-CZ" sz="1200" b="1" dirty="0" smtClean="0"/>
              <a:t>GDFL123.jpg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commons.wikimedia.org/wiki/File:Mineral_Silvina_GDFL123.jpg</a:t>
            </a:r>
            <a:endParaRPr lang="cs-CZ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</a:t>
            </a:r>
            <a:r>
              <a:rPr lang="en-US" sz="1200" b="1" dirty="0" smtClean="0"/>
              <a:t>.</a:t>
            </a:r>
            <a:r>
              <a:rPr lang="cs-CZ" sz="1200" b="1" dirty="0" smtClean="0"/>
              <a:t> 22</a:t>
            </a:r>
            <a:r>
              <a:rPr lang="cs-CZ" sz="1200" b="1" dirty="0"/>
              <a:t>, [cit. </a:t>
            </a:r>
            <a:r>
              <a:rPr lang="cs-CZ" sz="1200" b="1" dirty="0" smtClean="0"/>
              <a:t>2013-03-17], </a:t>
            </a:r>
            <a:r>
              <a:rPr lang="en-US" sz="1200" b="1" dirty="0" smtClean="0"/>
              <a:t> </a:t>
            </a:r>
            <a:r>
              <a:rPr lang="en-US" sz="1200" b="1" dirty="0" err="1" smtClean="0"/>
              <a:t>Licence</a:t>
            </a:r>
            <a:r>
              <a:rPr lang="cs-CZ" sz="1200" b="1" dirty="0" smtClean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File:Sylvite-mrz218b.jpg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commons.wikimedia.org/wiki/File:Sylvite-mrz218b.jpg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200" b="1" dirty="0" smtClean="0"/>
              <a:t>Obrázky  č.1,14,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5298684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985868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1147</Words>
  <Application>Microsoft Office PowerPoint</Application>
  <PresentationFormat>Předvádění na obrazovce (4:3)</PresentationFormat>
  <Paragraphs>294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1_Motiv systému Office</vt:lpstr>
      <vt:lpstr>Prezentace aplikace PowerPoint</vt:lpstr>
      <vt:lpstr>Prezentace aplikace PowerPoint</vt:lpstr>
      <vt:lpstr>Přírodopis 9. třída MINERALOGIE </vt:lpstr>
      <vt:lpstr>Halogenidy</vt:lpstr>
      <vt:lpstr>Halit (sůl kamenná)</vt:lpstr>
      <vt:lpstr>Halit (sůl kamenná)</vt:lpstr>
      <vt:lpstr>Halit (sůl kamenná)</vt:lpstr>
      <vt:lpstr>Halit (sůl kamenná)</vt:lpstr>
      <vt:lpstr>Fluorit (kazivec)</vt:lpstr>
      <vt:lpstr>Fluorit (kazivec)</vt:lpstr>
      <vt:lpstr>Fluorit (kazivec)</vt:lpstr>
      <vt:lpstr>Kryolit</vt:lpstr>
      <vt:lpstr>Kryolit</vt:lpstr>
      <vt:lpstr>Sylvín (sylvit)</vt:lpstr>
      <vt:lpstr>Sylvín </vt:lpstr>
      <vt:lpstr>Sylvín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51</cp:revision>
  <dcterms:created xsi:type="dcterms:W3CDTF">2013-11-08T16:58:31Z</dcterms:created>
  <dcterms:modified xsi:type="dcterms:W3CDTF">2015-04-03T09:57:53Z</dcterms:modified>
</cp:coreProperties>
</file>