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7"/>
  </p:notesMasterIdLst>
  <p:handoutMasterIdLst>
    <p:handoutMasterId r:id="rId18"/>
  </p:handoutMasterIdLst>
  <p:sldIdLst>
    <p:sldId id="272" r:id="rId3"/>
    <p:sldId id="288" r:id="rId4"/>
    <p:sldId id="284" r:id="rId5"/>
    <p:sldId id="290" r:id="rId6"/>
    <p:sldId id="285" r:id="rId7"/>
    <p:sldId id="287" r:id="rId8"/>
    <p:sldId id="282" r:id="rId9"/>
    <p:sldId id="283" r:id="rId10"/>
    <p:sldId id="292" r:id="rId11"/>
    <p:sldId id="276" r:id="rId12"/>
    <p:sldId id="277" r:id="rId13"/>
    <p:sldId id="278" r:id="rId14"/>
    <p:sldId id="280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7EB"/>
    <a:srgbClr val="FFFCF7"/>
    <a:srgbClr val="FEF6EC"/>
    <a:srgbClr val="FEF0EC"/>
    <a:srgbClr val="008000"/>
    <a:srgbClr val="99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7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microsoft.com/office/2007/relationships/hdphoto" Target="../media/hdphoto2.wdp"/><Relationship Id="rId18" Type="http://schemas.openxmlformats.org/officeDocument/2006/relationships/image" Target="../media/image9.jpeg"/><Relationship Id="rId3" Type="http://schemas.microsoft.com/office/2007/relationships/hdphoto" Target="../media/hdphoto8.wdp"/><Relationship Id="rId7" Type="http://schemas.microsoft.com/office/2007/relationships/hdphoto" Target="../media/hdphoto6.wdp"/><Relationship Id="rId12" Type="http://schemas.openxmlformats.org/officeDocument/2006/relationships/image" Target="../media/image5.jpeg"/><Relationship Id="rId17" Type="http://schemas.microsoft.com/office/2007/relationships/hdphoto" Target="../media/hdphoto3.wdp"/><Relationship Id="rId2" Type="http://schemas.openxmlformats.org/officeDocument/2006/relationships/image" Target="../media/image12.png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11" Type="http://schemas.microsoft.com/office/2007/relationships/hdphoto" Target="../media/hdphoto5.wdp"/><Relationship Id="rId5" Type="http://schemas.microsoft.com/office/2007/relationships/hdphoto" Target="../media/hdphoto4.wdp"/><Relationship Id="rId15" Type="http://schemas.microsoft.com/office/2007/relationships/hdphoto" Target="../media/hdphoto1.wdp"/><Relationship Id="rId10" Type="http://schemas.openxmlformats.org/officeDocument/2006/relationships/image" Target="../media/image8.png"/><Relationship Id="rId19" Type="http://schemas.openxmlformats.org/officeDocument/2006/relationships/comments" Target="../comments/comment1.xml"/><Relationship Id="rId4" Type="http://schemas.openxmlformats.org/officeDocument/2006/relationships/image" Target="../media/image7.png"/><Relationship Id="rId9" Type="http://schemas.microsoft.com/office/2007/relationships/hdphoto" Target="../media/hdphoto7.wdp"/><Relationship Id="rId1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microsoft.com/office/2007/relationships/hdphoto" Target="../media/hdphoto1.wdp"/><Relationship Id="rId3" Type="http://schemas.openxmlformats.org/officeDocument/2006/relationships/image" Target="../media/image14.png"/><Relationship Id="rId7" Type="http://schemas.microsoft.com/office/2007/relationships/hdphoto" Target="../media/hdphoto3.wdp"/><Relationship Id="rId12" Type="http://schemas.openxmlformats.org/officeDocument/2006/relationships/image" Target="../media/image20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11" Type="http://schemas.microsoft.com/office/2007/relationships/hdphoto" Target="../media/hdphoto2.wdp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microsoft.com/office/2007/relationships/hdphoto" Target="../media/hdphoto9.wdp"/><Relationship Id="rId14" Type="http://schemas.openxmlformats.org/officeDocument/2006/relationships/comments" Target="../comments/commen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Rozhledny v Krušných horách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Poznatky, sociální informovanost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275007" y="5190186"/>
            <a:ext cx="9594761" cy="16678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655454" y="53425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09"/>
          <a:stretch/>
        </p:blipFill>
        <p:spPr bwMode="auto">
          <a:xfrm>
            <a:off x="504389" y="464268"/>
            <a:ext cx="2709513" cy="3553940"/>
          </a:xfrm>
          <a:prstGeom prst="rect">
            <a:avLst/>
          </a:prstGeom>
          <a:solidFill>
            <a:srgbClr val="FFFFFF"/>
          </a:solidFill>
          <a:ln w="76200">
            <a:solidFill>
              <a:srgbClr val="FFFF00"/>
            </a:solidFill>
            <a:miter lim="800000"/>
            <a:headEnd/>
            <a:tailEnd/>
          </a:ln>
          <a:ex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72" r="9167"/>
          <a:stretch/>
        </p:blipFill>
        <p:spPr bwMode="auto">
          <a:xfrm>
            <a:off x="9208394" y="1914468"/>
            <a:ext cx="2492153" cy="4067769"/>
          </a:xfrm>
          <a:prstGeom prst="rect">
            <a:avLst/>
          </a:prstGeom>
          <a:solidFill>
            <a:srgbClr val="FFFFFF"/>
          </a:solidFill>
          <a:ln w="76200">
            <a:solidFill>
              <a:srgbClr val="99FF66"/>
            </a:solidFill>
            <a:miter lim="800000"/>
            <a:headEnd/>
            <a:tailEnd/>
          </a:ln>
          <a:extLst/>
        </p:spPr>
      </p:pic>
      <p:sp>
        <p:nvSpPr>
          <p:cNvPr id="11" name="TextovéPole 10"/>
          <p:cNvSpPr txBox="1"/>
          <p:nvPr/>
        </p:nvSpPr>
        <p:spPr>
          <a:xfrm>
            <a:off x="4294725" y="1880194"/>
            <a:ext cx="3850783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ROZHLEDNY</a:t>
            </a:r>
            <a:endParaRPr lang="cs-CZ" sz="4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503668" y="3336057"/>
            <a:ext cx="5432898" cy="230832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dirty="0" smtClean="0"/>
              <a:t>Rozhledny slouží k výhledu do daleké</a:t>
            </a:r>
          </a:p>
          <a:p>
            <a:r>
              <a:rPr lang="cs-CZ" dirty="0" smtClean="0"/>
              <a:t>    krajiny a proto se staví na nejvyšších místech.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Staví se  z kamene, ze dřeva, z betonu</a:t>
            </a:r>
          </a:p>
          <a:p>
            <a:r>
              <a:rPr lang="cs-CZ" dirty="0"/>
              <a:t> </a:t>
            </a:r>
            <a:r>
              <a:rPr lang="cs-CZ" dirty="0" smtClean="0"/>
              <a:t>    nebo ze železa.</a:t>
            </a:r>
          </a:p>
          <a:p>
            <a:pPr marL="285750" indent="-285750">
              <a:buFontTx/>
              <a:buChar char="-"/>
            </a:pPr>
            <a:r>
              <a:rPr lang="cs-CZ" dirty="0" smtClean="0"/>
              <a:t>Rozhledny se staví do </a:t>
            </a:r>
            <a:r>
              <a:rPr lang="cs-CZ" dirty="0" smtClean="0"/>
              <a:t>výšky </a:t>
            </a:r>
            <a:r>
              <a:rPr lang="cs-CZ" dirty="0" smtClean="0"/>
              <a:t>až několika</a:t>
            </a:r>
          </a:p>
          <a:p>
            <a:r>
              <a:rPr lang="cs-CZ" dirty="0"/>
              <a:t> </a:t>
            </a:r>
            <a:r>
              <a:rPr lang="cs-CZ" dirty="0" smtClean="0"/>
              <a:t>   pater a na vrchol rozhledny vedou </a:t>
            </a:r>
          </a:p>
          <a:p>
            <a:r>
              <a:rPr lang="cs-CZ" dirty="0"/>
              <a:t> </a:t>
            </a:r>
            <a:r>
              <a:rPr lang="cs-CZ" dirty="0" smtClean="0"/>
              <a:t>   schody.</a:t>
            </a:r>
          </a:p>
          <a:p>
            <a:r>
              <a:rPr lang="cs-CZ" dirty="0"/>
              <a:t> </a:t>
            </a:r>
            <a:r>
              <a:rPr lang="cs-CZ" dirty="0" smtClean="0"/>
              <a:t>  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976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392635" y="5138670"/>
            <a:ext cx="7159752" cy="1464972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429554" y="5203065"/>
            <a:ext cx="9749307" cy="145531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67" t="3399" r="2276" b="2414"/>
          <a:stretch/>
        </p:blipFill>
        <p:spPr bwMode="auto">
          <a:xfrm>
            <a:off x="583871" y="1126459"/>
            <a:ext cx="5133059" cy="4852682"/>
          </a:xfrm>
          <a:prstGeom prst="rect">
            <a:avLst/>
          </a:prstGeom>
          <a:solidFill>
            <a:srgbClr val="FFFFFF"/>
          </a:solidFill>
          <a:ln w="76200">
            <a:solidFill>
              <a:srgbClr val="00B0F0"/>
            </a:solidFill>
            <a:miter lim="800000"/>
            <a:headEnd/>
            <a:tailEnd/>
          </a:ln>
          <a:extLst/>
        </p:spPr>
      </p:pic>
      <p:sp>
        <p:nvSpPr>
          <p:cNvPr id="7" name="TextovéPole 6"/>
          <p:cNvSpPr txBox="1"/>
          <p:nvPr/>
        </p:nvSpPr>
        <p:spPr>
          <a:xfrm>
            <a:off x="6500826" y="1152217"/>
            <a:ext cx="4115229" cy="523220"/>
          </a:xfrm>
          <a:prstGeom prst="rect">
            <a:avLst/>
          </a:prstGeom>
          <a:solidFill>
            <a:srgbClr val="00B0F0"/>
          </a:solidFill>
          <a:ln w="76200"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ROZHLEDNA KLÍNOVEC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500826" y="2062247"/>
            <a:ext cx="4778062" cy="2031325"/>
          </a:xfrm>
          <a:prstGeom prst="rect">
            <a:avLst/>
          </a:prstGeom>
          <a:solidFill>
            <a:srgbClr val="00B0F0"/>
          </a:solidFill>
          <a:ln w="762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b="1" dirty="0" smtClean="0"/>
              <a:t>Je to nejvýše položená rozhledna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Krušných hor.</a:t>
            </a:r>
          </a:p>
          <a:p>
            <a:pPr marL="285750" indent="-285750">
              <a:buFontTx/>
              <a:buChar char="-"/>
            </a:pPr>
            <a:r>
              <a:rPr lang="cs-CZ" b="1" dirty="0" smtClean="0"/>
              <a:t>Rozhledna leží na vrchu zvaném Klínovec.</a:t>
            </a:r>
          </a:p>
          <a:p>
            <a:pPr marL="285750" indent="-285750">
              <a:buFontTx/>
              <a:buChar char="-"/>
            </a:pPr>
            <a:r>
              <a:rPr lang="cs-CZ" b="1" dirty="0"/>
              <a:t>Je zde vyhlídková  věž </a:t>
            </a:r>
            <a:r>
              <a:rPr lang="cs-CZ" b="1" dirty="0" smtClean="0"/>
              <a:t>,  vysílač a sjezdové dráhy pro lyžaře.</a:t>
            </a:r>
            <a:endParaRPr lang="cs-CZ" b="1" dirty="0"/>
          </a:p>
          <a:p>
            <a:pPr marL="285750" indent="-285750">
              <a:buFontTx/>
              <a:buChar char="-"/>
            </a:pP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6141" b="83920" l="5663" r="73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99" t="13991" r="21538" b="15493"/>
          <a:stretch/>
        </p:blipFill>
        <p:spPr>
          <a:xfrm rot="16200000">
            <a:off x="8038984" y="3943759"/>
            <a:ext cx="2224630" cy="2910624"/>
          </a:xfrm>
          <a:prstGeom prst="rect">
            <a:avLst/>
          </a:prstGeom>
        </p:spPr>
      </p:pic>
      <p:sp>
        <p:nvSpPr>
          <p:cNvPr id="11" name="Šipka doprava 10"/>
          <p:cNvSpPr/>
          <p:nvPr/>
        </p:nvSpPr>
        <p:spPr>
          <a:xfrm>
            <a:off x="8983869" y="4772741"/>
            <a:ext cx="752555" cy="398497"/>
          </a:xfrm>
          <a:prstGeom prst="rightArrow">
            <a:avLst/>
          </a:prstGeom>
          <a:solidFill>
            <a:srgbClr val="0070C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683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29555" y="5190185"/>
            <a:ext cx="9581882" cy="14681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09"/>
          <a:stretch/>
        </p:blipFill>
        <p:spPr bwMode="auto">
          <a:xfrm>
            <a:off x="536494" y="650381"/>
            <a:ext cx="4138535" cy="5428321"/>
          </a:xfrm>
          <a:prstGeom prst="rect">
            <a:avLst/>
          </a:prstGeom>
          <a:solidFill>
            <a:srgbClr val="FFFFFF"/>
          </a:solidFill>
          <a:ln w="76200">
            <a:solidFill>
              <a:srgbClr val="FFFF00"/>
            </a:solidFill>
            <a:miter lim="800000"/>
            <a:headEnd/>
            <a:tailEnd/>
          </a:ln>
          <a:extLst/>
        </p:spPr>
      </p:pic>
      <p:sp>
        <p:nvSpPr>
          <p:cNvPr id="7" name="TextovéPole 6"/>
          <p:cNvSpPr txBox="1"/>
          <p:nvPr/>
        </p:nvSpPr>
        <p:spPr>
          <a:xfrm>
            <a:off x="5215944" y="1494156"/>
            <a:ext cx="5349541" cy="523220"/>
          </a:xfrm>
          <a:prstGeom prst="rect">
            <a:avLst/>
          </a:prstGeom>
          <a:solidFill>
            <a:srgbClr val="FFFF00"/>
          </a:solidFill>
          <a:ln w="762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ROZHLEDNA BLATENSKÝ VRCH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15944" y="2640169"/>
            <a:ext cx="6545382" cy="1754326"/>
          </a:xfrm>
          <a:prstGeom prst="rect">
            <a:avLst/>
          </a:prstGeom>
          <a:solidFill>
            <a:srgbClr val="FFFF00"/>
          </a:solidFill>
          <a:ln w="762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b="1" dirty="0" smtClean="0"/>
              <a:t>Rozhledna se nachází nedaleko obce Horní Blatná.</a:t>
            </a:r>
          </a:p>
          <a:p>
            <a:pPr marL="285750" indent="-285750">
              <a:buFontTx/>
              <a:buChar char="-"/>
            </a:pPr>
            <a:r>
              <a:rPr lang="cs-CZ" b="1" dirty="0" smtClean="0"/>
              <a:t>Na rozhlednu vede naučná stezka, na které uvidíte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Vlčí  jámy a Blatenský příkop, ve kterém je po celý rok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sníh (i v létě).</a:t>
            </a:r>
          </a:p>
          <a:p>
            <a:r>
              <a:rPr lang="cs-CZ" dirty="0" smtClean="0"/>
              <a:t>-  </a:t>
            </a:r>
            <a:r>
              <a:rPr lang="cs-CZ" b="1" dirty="0" smtClean="0"/>
              <a:t> Z rozhledny v zimě vede bobová a sáňkařská dráha.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 </a:t>
            </a:r>
            <a:endParaRPr lang="cs-CZ" b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3896" b="90777" l="1052" r="771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520" r="22290" b="7949"/>
          <a:stretch/>
        </p:blipFill>
        <p:spPr>
          <a:xfrm rot="16200000">
            <a:off x="7979469" y="4373272"/>
            <a:ext cx="1829972" cy="2465725"/>
          </a:xfrm>
          <a:prstGeom prst="rect">
            <a:avLst/>
          </a:prstGeom>
        </p:spPr>
      </p:pic>
      <p:sp>
        <p:nvSpPr>
          <p:cNvPr id="10" name="Šipka doprava 9"/>
          <p:cNvSpPr/>
          <p:nvPr/>
        </p:nvSpPr>
        <p:spPr>
          <a:xfrm>
            <a:off x="8696928" y="5006649"/>
            <a:ext cx="609652" cy="392828"/>
          </a:xfrm>
          <a:prstGeom prst="rightArrow">
            <a:avLst/>
          </a:prstGeom>
          <a:solidFill>
            <a:srgbClr val="FFFF0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6210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29555" y="5190185"/>
            <a:ext cx="9581882" cy="14681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850" y="1060124"/>
            <a:ext cx="5976851" cy="4567943"/>
          </a:xfrm>
          <a:prstGeom prst="rect">
            <a:avLst/>
          </a:prstGeom>
          <a:noFill/>
          <a:ln w="76200">
            <a:solidFill>
              <a:srgbClr val="FF0000"/>
            </a:solidFill>
          </a:ln>
          <a:extLst/>
        </p:spPr>
      </p:pic>
      <p:sp>
        <p:nvSpPr>
          <p:cNvPr id="7" name="TextovéPole 6"/>
          <p:cNvSpPr txBox="1"/>
          <p:nvPr/>
        </p:nvSpPr>
        <p:spPr>
          <a:xfrm>
            <a:off x="6938204" y="1300766"/>
            <a:ext cx="3897221" cy="523220"/>
          </a:xfrm>
          <a:prstGeom prst="rect">
            <a:avLst/>
          </a:prstGeom>
          <a:solidFill>
            <a:srgbClr val="FF0000"/>
          </a:solidFill>
          <a:ln w="762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ROZHLEDNA PLEŠIVEC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38204" y="2466932"/>
            <a:ext cx="5027338" cy="1754326"/>
          </a:xfrm>
          <a:prstGeom prst="rect">
            <a:avLst/>
          </a:prstGeom>
          <a:solidFill>
            <a:srgbClr val="FF0000"/>
          </a:solidFill>
          <a:ln w="762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b="1" dirty="0" smtClean="0"/>
              <a:t>Rozhledna se nachází nedaleko  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obce Abertamy.</a:t>
            </a:r>
          </a:p>
          <a:p>
            <a:pPr marL="285750" indent="-285750">
              <a:buFontTx/>
              <a:buChar char="-"/>
            </a:pPr>
            <a:r>
              <a:rPr lang="cs-CZ" b="1" dirty="0" smtClean="0"/>
              <a:t>Z rozhledny je výhled na okolní vrcholky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Krušných hor-Klínovec, Blatenský vrch,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</a:t>
            </a:r>
            <a:r>
              <a:rPr lang="cs-CZ" b="1" dirty="0" err="1" smtClean="0"/>
              <a:t>Fichtelberg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-   Na rozhlednu vede 54 schodů.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9357" b="85862" l="7686" r="72816">
                        <a14:foregroundMark x1="63350" y1="61711" x2="5728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49" t="18967" r="25546" b="13991"/>
          <a:stretch/>
        </p:blipFill>
        <p:spPr>
          <a:xfrm rot="16200000">
            <a:off x="8731253" y="4280239"/>
            <a:ext cx="1892870" cy="2502794"/>
          </a:xfrm>
          <a:prstGeom prst="rect">
            <a:avLst/>
          </a:prstGeom>
        </p:spPr>
      </p:pic>
      <p:sp>
        <p:nvSpPr>
          <p:cNvPr id="11" name="Šipka doprava 10"/>
          <p:cNvSpPr/>
          <p:nvPr/>
        </p:nvSpPr>
        <p:spPr>
          <a:xfrm>
            <a:off x="9336606" y="4855333"/>
            <a:ext cx="862467" cy="476517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995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29555" y="5190185"/>
            <a:ext cx="9581882" cy="14681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72" r="9167"/>
          <a:stretch/>
        </p:blipFill>
        <p:spPr bwMode="auto">
          <a:xfrm>
            <a:off x="566876" y="425003"/>
            <a:ext cx="3503315" cy="5718218"/>
          </a:xfrm>
          <a:prstGeom prst="rect">
            <a:avLst/>
          </a:prstGeom>
          <a:solidFill>
            <a:srgbClr val="FFFFFF"/>
          </a:solidFill>
          <a:ln w="76200">
            <a:solidFill>
              <a:srgbClr val="99FF66"/>
            </a:solidFill>
            <a:miter lim="800000"/>
            <a:headEnd/>
            <a:tailEnd/>
          </a:ln>
          <a:extLst/>
        </p:spPr>
      </p:pic>
      <p:sp>
        <p:nvSpPr>
          <p:cNvPr id="7" name="TextovéPole 6"/>
          <p:cNvSpPr txBox="1"/>
          <p:nvPr/>
        </p:nvSpPr>
        <p:spPr>
          <a:xfrm>
            <a:off x="4636394" y="914400"/>
            <a:ext cx="3741730" cy="523220"/>
          </a:xfrm>
          <a:prstGeom prst="rect">
            <a:avLst/>
          </a:prstGeom>
          <a:solidFill>
            <a:srgbClr val="99FF66"/>
          </a:solidFill>
          <a:ln w="762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ROZHLEDNA PAJNDL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36394" y="1918952"/>
            <a:ext cx="7343677" cy="923330"/>
          </a:xfrm>
          <a:prstGeom prst="rect">
            <a:avLst/>
          </a:prstGeom>
          <a:solidFill>
            <a:srgbClr val="99FF66"/>
          </a:solidFill>
          <a:ln w="76200">
            <a:solidFill>
              <a:srgbClr val="008000"/>
            </a:solidFill>
          </a:ln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b="1" dirty="0" smtClean="0"/>
              <a:t>Leží na Tisovém vrchu nad vesničkou Tisová a Novými Hamry.</a:t>
            </a:r>
          </a:p>
          <a:p>
            <a:pPr marL="285750" indent="-285750">
              <a:buFontTx/>
              <a:buChar char="-"/>
            </a:pPr>
            <a:r>
              <a:rPr lang="cs-CZ" b="1" dirty="0" smtClean="0"/>
              <a:t>Z rozhledny je vidět na Krušné hory, Doupovské hory a za </a:t>
            </a:r>
          </a:p>
          <a:p>
            <a:r>
              <a:rPr lang="cs-CZ" b="1" dirty="0"/>
              <a:t> </a:t>
            </a:r>
            <a:r>
              <a:rPr lang="cs-CZ" b="1" dirty="0" smtClean="0"/>
              <a:t>   dobrého počasí je vidět až na Šumavu.</a:t>
            </a:r>
            <a:endParaRPr lang="cs-CZ" b="1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4624" b="86772" l="9871" r="78722">
                        <a14:backgroundMark x1="43068" y1="45133" x2="33923" y2="58850"/>
                        <a14:backgroundMark x1="41888" y1="36283" x2="23599" y2="17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01" t="15024" r="21539" b="13051"/>
          <a:stretch/>
        </p:blipFill>
        <p:spPr>
          <a:xfrm rot="16200000">
            <a:off x="7540534" y="3535197"/>
            <a:ext cx="2022086" cy="2756079"/>
          </a:xfrm>
          <a:prstGeom prst="rect">
            <a:avLst/>
          </a:prstGeom>
        </p:spPr>
      </p:pic>
      <p:sp>
        <p:nvSpPr>
          <p:cNvPr id="10" name="Šipka doprava 9"/>
          <p:cNvSpPr/>
          <p:nvPr/>
        </p:nvSpPr>
        <p:spPr>
          <a:xfrm>
            <a:off x="8326614" y="4159875"/>
            <a:ext cx="817386" cy="523819"/>
          </a:xfrm>
          <a:prstGeom prst="rightArrow">
            <a:avLst/>
          </a:prstGeom>
          <a:solidFill>
            <a:srgbClr val="00B05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5671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Obdélník 94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vál 35"/>
          <p:cNvSpPr/>
          <p:nvPr/>
        </p:nvSpPr>
        <p:spPr>
          <a:xfrm>
            <a:off x="6894490" y="5758867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4" name="Ovál 73"/>
          <p:cNvSpPr/>
          <p:nvPr/>
        </p:nvSpPr>
        <p:spPr>
          <a:xfrm>
            <a:off x="6894623" y="5758867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100000" l="0" r="99595">
                        <a14:foregroundMark x1="70955" y1="77184" x2="71359" y2="97209"/>
                        <a14:foregroundMark x1="70793" y1="77002" x2="70955" y2="62257"/>
                        <a14:foregroundMark x1="70146" y1="62682" x2="64968" y2="52124"/>
                        <a14:foregroundMark x1="46756" y1="64594" x2="43411" y2="56419"/>
                        <a14:foregroundMark x1="46756" y1="70010" x2="47960" y2="71565"/>
                        <a14:foregroundMark x1="57860" y1="52307" x2="62742" y2="74223"/>
                        <a14:foregroundMark x1="33043" y1="58726" x2="27157" y2="56068"/>
                        <a14:foregroundMark x1="58127" y1="69458" x2="57258" y2="72417"/>
                        <a14:foregroundMark x1="66421" y1="77533" x2="63880" y2="77733"/>
                        <a14:foregroundMark x1="22274" y1="35707" x2="22274" y2="36810"/>
                        <a14:foregroundMark x1="37191" y1="60933" x2="34716" y2="59629"/>
                        <a14:foregroundMark x1="21538" y1="61836" x2="21538" y2="61836"/>
                        <a14:foregroundMark x1="39398" y1="6871" x2="39398" y2="6871"/>
                        <a14:foregroundMark x1="39398" y1="652" x2="39398" y2="652"/>
                        <a14:backgroundMark x1="38395" y1="15898" x2="36455" y2="30642"/>
                        <a14:backgroundMark x1="19799" y1="11484" x2="23946" y2="16600"/>
                        <a14:backgroundMark x1="35117" y1="61133" x2="29365" y2="63039"/>
                        <a14:backgroundMark x1="34515" y1="72417" x2="31037" y2="70762"/>
                        <a14:backgroundMark x1="33645" y1="77081" x2="32642" y2="85055"/>
                        <a14:backgroundMark x1="42676" y1="89920" x2="34247" y2="87462"/>
                        <a14:backgroundMark x1="29097" y1="78736" x2="22742" y2="83601"/>
                        <a14:backgroundMark x1="21873" y1="83400" x2="17458" y2="83501"/>
                        <a14:backgroundMark x1="25418" y1="56520" x2="21873" y2="66449"/>
                        <a14:backgroundMark x1="21405" y1="61836" x2="17124" y2="60832"/>
                        <a14:backgroundMark x1="22609" y1="35958" x2="16254" y2="36158"/>
                        <a14:backgroundMark x1="21003" y1="12688" x2="17258" y2="10832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64" t="2426" r="11628" b="4193"/>
          <a:stretch/>
        </p:blipFill>
        <p:spPr>
          <a:xfrm rot="16200000">
            <a:off x="3056585" y="-2008648"/>
            <a:ext cx="6078828" cy="10873145"/>
          </a:xfrm>
          <a:prstGeom prst="rect">
            <a:avLst/>
          </a:prstGeom>
          <a:ln>
            <a:noFill/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6141" b="83920" l="5663" r="738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99" t="13991" r="21538" b="15493"/>
          <a:stretch/>
        </p:blipFill>
        <p:spPr>
          <a:xfrm rot="16200000">
            <a:off x="1156286" y="4932409"/>
            <a:ext cx="1263346" cy="165291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9357" b="85862" l="7686" r="72816">
                        <a14:foregroundMark x1="63350" y1="61711" x2="5728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49" t="18967" r="25546" b="13991"/>
          <a:stretch/>
        </p:blipFill>
        <p:spPr>
          <a:xfrm rot="16200000">
            <a:off x="4195453" y="5111510"/>
            <a:ext cx="1124762" cy="148718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14624" b="86772" l="9871" r="78722">
                        <a14:backgroundMark x1="43068" y1="45133" x2="33923" y2="58850"/>
                        <a14:backgroundMark x1="41888" y1="36283" x2="23599" y2="176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101" t="15024" r="21539" b="13051"/>
          <a:stretch/>
        </p:blipFill>
        <p:spPr>
          <a:xfrm rot="16200000">
            <a:off x="9736193" y="5281751"/>
            <a:ext cx="992145" cy="1352282"/>
          </a:xfrm>
          <a:prstGeom prst="rect">
            <a:avLst/>
          </a:prstGeom>
        </p:spPr>
      </p:pic>
      <p:sp>
        <p:nvSpPr>
          <p:cNvPr id="8" name="Šipka doprava 7"/>
          <p:cNvSpPr/>
          <p:nvPr/>
        </p:nvSpPr>
        <p:spPr>
          <a:xfrm>
            <a:off x="10116355" y="5559272"/>
            <a:ext cx="420566" cy="283523"/>
          </a:xfrm>
          <a:prstGeom prst="rightArrow">
            <a:avLst/>
          </a:prstGeom>
          <a:solidFill>
            <a:srgbClr val="00B05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4585574" y="5459827"/>
            <a:ext cx="462623" cy="257748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1697620" y="5395414"/>
            <a:ext cx="453152" cy="257748"/>
          </a:xfrm>
          <a:prstGeom prst="rightArrow">
            <a:avLst/>
          </a:prstGeom>
          <a:solidFill>
            <a:srgbClr val="0070C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2756078" y="1828798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4288669" y="2416934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8489324" y="4084748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vál 14"/>
          <p:cNvSpPr/>
          <p:nvPr/>
        </p:nvSpPr>
        <p:spPr>
          <a:xfrm>
            <a:off x="7104846" y="4765183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/>
          <p:cNvSpPr/>
          <p:nvPr/>
        </p:nvSpPr>
        <p:spPr>
          <a:xfrm>
            <a:off x="4990240" y="5962918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2150772" y="5898525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vál 17"/>
          <p:cNvSpPr/>
          <p:nvPr/>
        </p:nvSpPr>
        <p:spPr>
          <a:xfrm>
            <a:off x="4365942" y="4816699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vál 18"/>
          <p:cNvSpPr/>
          <p:nvPr/>
        </p:nvSpPr>
        <p:spPr>
          <a:xfrm>
            <a:off x="7207877" y="3721995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vál 19"/>
          <p:cNvSpPr/>
          <p:nvPr/>
        </p:nvSpPr>
        <p:spPr>
          <a:xfrm>
            <a:off x="9556124" y="3543836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7989195" y="2150770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vál 21"/>
          <p:cNvSpPr/>
          <p:nvPr/>
        </p:nvSpPr>
        <p:spPr>
          <a:xfrm>
            <a:off x="6272012" y="4071870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vál 22"/>
          <p:cNvSpPr/>
          <p:nvPr/>
        </p:nvSpPr>
        <p:spPr>
          <a:xfrm>
            <a:off x="3090930" y="4726547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1985557" y="4869984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3217572" y="5282111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vál 25"/>
          <p:cNvSpPr/>
          <p:nvPr/>
        </p:nvSpPr>
        <p:spPr>
          <a:xfrm>
            <a:off x="4089553" y="3928058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2794715" y="3142443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vál 27"/>
          <p:cNvSpPr/>
          <p:nvPr/>
        </p:nvSpPr>
        <p:spPr>
          <a:xfrm>
            <a:off x="6428705" y="2558602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vál 28"/>
          <p:cNvSpPr/>
          <p:nvPr/>
        </p:nvSpPr>
        <p:spPr>
          <a:xfrm>
            <a:off x="5887792" y="3129565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vál 29"/>
          <p:cNvSpPr/>
          <p:nvPr/>
        </p:nvSpPr>
        <p:spPr>
          <a:xfrm>
            <a:off x="7366716" y="3142444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vál 30"/>
          <p:cNvSpPr/>
          <p:nvPr/>
        </p:nvSpPr>
        <p:spPr>
          <a:xfrm>
            <a:off x="9734210" y="5123284"/>
            <a:ext cx="154546" cy="15454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vál 31"/>
          <p:cNvSpPr/>
          <p:nvPr/>
        </p:nvSpPr>
        <p:spPr>
          <a:xfrm>
            <a:off x="10758152" y="4443210"/>
            <a:ext cx="154546" cy="15454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vál 32"/>
          <p:cNvSpPr/>
          <p:nvPr/>
        </p:nvSpPr>
        <p:spPr>
          <a:xfrm>
            <a:off x="8452835" y="5187679"/>
            <a:ext cx="154546" cy="15454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vál 33"/>
          <p:cNvSpPr/>
          <p:nvPr/>
        </p:nvSpPr>
        <p:spPr>
          <a:xfrm>
            <a:off x="9105364" y="5161920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vál 34"/>
          <p:cNvSpPr/>
          <p:nvPr/>
        </p:nvSpPr>
        <p:spPr>
          <a:xfrm>
            <a:off x="8414197" y="6055082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vál 36"/>
          <p:cNvSpPr/>
          <p:nvPr/>
        </p:nvSpPr>
        <p:spPr>
          <a:xfrm>
            <a:off x="5501426" y="3402168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Ovál 37"/>
          <p:cNvSpPr/>
          <p:nvPr/>
        </p:nvSpPr>
        <p:spPr>
          <a:xfrm>
            <a:off x="8512937" y="4365936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9028091" y="2228043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0" name="Obrázek 39"/>
          <p:cNvPicPr>
            <a:picLocks noChangeAspect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13896" b="90777" l="1052" r="7710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520" r="22290" b="7949"/>
          <a:stretch/>
        </p:blipFill>
        <p:spPr>
          <a:xfrm rot="16200000">
            <a:off x="7116474" y="5235525"/>
            <a:ext cx="1039826" cy="1401073"/>
          </a:xfrm>
          <a:prstGeom prst="rect">
            <a:avLst/>
          </a:prstGeom>
        </p:spPr>
      </p:pic>
      <p:sp>
        <p:nvSpPr>
          <p:cNvPr id="41" name="Šipka doprava 40"/>
          <p:cNvSpPr/>
          <p:nvPr/>
        </p:nvSpPr>
        <p:spPr>
          <a:xfrm>
            <a:off x="7454104" y="5572160"/>
            <a:ext cx="462623" cy="257748"/>
          </a:xfrm>
          <a:prstGeom prst="rightArrow">
            <a:avLst/>
          </a:prstGeom>
          <a:solidFill>
            <a:srgbClr val="FF0000"/>
          </a:solidFill>
          <a:ln w="28575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vál 42"/>
          <p:cNvSpPr/>
          <p:nvPr/>
        </p:nvSpPr>
        <p:spPr>
          <a:xfrm>
            <a:off x="9350062" y="2779688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vál 43"/>
          <p:cNvSpPr/>
          <p:nvPr/>
        </p:nvSpPr>
        <p:spPr>
          <a:xfrm>
            <a:off x="8075056" y="3412897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9350062" y="1906071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7531994" y="5076048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10039082" y="2923502"/>
            <a:ext cx="154546" cy="15454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Ovál 47"/>
          <p:cNvSpPr/>
          <p:nvPr/>
        </p:nvSpPr>
        <p:spPr>
          <a:xfrm>
            <a:off x="6505978" y="5573760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3507348" y="5894303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Ovál 49"/>
          <p:cNvSpPr/>
          <p:nvPr/>
        </p:nvSpPr>
        <p:spPr>
          <a:xfrm>
            <a:off x="8899303" y="3298760"/>
            <a:ext cx="154546" cy="154547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Ovál 50"/>
          <p:cNvSpPr/>
          <p:nvPr/>
        </p:nvSpPr>
        <p:spPr>
          <a:xfrm>
            <a:off x="5578699" y="5266625"/>
            <a:ext cx="154546" cy="1545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vál 53"/>
          <p:cNvSpPr/>
          <p:nvPr/>
        </p:nvSpPr>
        <p:spPr>
          <a:xfrm>
            <a:off x="2731215" y="1819458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6" name="Ovál 55"/>
          <p:cNvSpPr/>
          <p:nvPr/>
        </p:nvSpPr>
        <p:spPr>
          <a:xfrm>
            <a:off x="4275790" y="2402550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7" name="Ovál 56"/>
          <p:cNvSpPr/>
          <p:nvPr/>
        </p:nvSpPr>
        <p:spPr>
          <a:xfrm>
            <a:off x="7202480" y="3728435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8" name="Ovál 57"/>
          <p:cNvSpPr/>
          <p:nvPr/>
        </p:nvSpPr>
        <p:spPr>
          <a:xfrm>
            <a:off x="8050890" y="3404313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59" name="Ovál 58"/>
          <p:cNvSpPr/>
          <p:nvPr/>
        </p:nvSpPr>
        <p:spPr>
          <a:xfrm>
            <a:off x="9345901" y="2776468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0" name="Ovál 59"/>
          <p:cNvSpPr/>
          <p:nvPr/>
        </p:nvSpPr>
        <p:spPr>
          <a:xfrm>
            <a:off x="6400801" y="2546045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1" name="Ovál 60"/>
          <p:cNvSpPr/>
          <p:nvPr/>
        </p:nvSpPr>
        <p:spPr>
          <a:xfrm>
            <a:off x="4357488" y="4803819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2" name="Ovál 61"/>
          <p:cNvSpPr/>
          <p:nvPr/>
        </p:nvSpPr>
        <p:spPr>
          <a:xfrm>
            <a:off x="7366716" y="3132784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3" name="Ovál 62"/>
          <p:cNvSpPr/>
          <p:nvPr/>
        </p:nvSpPr>
        <p:spPr>
          <a:xfrm>
            <a:off x="5862929" y="3110566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4" name="Ovál 63"/>
          <p:cNvSpPr/>
          <p:nvPr/>
        </p:nvSpPr>
        <p:spPr>
          <a:xfrm>
            <a:off x="4084160" y="3923859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6" name="Ovál 65"/>
          <p:cNvSpPr/>
          <p:nvPr/>
        </p:nvSpPr>
        <p:spPr>
          <a:xfrm>
            <a:off x="10036383" y="2907404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7" name="Ovál 66"/>
          <p:cNvSpPr/>
          <p:nvPr/>
        </p:nvSpPr>
        <p:spPr>
          <a:xfrm>
            <a:off x="1968571" y="4855335"/>
            <a:ext cx="20427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8" name="Ovál 67"/>
          <p:cNvSpPr/>
          <p:nvPr/>
        </p:nvSpPr>
        <p:spPr>
          <a:xfrm>
            <a:off x="3066963" y="4688232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69" name="Ovál 68"/>
          <p:cNvSpPr/>
          <p:nvPr/>
        </p:nvSpPr>
        <p:spPr>
          <a:xfrm>
            <a:off x="2772550" y="3117008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0" name="Ovál 69"/>
          <p:cNvSpPr/>
          <p:nvPr/>
        </p:nvSpPr>
        <p:spPr>
          <a:xfrm>
            <a:off x="5492141" y="3389612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1" name="Ovál 70"/>
          <p:cNvSpPr/>
          <p:nvPr/>
        </p:nvSpPr>
        <p:spPr>
          <a:xfrm>
            <a:off x="9370423" y="1997293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2" name="Ovál 71"/>
          <p:cNvSpPr/>
          <p:nvPr/>
        </p:nvSpPr>
        <p:spPr>
          <a:xfrm>
            <a:off x="9016107" y="2215486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3" name="Ovál 72"/>
          <p:cNvSpPr/>
          <p:nvPr/>
        </p:nvSpPr>
        <p:spPr>
          <a:xfrm>
            <a:off x="7976316" y="2131452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5" name="Ovál 74"/>
          <p:cNvSpPr/>
          <p:nvPr/>
        </p:nvSpPr>
        <p:spPr>
          <a:xfrm>
            <a:off x="2125909" y="5873742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6" name="Ovál 75"/>
          <p:cNvSpPr/>
          <p:nvPr/>
        </p:nvSpPr>
        <p:spPr>
          <a:xfrm>
            <a:off x="3489478" y="5884966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7" name="Ovál 76"/>
          <p:cNvSpPr/>
          <p:nvPr/>
        </p:nvSpPr>
        <p:spPr>
          <a:xfrm>
            <a:off x="4977361" y="5948940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8" name="Ovál 77"/>
          <p:cNvSpPr/>
          <p:nvPr/>
        </p:nvSpPr>
        <p:spPr>
          <a:xfrm>
            <a:off x="6506171" y="5582991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79" name="Ovál 78"/>
          <p:cNvSpPr/>
          <p:nvPr/>
        </p:nvSpPr>
        <p:spPr>
          <a:xfrm>
            <a:off x="9543245" y="3530958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0" name="Ovál 79"/>
          <p:cNvSpPr/>
          <p:nvPr/>
        </p:nvSpPr>
        <p:spPr>
          <a:xfrm>
            <a:off x="7090164" y="4759761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1" name="Ovál 80"/>
          <p:cNvSpPr/>
          <p:nvPr/>
        </p:nvSpPr>
        <p:spPr>
          <a:xfrm>
            <a:off x="5569414" y="5239742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2" name="Ovál 81"/>
          <p:cNvSpPr/>
          <p:nvPr/>
        </p:nvSpPr>
        <p:spPr>
          <a:xfrm>
            <a:off x="6260029" y="4062533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3" name="Ovál 82"/>
          <p:cNvSpPr/>
          <p:nvPr/>
        </p:nvSpPr>
        <p:spPr>
          <a:xfrm>
            <a:off x="9092163" y="5153321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4" name="Ovál 83"/>
          <p:cNvSpPr/>
          <p:nvPr/>
        </p:nvSpPr>
        <p:spPr>
          <a:xfrm>
            <a:off x="8393225" y="6035406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5" name="Ovál 84"/>
          <p:cNvSpPr/>
          <p:nvPr/>
        </p:nvSpPr>
        <p:spPr>
          <a:xfrm>
            <a:off x="10745273" y="4423892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6" name="Ovál 85"/>
          <p:cNvSpPr/>
          <p:nvPr/>
        </p:nvSpPr>
        <p:spPr>
          <a:xfrm>
            <a:off x="9723549" y="5123284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7" name="Ovál 86"/>
          <p:cNvSpPr/>
          <p:nvPr/>
        </p:nvSpPr>
        <p:spPr>
          <a:xfrm>
            <a:off x="8443552" y="5165462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8" name="Ovál 87"/>
          <p:cNvSpPr/>
          <p:nvPr/>
        </p:nvSpPr>
        <p:spPr>
          <a:xfrm>
            <a:off x="8494661" y="4362717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89" name="Ovál 88"/>
          <p:cNvSpPr/>
          <p:nvPr/>
        </p:nvSpPr>
        <p:spPr>
          <a:xfrm>
            <a:off x="7522709" y="5068870"/>
            <a:ext cx="204271" cy="20541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672" r="9167"/>
          <a:stretch/>
        </p:blipFill>
        <p:spPr bwMode="auto">
          <a:xfrm>
            <a:off x="10340752" y="2490450"/>
            <a:ext cx="1190457" cy="19431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 xmlns="">
                  <a14:imgLayer r:embed="rId1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52139" y="109465"/>
            <a:ext cx="1558925" cy="19812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 xmlns="">
                  <a14:imgLayer r:embed="rId1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4195" y="-43714"/>
            <a:ext cx="1390650" cy="1336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2182" y="2131452"/>
            <a:ext cx="1724025" cy="1317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" name="Ovál 95"/>
          <p:cNvSpPr/>
          <p:nvPr/>
        </p:nvSpPr>
        <p:spPr>
          <a:xfrm>
            <a:off x="8883725" y="3280892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97" name="Ovál 96"/>
          <p:cNvSpPr/>
          <p:nvPr/>
        </p:nvSpPr>
        <p:spPr>
          <a:xfrm>
            <a:off x="8473196" y="4075412"/>
            <a:ext cx="185701" cy="16976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98" name="Ovál 97"/>
          <p:cNvSpPr/>
          <p:nvPr/>
        </p:nvSpPr>
        <p:spPr>
          <a:xfrm>
            <a:off x="3201994" y="5275075"/>
            <a:ext cx="185701" cy="18674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92" name="Obdélník 91"/>
          <p:cNvSpPr/>
          <p:nvPr/>
        </p:nvSpPr>
        <p:spPr>
          <a:xfrm>
            <a:off x="5774721" y="1442608"/>
            <a:ext cx="304121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b="1" dirty="0"/>
              <a:t>Rozhledna Blatenský vrch</a:t>
            </a:r>
            <a:endParaRPr lang="cs-CZ" dirty="0"/>
          </a:p>
        </p:txBody>
      </p:sp>
      <p:sp>
        <p:nvSpPr>
          <p:cNvPr id="93" name="Obdélník 92"/>
          <p:cNvSpPr/>
          <p:nvPr/>
        </p:nvSpPr>
        <p:spPr>
          <a:xfrm>
            <a:off x="755034" y="3533036"/>
            <a:ext cx="2335896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b="1" dirty="0"/>
              <a:t>Rozhledna </a:t>
            </a:r>
            <a:r>
              <a:rPr lang="cs-CZ" b="1" dirty="0" err="1"/>
              <a:t>Plešivec</a:t>
            </a:r>
            <a:endParaRPr lang="cs-CZ" dirty="0"/>
          </a:p>
        </p:txBody>
      </p:sp>
      <p:sp>
        <p:nvSpPr>
          <p:cNvPr id="94" name="Obdélník 93"/>
          <p:cNvSpPr/>
          <p:nvPr/>
        </p:nvSpPr>
        <p:spPr>
          <a:xfrm>
            <a:off x="3289933" y="753128"/>
            <a:ext cx="264848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cs-CZ" b="1" dirty="0"/>
              <a:t>Rozhledna na Klínovci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105364" y="4420670"/>
            <a:ext cx="2117887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Rozhledna </a:t>
            </a:r>
            <a:r>
              <a:rPr lang="cs-CZ" b="1" dirty="0" err="1" smtClean="0"/>
              <a:t>Pajndl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019421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3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300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8" dur="3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74" grpId="0" animBg="1"/>
      <p:bldP spid="54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73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6" grpId="0" animBg="1"/>
      <p:bldP spid="97" grpId="0" animBg="1"/>
      <p:bldP spid="9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03054" y="51901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655454" y="5342586"/>
            <a:ext cx="5847008" cy="1210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9478850" y="0"/>
            <a:ext cx="2713149" cy="1300766"/>
          </a:xfrm>
          <a:prstGeom prst="rect">
            <a:avLst/>
          </a:prstGeom>
          <a:solidFill>
            <a:srgbClr val="FFF9E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3354580" y="270250"/>
            <a:ext cx="4586512" cy="369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Seřaď rozhledny od nejvyšší po nejnižší.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2633" y="3948493"/>
            <a:ext cx="285750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6669" y="4983302"/>
            <a:ext cx="244475" cy="1090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6116" y="4545393"/>
            <a:ext cx="280987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640673" y="5518361"/>
            <a:ext cx="231775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0" b="100000" l="0" r="90448">
                        <a14:foregroundMark x1="71343" y1="42547" x2="72836" y2="48447"/>
                        <a14:foregroundMark x1="80299" y1="70807" x2="80597" y2="92857"/>
                        <a14:foregroundMark x1="84179" y1="81366" x2="82985" y2="90062"/>
                        <a14:backgroundMark x1="51940" y1="33851" x2="54328" y2="68944"/>
                        <a14:backgroundMark x1="18507" y1="34161" x2="20597" y2="67702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068" t="3532" r="15642" b="5954"/>
          <a:stretch/>
        </p:blipFill>
        <p:spPr bwMode="auto">
          <a:xfrm>
            <a:off x="3799638" y="992214"/>
            <a:ext cx="1848198" cy="242555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0" b="100000" l="4578" r="100000">
                        <a14:foregroundMark x1="41687" y1="20820" x2="41928" y2="2208"/>
                        <a14:foregroundMark x1="45060" y1="20820" x2="45301" y2="7886"/>
                        <a14:foregroundMark x1="31807" y1="47319" x2="33253" y2="369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90" r="3853"/>
          <a:stretch/>
        </p:blipFill>
        <p:spPr bwMode="auto">
          <a:xfrm>
            <a:off x="6843890" y="1701519"/>
            <a:ext cx="1604651" cy="17162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 xmlns="">
                  <a14:imgLayer r:embed="rId11">
                    <a14:imgEffect>
                      <a14:backgroundRemoval t="0" b="98287" l="5867" r="77551">
                        <a14:foregroundMark x1="30612" y1="62527" x2="28827" y2="93362"/>
                        <a14:backgroundMark x1="27806" y1="41970" x2="28316" y2="66167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411" r="33461" b="6102"/>
          <a:stretch/>
        </p:blipFill>
        <p:spPr bwMode="auto">
          <a:xfrm>
            <a:off x="9872448" y="454916"/>
            <a:ext cx="1063139" cy="2970789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 xmlns="">
                  <a14:imgLayer r:embed="rId13">
                    <a14:imgEffect>
                      <a14:backgroundRemoval t="0" b="89099" l="20000" r="83467">
                        <a14:foregroundMark x1="27200" y1="72956" x2="26133" y2="89099"/>
                        <a14:foregroundMark x1="38933" y1="66667" x2="57867" y2="87841"/>
                        <a14:foregroundMark x1="66667" y1="76310" x2="69067" y2="88050"/>
                        <a14:foregroundMark x1="67467" y1="68763" x2="67467" y2="76939"/>
                        <a14:backgroundMark x1="24533" y1="72746" x2="23200" y2="88050"/>
                        <a14:backgroundMark x1="64800" y1="61845" x2="74933" y2="70650"/>
                      </a14:backgroundRemoval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651" t="-172" r="20651" b="12096"/>
          <a:stretch/>
        </p:blipFill>
        <p:spPr bwMode="auto">
          <a:xfrm>
            <a:off x="1057324" y="861338"/>
            <a:ext cx="1340561" cy="255643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8757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2 -0.02266 L 0.26175 0.44681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21" y="234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6557E-6 -3.42276E-7 L 0.23754 0.42646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70" y="213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4973E-6 1.61887E-6 L 0.21541 0.41512 " pathEditMode="relative" rAng="0" ptsTypes="AA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20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19315E-6 1.30435E-6 L -0.72016 0.44496 " pathEditMode="relative" rAng="0" ptsTypes="AA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015" y="222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549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</a:t>
            </a:r>
            <a:r>
              <a:rPr lang="cs-CZ" dirty="0"/>
              <a:t>: </a:t>
            </a:r>
            <a:r>
              <a:rPr lang="cs-CZ" dirty="0" smtClean="0"/>
              <a:t>Sociální </a:t>
            </a:r>
            <a:r>
              <a:rPr lang="cs-CZ" dirty="0"/>
              <a:t>informovanost</a:t>
            </a:r>
            <a:r>
              <a:rPr lang="cs-CZ" sz="3600" dirty="0"/>
              <a:t/>
            </a:r>
            <a:br>
              <a:rPr lang="cs-CZ" sz="3600" dirty="0"/>
            </a:br>
            <a:r>
              <a:rPr lang="cs-CZ" dirty="0" smtClean="0"/>
              <a:t> 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se zábavnou formou seznamují s rozhlednami Krušných hor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Vysvětlení pojmů výška, větší, menší a podobně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Snímek 2  nás seznamuje s pojmem „rozhledna“</a:t>
            </a:r>
          </a:p>
          <a:p>
            <a:r>
              <a:rPr lang="cs-CZ" dirty="0" smtClean="0"/>
              <a:t>Snímek 3 – </a:t>
            </a:r>
            <a:r>
              <a:rPr lang="cs-CZ" dirty="0" smtClean="0"/>
              <a:t>6 </a:t>
            </a:r>
            <a:r>
              <a:rPr lang="cs-CZ" dirty="0" smtClean="0"/>
              <a:t>nás provází nejznámějšími rozhlednami Krušných hor</a:t>
            </a:r>
          </a:p>
          <a:p>
            <a:r>
              <a:rPr lang="cs-CZ" dirty="0" smtClean="0"/>
              <a:t>Snímek 7 je pro děti labyrintem, který je má dovést vybranou barevnou cestou ke správné rozhledně. Děti nejprve určují, která barva kam vede a poté kliknutím na správnou rozhlednu se jim nabízí zpětná vazba</a:t>
            </a:r>
          </a:p>
          <a:p>
            <a:r>
              <a:rPr lang="cs-CZ" dirty="0" smtClean="0"/>
              <a:t>Na posledním </a:t>
            </a:r>
            <a:r>
              <a:rPr lang="cs-CZ" dirty="0" smtClean="0"/>
              <a:t>8. </a:t>
            </a:r>
            <a:r>
              <a:rPr lang="cs-CZ" dirty="0" smtClean="0"/>
              <a:t>snímku nakonec porovnávají jednotlivé rozhledny dle velikosti. Opět kliknutím na rozhlednu se jim tato zařadí ve spodní části snímku.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Osvojit si elementární poznatky o okolním prostředí, které jsou dítěti blízké, pro ně smysluplné a přínosné, zajímavé a jemu pochopitelné a využitelné pro další učení a životní praxi</a:t>
            </a:r>
          </a:p>
          <a:p>
            <a:r>
              <a:rPr lang="cs-CZ" dirty="0"/>
              <a:t>Mít povědomí o širším společenském, věcném, přírodním, kulturním i technickém prostředí i jeho dění v rozsahu praktických zkušeností a dostupných praktických ukázek v okolí dítěte</a:t>
            </a:r>
          </a:p>
          <a:p>
            <a:r>
              <a:rPr lang="cs-CZ" dirty="0"/>
              <a:t>Nechat se získat pro záměrné učení</a:t>
            </a:r>
          </a:p>
          <a:p>
            <a:r>
              <a:rPr lang="cs-CZ" dirty="0"/>
              <a:t>Odlišit hru od systematické povinnosti</a:t>
            </a:r>
          </a:p>
          <a:p>
            <a:r>
              <a:rPr lang="cs-CZ"/>
              <a:t>Zacházet s předměty digitální technologie, využívat nejzákladnější funkce počítače (zapnout-vypnout, práce s myší, jednoduchou klávesnicí)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639</Words>
  <Application>Microsoft Office PowerPoint</Application>
  <PresentationFormat>Vlastní</PresentationFormat>
  <Paragraphs>133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Sheer Green 16x9</vt:lpstr>
      <vt:lpstr>Rozhledny v Krušných horách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Použité odkazy</vt:lpstr>
      <vt:lpstr>Metodický pokyn Integrovaný blok: Sociální informovanost  </vt:lpstr>
      <vt:lpstr>Studijní materiály </vt:lpstr>
      <vt:lpstr>   Práce s interaktivním výukovým materiálem 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2015-05-18T09:56:58Z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