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4" r:id="rId4"/>
    <p:sldId id="285" r:id="rId5"/>
    <p:sldId id="288" r:id="rId6"/>
    <p:sldId id="289" r:id="rId7"/>
    <p:sldId id="290" r:id="rId8"/>
    <p:sldId id="299" r:id="rId9"/>
    <p:sldId id="291" r:id="rId10"/>
    <p:sldId id="294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60093"/>
    <a:srgbClr val="FF0066"/>
    <a:srgbClr val="FF7C80"/>
    <a:srgbClr val="FFCC99"/>
    <a:srgbClr val="333399"/>
    <a:srgbClr val="000099"/>
    <a:srgbClr val="0066FF"/>
    <a:srgbClr val="00CCFF"/>
    <a:srgbClr val="66FFFF"/>
    <a:srgbClr val="CC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0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9.wdp"/><Relationship Id="rId4" Type="http://schemas.openxmlformats.org/officeDocument/2006/relationships/image" Target="../media/image12.png"/><Relationship Id="rId9" Type="http://schemas.microsoft.com/office/2007/relationships/hdphoto" Target="../media/hdphoto1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VODNÍ SPORTY</a:t>
            </a:r>
            <a:b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Olympijské  DISCIPLÍNY VE VODNÍCH SPORTECH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02029" y="850212"/>
            <a:ext cx="1979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PLAVÁNÍ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828" b="99697" l="16505" r="77104">
                        <a14:foregroundMark x1="71845" y1="54066" x2="68366" y2="62682"/>
                        <a14:foregroundMark x1="68366" y1="63107" x2="71117" y2="68325"/>
                        <a14:foregroundMark x1="69579" y1="69114" x2="67557" y2="74939"/>
                        <a14:foregroundMark x1="67880" y1="75667" x2="70631" y2="77367"/>
                        <a14:foregroundMark x1="68851" y1="77731" x2="66343" y2="83010"/>
                        <a14:foregroundMark x1="65615" y1="88410" x2="70307" y2="93689"/>
                        <a14:foregroundMark x1="71117" y1="53701" x2="73867" y2="45995"/>
                        <a14:foregroundMark x1="72816" y1="45631" x2="71602" y2="37379"/>
                        <a14:foregroundMark x1="69094" y1="34527" x2="68851" y2="24029"/>
                        <a14:foregroundMark x1="68608" y1="24029" x2="66828" y2="12379"/>
                        <a14:foregroundMark x1="66100" y1="12197" x2="69822" y2="7888"/>
                        <a14:foregroundMark x1="64806" y1="11650" x2="19984" y2="17658"/>
                        <a14:foregroundMark x1="53803" y1="10498" x2="19741" y2="10862"/>
                        <a14:foregroundMark x1="60356" y1="59527" x2="20550" y2="93143"/>
                        <a14:foregroundMark x1="64806" y1="72451" x2="35761" y2="94417"/>
                        <a14:foregroundMark x1="61812" y1="82221" x2="40049" y2="99697"/>
                        <a14:foregroundMark x1="54854" y1="17840" x2="16505" y2="39442"/>
                        <a14:foregroundMark x1="26537" y1="15413" x2="24515" y2="89563"/>
                        <a14:foregroundMark x1="18770" y1="17476" x2="20227" y2="94235"/>
                      </a14:backgroundRemoval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516" t="10500" r="18638" b="8561"/>
          <a:stretch/>
        </p:blipFill>
        <p:spPr>
          <a:xfrm rot="16200000">
            <a:off x="3091578" y="-1509622"/>
            <a:ext cx="5583842" cy="9903851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931573" y="650382"/>
            <a:ext cx="4464675" cy="31360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96248" y="650383"/>
            <a:ext cx="3374265" cy="31360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770513" y="650383"/>
            <a:ext cx="2064911" cy="558384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84113" y="3786389"/>
            <a:ext cx="5486400" cy="24478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31573" y="3786389"/>
            <a:ext cx="2352540" cy="244783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296913" y="2511381"/>
            <a:ext cx="463639" cy="450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296914" y="3264795"/>
            <a:ext cx="463639" cy="4507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1296915" y="3962400"/>
            <a:ext cx="463639" cy="4507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1296916" y="4623941"/>
            <a:ext cx="463639" cy="45076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296916" y="5344733"/>
            <a:ext cx="463639" cy="45076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3638" y="1068946"/>
            <a:ext cx="3574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SKOKY DO VODY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65777">
                        <a14:foregroundMark x1="33252" y1="27731" x2="8900" y2="20995"/>
                        <a14:foregroundMark x1="51780" y1="66626" x2="47006" y2="68083"/>
                        <a14:foregroundMark x1="46764" y1="57949" x2="10437" y2="88410"/>
                        <a14:foregroundMark x1="43204" y1="70752" x2="40453" y2="88410"/>
                        <a14:foregroundMark x1="30987" y1="86165" x2="31472" y2="88774"/>
                        <a14:foregroundMark x1="11408" y1="52731" x2="8657" y2="52731"/>
                        <a14:foregroundMark x1="10437" y1="56250" x2="8657" y2="56493"/>
                        <a14:foregroundMark x1="11165" y1="61529" x2="8172" y2="61529"/>
                        <a14:foregroundMark x1="28236" y1="18143" x2="27427" y2="14381"/>
                        <a14:foregroundMark x1="14159" y1="17597" x2="13188" y2="14017"/>
                        <a14:foregroundMark x1="20227" y1="17961" x2="29450" y2="13107"/>
                        <a14:backgroundMark x1="46764" y1="71663" x2="46764" y2="71663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colorTemperature colorTemp="59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2" t="5634" r="32305" b="1784"/>
          <a:stretch/>
        </p:blipFill>
        <p:spPr>
          <a:xfrm rot="16200000">
            <a:off x="2604321" y="-1407448"/>
            <a:ext cx="5133536" cy="9671590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335293" y="861578"/>
            <a:ext cx="3992007" cy="3504360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27301" y="861578"/>
            <a:ext cx="3412902" cy="1533892"/>
          </a:xfrm>
          <a:prstGeom prst="rect">
            <a:avLst/>
          </a:prstGeom>
          <a:solidFill>
            <a:srgbClr val="CC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27301" y="2395470"/>
            <a:ext cx="3412902" cy="1970468"/>
          </a:xfrm>
          <a:prstGeom prst="rect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40203" y="861578"/>
            <a:ext cx="2266681" cy="5133537"/>
          </a:xfrm>
          <a:prstGeom prst="rect">
            <a:avLst/>
          </a:prstGeom>
          <a:solidFill>
            <a:srgbClr val="DDDD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5294" y="4365938"/>
            <a:ext cx="7404909" cy="1629177"/>
          </a:xfrm>
          <a:prstGeom prst="rec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017875" y="2266681"/>
            <a:ext cx="515155" cy="502929"/>
          </a:xfrm>
          <a:prstGeom prst="rect">
            <a:avLst/>
          </a:prstGeom>
          <a:solidFill>
            <a:srgbClr val="CC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017872" y="3097039"/>
            <a:ext cx="515155" cy="502929"/>
          </a:xfrm>
          <a:prstGeom prst="rect">
            <a:avLst/>
          </a:prstGeom>
          <a:solidFill>
            <a:srgbClr val="DDDD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017873" y="3863009"/>
            <a:ext cx="515155" cy="502929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1017875" y="4677597"/>
            <a:ext cx="515155" cy="502929"/>
          </a:xfrm>
          <a:prstGeom prst="rect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017871" y="5476833"/>
            <a:ext cx="515155" cy="502929"/>
          </a:xfrm>
          <a:prstGeom prst="rec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25308" y="759854"/>
            <a:ext cx="2298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AKVABELY</a:t>
            </a:r>
            <a:endParaRPr lang="cs-CZ" sz="3200" b="1" dirty="0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226" b="97573" l="2023" r="82848">
                        <a14:foregroundMark x1="70307" y1="75303" x2="27751" y2="73968"/>
                        <a14:foregroundMark x1="68123" y1="55583" x2="57605" y2="52731"/>
                        <a14:foregroundMark x1="47816" y1="33434" x2="46845" y2="11226"/>
                        <a14:foregroundMark x1="47087" y1="37561" x2="47087" y2="52184"/>
                        <a14:foregroundMark x1="47087" y1="58192" x2="46521" y2="69842"/>
                        <a14:foregroundMark x1="46845" y1="76820" x2="45793" y2="91444"/>
                        <a14:foregroundMark x1="44822" y1="17233" x2="11246" y2="17840"/>
                        <a14:foregroundMark x1="20550" y1="17051" x2="17799" y2="97633"/>
                        <a14:foregroundMark x1="11489" y1="18386" x2="11246" y2="90716"/>
                        <a14:foregroundMark x1="26537" y1="13532" x2="9466" y2="17840"/>
                        <a14:foregroundMark x1="18770" y1="12197" x2="5502" y2="13107"/>
                        <a14:foregroundMark x1="6715" y1="95934" x2="5987" y2="44478"/>
                        <a14:foregroundMark x1="11003" y1="12015" x2="2023" y2="12379"/>
                        <a14:backgroundMark x1="76375" y1="40898" x2="58333" y2="36954"/>
                        <a14:backgroundMark x1="71359" y1="60801" x2="57848" y2="56857"/>
                        <a14:backgroundMark x1="47573" y1="37743" x2="48058" y2="51274"/>
                        <a14:backgroundMark x1="48058" y1="57646" x2="47816" y2="70024"/>
                        <a14:backgroundMark x1="47816" y1="77002" x2="47330" y2="86347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749" t="14820" r="22395" b="7433"/>
          <a:stretch/>
        </p:blipFill>
        <p:spPr>
          <a:xfrm rot="16200000">
            <a:off x="2103205" y="-930543"/>
            <a:ext cx="5601535" cy="8557327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625310" y="3142445"/>
            <a:ext cx="8557328" cy="3006443"/>
          </a:xfrm>
          <a:prstGeom prst="rtTriangle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0099"/>
              </a:solidFill>
            </a:endParaRPr>
          </a:p>
        </p:txBody>
      </p:sp>
      <p:sp>
        <p:nvSpPr>
          <p:cNvPr id="16" name="Pravoúhlý trojúhelník 15"/>
          <p:cNvSpPr/>
          <p:nvPr/>
        </p:nvSpPr>
        <p:spPr>
          <a:xfrm>
            <a:off x="625317" y="558367"/>
            <a:ext cx="8557328" cy="2595094"/>
          </a:xfrm>
          <a:prstGeom prst="rtTriangl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21" name="Vývojový diagram: sloučení 20"/>
          <p:cNvSpPr/>
          <p:nvPr/>
        </p:nvSpPr>
        <p:spPr>
          <a:xfrm>
            <a:off x="625310" y="547352"/>
            <a:ext cx="8557326" cy="1297546"/>
          </a:xfrm>
          <a:prstGeom prst="flowChartMerg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loučení 21"/>
          <p:cNvSpPr/>
          <p:nvPr/>
        </p:nvSpPr>
        <p:spPr>
          <a:xfrm>
            <a:off x="625317" y="3142445"/>
            <a:ext cx="8557326" cy="1503221"/>
          </a:xfrm>
          <a:prstGeom prst="flowChartMerge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rot="16200000">
            <a:off x="5540087" y="2506334"/>
            <a:ext cx="3006443" cy="4278663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16200000">
            <a:off x="5745765" y="-294436"/>
            <a:ext cx="2595090" cy="4278665"/>
          </a:xfrm>
          <a:prstGeom prst="triangl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 rot="16200000">
            <a:off x="9901041" y="5294996"/>
            <a:ext cx="712316" cy="1156452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>
            <a:off x="9677150" y="4394576"/>
            <a:ext cx="1481396" cy="502180"/>
          </a:xfrm>
          <a:prstGeom prst="rtTriangle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loučení 30"/>
          <p:cNvSpPr/>
          <p:nvPr/>
        </p:nvSpPr>
        <p:spPr>
          <a:xfrm>
            <a:off x="9964281" y="3623048"/>
            <a:ext cx="2005118" cy="542013"/>
          </a:xfrm>
          <a:prstGeom prst="flowChartMerge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16200000">
            <a:off x="9621314" y="2219077"/>
            <a:ext cx="712316" cy="1156452"/>
          </a:xfrm>
          <a:prstGeom prst="triangl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oúhlý trojúhelník 32"/>
          <p:cNvSpPr/>
          <p:nvPr/>
        </p:nvSpPr>
        <p:spPr>
          <a:xfrm>
            <a:off x="10086155" y="1690533"/>
            <a:ext cx="1481396" cy="502180"/>
          </a:xfrm>
          <a:prstGeom prst="rtTriangl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loučení 33"/>
          <p:cNvSpPr/>
          <p:nvPr/>
        </p:nvSpPr>
        <p:spPr>
          <a:xfrm>
            <a:off x="9553139" y="654112"/>
            <a:ext cx="2005118" cy="542013"/>
          </a:xfrm>
          <a:prstGeom prst="flowChartMerg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21" grpId="0" animBg="1"/>
      <p:bldP spid="22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478849" y="60578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90" t="13695" r="8622" b="4803"/>
          <a:stretch/>
        </p:blipFill>
        <p:spPr>
          <a:xfrm rot="16200000">
            <a:off x="2954218" y="-407170"/>
            <a:ext cx="6068917" cy="7547022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215166" y="357995"/>
            <a:ext cx="2781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VODNÍ PÓLO</a:t>
            </a:r>
            <a:endParaRPr lang="cs-CZ" sz="3200" b="1" dirty="0"/>
          </a:p>
        </p:txBody>
      </p:sp>
      <p:sp>
        <p:nvSpPr>
          <p:cNvPr id="16" name="Ovál 15"/>
          <p:cNvSpPr/>
          <p:nvPr/>
        </p:nvSpPr>
        <p:spPr>
          <a:xfrm>
            <a:off x="1707870" y="357995"/>
            <a:ext cx="3590365" cy="3567765"/>
          </a:xfrm>
          <a:prstGeom prst="ellipse">
            <a:avLst/>
          </a:prstGeom>
          <a:solidFill>
            <a:srgbClr val="996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707871" y="2967599"/>
            <a:ext cx="3590365" cy="356776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81596" y="331882"/>
            <a:ext cx="3590365" cy="356776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893860" y="331882"/>
            <a:ext cx="3590365" cy="356776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220136" y="2967599"/>
            <a:ext cx="3590365" cy="3567765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734799" y="2967595"/>
            <a:ext cx="3590365" cy="356776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90717" y="4652301"/>
            <a:ext cx="1051108" cy="107576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65129" y="2712102"/>
            <a:ext cx="1051108" cy="107576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22917" y="864712"/>
            <a:ext cx="1051108" cy="107576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0835424" y="4652302"/>
            <a:ext cx="1051108" cy="107576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861651" y="2712104"/>
            <a:ext cx="1051108" cy="1075765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0861651" y="864713"/>
            <a:ext cx="1051108" cy="1075765"/>
          </a:xfrm>
          <a:prstGeom prst="ellipse">
            <a:avLst/>
          </a:prstGeom>
          <a:solidFill>
            <a:srgbClr val="996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90" t="8247" r="2863" b="2551"/>
          <a:stretch/>
        </p:blipFill>
        <p:spPr>
          <a:xfrm rot="16200000">
            <a:off x="1152020" y="-419207"/>
            <a:ext cx="5809651" cy="7418233"/>
          </a:xfrm>
          <a:prstGeom prst="rect">
            <a:avLst/>
          </a:prstGeom>
          <a:ln w="76200">
            <a:solidFill>
              <a:srgbClr val="FF0066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463639" y="681413"/>
            <a:ext cx="6220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VODNÍ SLALOM NA KAJAKU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0" y="338724"/>
            <a:ext cx="3116687" cy="3258354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498501" y="385083"/>
            <a:ext cx="3116687" cy="32583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649276" y="338724"/>
            <a:ext cx="3116687" cy="3258354"/>
          </a:xfrm>
          <a:prstGeom prst="smileyFac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93180" y="2936381"/>
            <a:ext cx="3116687" cy="3258354"/>
          </a:xfrm>
          <a:prstGeom prst="smileyFac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498501" y="2936381"/>
            <a:ext cx="3116687" cy="3258354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765185" y="2936381"/>
            <a:ext cx="3116687" cy="3258354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0157138" y="4919730"/>
            <a:ext cx="1356573" cy="1275005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8298287" y="4177048"/>
            <a:ext cx="1356573" cy="1275005"/>
          </a:xfrm>
          <a:prstGeom prst="smileyFac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10290212" y="2830566"/>
            <a:ext cx="1356573" cy="1275005"/>
          </a:xfrm>
          <a:prstGeom prst="smileyFac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298287" y="2014904"/>
            <a:ext cx="1356573" cy="1275005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10337439" y="887359"/>
            <a:ext cx="1356573" cy="127500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298286" y="25761"/>
            <a:ext cx="1356573" cy="1275005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8794" y="5190185"/>
            <a:ext cx="10058400" cy="14295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2" t="-390" r="26151" b="673"/>
          <a:stretch/>
        </p:blipFill>
        <p:spPr>
          <a:xfrm rot="16200000">
            <a:off x="3919522" y="133128"/>
            <a:ext cx="4556872" cy="841634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084229" y="2324084"/>
            <a:ext cx="24620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VESLOVÁNÍ</a:t>
            </a:r>
            <a:endParaRPr lang="cs-CZ" sz="3200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1989784" y="2062861"/>
            <a:ext cx="3303433" cy="2586409"/>
          </a:xfrm>
          <a:prstGeom prst="cloud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4754450" y="4033331"/>
            <a:ext cx="3303433" cy="2586409"/>
          </a:xfrm>
          <a:prstGeom prst="cloud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4546240" y="2062862"/>
            <a:ext cx="3303433" cy="2586409"/>
          </a:xfrm>
          <a:prstGeom prst="cloud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7102698" y="2062864"/>
            <a:ext cx="3303433" cy="2586409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7102698" y="4033326"/>
            <a:ext cx="3303433" cy="2586409"/>
          </a:xfrm>
          <a:prstGeom prst="cloud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199622" y="244699"/>
            <a:ext cx="1642057" cy="142731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2084229" y="293044"/>
            <a:ext cx="1642057" cy="1427310"/>
          </a:xfrm>
          <a:prstGeom prst="cloud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6058435" y="293044"/>
            <a:ext cx="1642057" cy="1427310"/>
          </a:xfrm>
          <a:prstGeom prst="cloud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4092260" y="244699"/>
            <a:ext cx="1642057" cy="1427310"/>
          </a:xfrm>
          <a:prstGeom prst="cloud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8226378" y="244699"/>
            <a:ext cx="1642057" cy="1427310"/>
          </a:xfrm>
          <a:prstGeom prst="cloud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0406130" y="244699"/>
            <a:ext cx="1642057" cy="1427310"/>
          </a:xfrm>
          <a:prstGeom prst="cloud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911437" y="4033325"/>
            <a:ext cx="3303433" cy="2586409"/>
          </a:xfrm>
          <a:prstGeom prst="cloud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974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8" t="5806" r="4866" b="2551"/>
          <a:stretch/>
        </p:blipFill>
        <p:spPr>
          <a:xfrm rot="16200000">
            <a:off x="4845671" y="-566986"/>
            <a:ext cx="5905387" cy="7746850"/>
          </a:xfrm>
          <a:prstGeom prst="rect">
            <a:avLst/>
          </a:prstGeom>
          <a:ln w="76200">
            <a:solidFill>
              <a:srgbClr val="333399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047498" y="864282"/>
            <a:ext cx="22245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JACHTING</a:t>
            </a:r>
            <a:endParaRPr lang="cs-CZ" sz="3200" b="1" dirty="0"/>
          </a:p>
        </p:txBody>
      </p:sp>
      <p:sp>
        <p:nvSpPr>
          <p:cNvPr id="6" name="Srdce 5"/>
          <p:cNvSpPr/>
          <p:nvPr/>
        </p:nvSpPr>
        <p:spPr>
          <a:xfrm>
            <a:off x="3924939" y="2601533"/>
            <a:ext cx="4027972" cy="3657600"/>
          </a:xfrm>
          <a:prstGeom prst="heart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107584" y="57955"/>
            <a:ext cx="1313643" cy="1203322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3924939" y="353745"/>
            <a:ext cx="4027972" cy="365760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7643818" y="2601533"/>
            <a:ext cx="4027972" cy="3657600"/>
          </a:xfrm>
          <a:prstGeom prst="hear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7643818" y="353745"/>
            <a:ext cx="4027972" cy="3657600"/>
          </a:xfrm>
          <a:prstGeom prst="hear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5784378" y="1649354"/>
            <a:ext cx="4027972" cy="3657600"/>
          </a:xfrm>
          <a:prstGeom prst="heart">
            <a:avLst/>
          </a:prstGeom>
          <a:solidFill>
            <a:srgbClr val="D6009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1107585" y="1398211"/>
            <a:ext cx="1313643" cy="1203322"/>
          </a:xfrm>
          <a:prstGeom prst="hear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1150515" y="2732690"/>
            <a:ext cx="1313643" cy="1203322"/>
          </a:xfrm>
          <a:prstGeom prst="heart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1150515" y="4144633"/>
            <a:ext cx="1313643" cy="1203322"/>
          </a:xfrm>
          <a:prstGeom prst="hear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1150515" y="5377783"/>
            <a:ext cx="1313643" cy="1203322"/>
          </a:xfrm>
          <a:prstGeom prst="heart">
            <a:avLst/>
          </a:prstGeom>
          <a:solidFill>
            <a:srgbClr val="D6009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81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8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FF9E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81825" y="5244815"/>
            <a:ext cx="10058400" cy="14810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789" b="91791" l="2102" r="99558">
                        <a14:backgroundMark x1="56305" y1="63516" x2="73673" y2="45274"/>
                        <a14:backgroundMark x1="48783" y1="63101" x2="20354" y2="57048"/>
                        <a14:backgroundMark x1="19801" y1="60697" x2="22677" y2="60945"/>
                        <a14:backgroundMark x1="18031" y1="83748" x2="28761" y2="85489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01" t="18967" r="6766" b="13522"/>
          <a:stretch/>
        </p:blipFill>
        <p:spPr>
          <a:xfrm>
            <a:off x="4602620" y="3319535"/>
            <a:ext cx="3197114" cy="33804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316" b="97633" l="0" r="100000">
                        <a14:backgroundMark x1="14644" y1="54672" x2="14401" y2="51274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085" b="4225"/>
          <a:stretch/>
        </p:blipFill>
        <p:spPr>
          <a:xfrm>
            <a:off x="1811360" y="344509"/>
            <a:ext cx="2571750" cy="280115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3532" b="98422" l="0" r="100000">
                        <a14:foregroundMark x1="56958" y1="18993" x2="55906" y2="70449"/>
                        <a14:backgroundMark x1="88754" y1="72876" x2="99757" y2="91262"/>
                      </a14:backgroundRemoval>
                    </a14:imgEffect>
                    <a14:imgEffect>
                      <a14:saturation sat="20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02" t="16338" b="9108"/>
          <a:stretch/>
        </p:blipFill>
        <p:spPr>
          <a:xfrm>
            <a:off x="768171" y="3372298"/>
            <a:ext cx="2654269" cy="290271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316" b="97633" l="0" r="100000">
                        <a14:backgroundMark x1="14644" y1="54672" x2="14401" y2="51274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085" b="4225"/>
          <a:stretch/>
        </p:blipFill>
        <p:spPr>
          <a:xfrm>
            <a:off x="9087922" y="3609196"/>
            <a:ext cx="2571750" cy="280115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6493" b="87621" l="0" r="97492">
                        <a14:foregroundMark x1="48625" y1="14260" x2="53155" y2="61044"/>
                        <a14:foregroundMark x1="46683" y1="18568" x2="35113" y2="55765"/>
                        <a14:foregroundMark x1="46926" y1="14078" x2="51133" y2="61590"/>
                        <a14:foregroundMark x1="15356" y1="59925" x2="65044" y2="76592"/>
                        <a14:foregroundMark x1="72285" y1="60674" x2="72285" y2="74906"/>
                        <a14:foregroundMark x1="15730" y1="61142" x2="33708" y2="78371"/>
                        <a14:foregroundMark x1="40200" y1="61891" x2="69663" y2="75655"/>
                        <a14:foregroundMark x1="31086" y1="65075" x2="45443" y2="79307"/>
                        <a14:foregroundMark x1="17978" y1="68258" x2="29089" y2="77060"/>
                        <a14:foregroundMark x1="37953" y1="79307" x2="59800" y2="77622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82" t="11831" r="5514" b="16808"/>
          <a:stretch/>
        </p:blipFill>
        <p:spPr>
          <a:xfrm>
            <a:off x="8017031" y="302660"/>
            <a:ext cx="2923639" cy="316820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76163" y="357995"/>
            <a:ext cx="4250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NAJDI STEJNÉ LOĎKY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949848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99167E-7 2.59019E-7 L -0.3759 -0.4366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95" y="-21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3591E-6 -2.81221E-6 L 0.37797 0.28932 " pathEditMode="relative" rAng="0" ptsTypes="AA">
                                      <p:cBhvr>
                                        <p:cTn id="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99" y="14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interaktivní formou seznamují s vodními sporty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a podpora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 </a:t>
            </a:r>
            <a:r>
              <a:rPr lang="cs-CZ" dirty="0" smtClean="0"/>
              <a:t>(tvary).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pokyn klikají na vybranou barevnou kostičku  </a:t>
            </a:r>
            <a:r>
              <a:rPr lang="cs-CZ" dirty="0" smtClean="0"/>
              <a:t>(po </a:t>
            </a:r>
            <a:r>
              <a:rPr lang="cs-CZ" dirty="0" smtClean="0"/>
              <a:t>pravé </a:t>
            </a:r>
            <a:r>
              <a:rPr lang="cs-CZ" dirty="0" smtClean="0"/>
              <a:t>straně) </a:t>
            </a:r>
            <a:r>
              <a:rPr lang="cs-CZ" dirty="0" smtClean="0"/>
              <a:t>Stejně barevný geometrický tvar překrývající obrázek tím zmizí. Dětem se tedy postupně odkrývají obrázky jednotlivých vodních sportů a zároveň se učí pojmenovávat jednotlivé barevné odstíny a geometrické tvary.</a:t>
            </a:r>
          </a:p>
          <a:p>
            <a:r>
              <a:rPr lang="cs-CZ" dirty="0" smtClean="0"/>
              <a:t>Na posledním snímku č</a:t>
            </a:r>
            <a:r>
              <a:rPr lang="cs-CZ" dirty="0" smtClean="0"/>
              <a:t>. 9 </a:t>
            </a:r>
            <a:r>
              <a:rPr lang="cs-CZ" dirty="0" smtClean="0"/>
              <a:t>děti hledají dvě stejné lodičky. Kliknutím na správné se tyto k sobě přiblíží.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Rozpoznat geometrické tvary - čtverec, kruh, trojúhelník, obdélník 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</a:t>
            </a:r>
            <a:r>
              <a:rPr lang="cs-CZ" dirty="0" smtClean="0"/>
              <a:t>instrukcí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Rozlišit tvary předmětů, základní geometrické tvary, základní barvy (červená, modrá, žlutá), barvy složené (oranžová, zelená, fialová), další barevné kvality (odstíny aj.)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304</Words>
  <Application>Microsoft Office PowerPoint</Application>
  <PresentationFormat>Vlastní</PresentationFormat>
  <Paragraphs>58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VODNÍ SPORTY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2015-05-18T09:52:07Z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