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90" r:id="rId10"/>
    <p:sldId id="275" r:id="rId11"/>
    <p:sldId id="276" r:id="rId12"/>
    <p:sldId id="277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  <a:srgbClr val="FFFAEF"/>
    <a:srgbClr val="FFF7E5"/>
    <a:srgbClr val="FFF6E1"/>
    <a:srgbClr val="FFF4DD"/>
    <a:srgbClr val="FFFFFF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4" d="100"/>
          <a:sy n="74" d="100"/>
        </p:scale>
        <p:origin x="276" y="7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6. 5. 2015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10" Type="http://schemas.openxmlformats.org/officeDocument/2006/relationships/comments" Target="../comments/comment1.xml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10" Type="http://schemas.openxmlformats.org/officeDocument/2006/relationships/comments" Target="../comments/comment2.xml"/><Relationship Id="rId4" Type="http://schemas.openxmlformats.org/officeDocument/2006/relationships/image" Target="../media/image9.png"/><Relationship Id="rId9" Type="http://schemas.microsoft.com/office/2007/relationships/hdphoto" Target="../media/hdphoto8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9.wdp"/><Relationship Id="rId7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2.wdp"/><Relationship Id="rId10" Type="http://schemas.openxmlformats.org/officeDocument/2006/relationships/comments" Target="../comments/comment3.xml"/><Relationship Id="rId4" Type="http://schemas.openxmlformats.org/officeDocument/2006/relationships/image" Target="../media/image5.png"/><Relationship Id="rId9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2.wdp"/><Relationship Id="rId7" Type="http://schemas.microsoft.com/office/2007/relationships/hdphoto" Target="../media/hdphoto7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10.wdp"/><Relationship Id="rId10" Type="http://schemas.openxmlformats.org/officeDocument/2006/relationships/comments" Target="../comments/comment4.xml"/><Relationship Id="rId4" Type="http://schemas.openxmlformats.org/officeDocument/2006/relationships/image" Target="../media/image13.png"/><Relationship Id="rId9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1.wdp"/><Relationship Id="rId7" Type="http://schemas.microsoft.com/office/2007/relationships/hdphoto" Target="../media/hdphoto6.wdp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microsoft.com/office/2007/relationships/hdphoto" Target="../media/hdphoto2.wdp"/><Relationship Id="rId10" Type="http://schemas.openxmlformats.org/officeDocument/2006/relationships/comments" Target="../comments/comment5.xml"/><Relationship Id="rId4" Type="http://schemas.openxmlformats.org/officeDocument/2006/relationships/image" Target="../media/image5.png"/><Relationship Id="rId9" Type="http://schemas.microsoft.com/office/2007/relationships/hdphoto" Target="../media/hdphoto7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2.wdp"/><Relationship Id="rId7" Type="http://schemas.microsoft.com/office/2007/relationships/hdphoto" Target="../media/hdphoto7.wdp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microsoft.com/office/2007/relationships/hdphoto" Target="../media/hdphoto6.wdp"/><Relationship Id="rId10" Type="http://schemas.openxmlformats.org/officeDocument/2006/relationships/comments" Target="../comments/comment6.xml"/><Relationship Id="rId4" Type="http://schemas.openxmlformats.org/officeDocument/2006/relationships/image" Target="../media/image9.png"/><Relationship Id="rId9" Type="http://schemas.microsoft.com/office/2007/relationships/hdphoto" Target="../media/hdphoto3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10.wdp"/><Relationship Id="rId18" Type="http://schemas.openxmlformats.org/officeDocument/2006/relationships/image" Target="../media/image10.png"/><Relationship Id="rId26" Type="http://schemas.openxmlformats.org/officeDocument/2006/relationships/comments" Target="../comments/comment7.xml"/><Relationship Id="rId3" Type="http://schemas.microsoft.com/office/2007/relationships/hdphoto" Target="../media/hdphoto1.wdp"/><Relationship Id="rId21" Type="http://schemas.microsoft.com/office/2007/relationships/hdphoto" Target="../media/hdphoto8.wdp"/><Relationship Id="rId7" Type="http://schemas.microsoft.com/office/2007/relationships/hdphoto" Target="../media/hdphoto12.wdp"/><Relationship Id="rId12" Type="http://schemas.openxmlformats.org/officeDocument/2006/relationships/image" Target="../media/image13.png"/><Relationship Id="rId17" Type="http://schemas.microsoft.com/office/2007/relationships/hdphoto" Target="../media/hdphoto6.wdp"/><Relationship Id="rId25" Type="http://schemas.microsoft.com/office/2007/relationships/hdphoto" Target="../media/hdphoto4.wdp"/><Relationship Id="rId2" Type="http://schemas.openxmlformats.org/officeDocument/2006/relationships/image" Target="../media/image4.png"/><Relationship Id="rId16" Type="http://schemas.openxmlformats.org/officeDocument/2006/relationships/image" Target="../media/image9.png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11" Type="http://schemas.microsoft.com/office/2007/relationships/hdphoto" Target="../media/hdphoto2.wdp"/><Relationship Id="rId24" Type="http://schemas.openxmlformats.org/officeDocument/2006/relationships/image" Target="../media/image7.png"/><Relationship Id="rId5" Type="http://schemas.microsoft.com/office/2007/relationships/hdphoto" Target="../media/hdphoto9.wdp"/><Relationship Id="rId15" Type="http://schemas.microsoft.com/office/2007/relationships/hdphoto" Target="../media/hdphoto5.wdp"/><Relationship Id="rId23" Type="http://schemas.microsoft.com/office/2007/relationships/hdphoto" Target="../media/hdphoto3.wdp"/><Relationship Id="rId10" Type="http://schemas.openxmlformats.org/officeDocument/2006/relationships/image" Target="../media/image5.png"/><Relationship Id="rId19" Type="http://schemas.microsoft.com/office/2007/relationships/hdphoto" Target="../media/hdphoto7.wdp"/><Relationship Id="rId4" Type="http://schemas.openxmlformats.org/officeDocument/2006/relationships/image" Target="../media/image12.png"/><Relationship Id="rId9" Type="http://schemas.microsoft.com/office/2007/relationships/hdphoto" Target="../media/hdphoto11.wdp"/><Relationship Id="rId14" Type="http://schemas.openxmlformats.org/officeDocument/2006/relationships/image" Target="../media/image8.png"/><Relationship Id="rId22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u="sng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ETNIKA</a:t>
            </a:r>
            <a:endParaRPr lang="cs-CZ" b="1" i="0" u="sng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/>
              <a:t>Poznatky, sociální informovanost</a:t>
            </a:r>
            <a:endParaRPr lang="cs-CZ"/>
          </a:p>
          <a:p>
            <a:pPr marL="0" indent="0" algn="ctr">
              <a:spcBef>
                <a:spcPts val="0"/>
              </a:spcBef>
              <a:buNone/>
            </a:pP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75" b="92500" l="6250" r="89531">
                        <a14:foregroundMark x1="52188" y1="14375" x2="47969" y2="84375"/>
                        <a14:backgroundMark x1="39375" y1="90208" x2="39375" y2="90208"/>
                        <a14:backgroundMark x1="36875" y1="89375" x2="36875" y2="89375"/>
                        <a14:backgroundMark x1="37656" y1="91250" x2="37656" y2="9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67" t="7020" r="12645" b="7981"/>
          <a:stretch/>
        </p:blipFill>
        <p:spPr>
          <a:xfrm>
            <a:off x="414142" y="685552"/>
            <a:ext cx="5788670" cy="4671903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8947306" y="182989"/>
            <a:ext cx="1808213" cy="18845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2500" b="75208" l="26250" r="90938">
                        <a14:foregroundMark x1="60313" y1="48542" x2="60313" y2="48542"/>
                        <a14:foregroundMark x1="67656" y1="64375" x2="67656" y2="64375"/>
                        <a14:foregroundMark x1="72031" y1="67500" x2="72031" y2="67500"/>
                        <a14:foregroundMark x1="66875" y1="64375" x2="77656" y2="72917"/>
                        <a14:foregroundMark x1="50781" y1="72083" x2="50781" y2="72083"/>
                        <a14:backgroundMark x1="69063" y1="65625" x2="79688" y2="76250"/>
                        <a14:backgroundMark x1="27344" y1="65625" x2="29375" y2="72500"/>
                        <a14:backgroundMark x1="45625" y1="68958" x2="51406" y2="74792"/>
                        <a14:backgroundMark x1="69063" y1="67500" x2="63125" y2="74375"/>
                        <a14:backgroundMark x1="62500" y1="72500" x2="60781" y2="73542"/>
                        <a14:backgroundMark x1="67969" y1="65208" x2="67969" y2="6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4" t="12456" r="9123" b="23333"/>
          <a:stretch/>
        </p:blipFill>
        <p:spPr>
          <a:xfrm>
            <a:off x="8902569" y="2720374"/>
            <a:ext cx="2297582" cy="169539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" b="100000" l="9844" r="93125">
                        <a14:foregroundMark x1="51250" y1="91042" x2="51250" y2="91042"/>
                        <a14:foregroundMark x1="62813" y1="87708" x2="62813" y2="87708"/>
                        <a14:foregroundMark x1="36563" y1="85833" x2="36563" y2="85833"/>
                        <a14:backgroundMark x1="43750" y1="93542" x2="43750" y2="93542"/>
                        <a14:backgroundMark x1="34063" y1="87083" x2="42656" y2="91042"/>
                        <a14:backgroundMark x1="34531" y1="94792" x2="36094" y2="94792"/>
                        <a14:backgroundMark x1="67969" y1="86458" x2="61875" y2="95417"/>
                        <a14:backgroundMark x1="63750" y1="92292" x2="48438" y2="99792"/>
                        <a14:backgroundMark x1="51719" y1="95417" x2="51719" y2="9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60" r="6731" b="3365"/>
          <a:stretch/>
        </p:blipFill>
        <p:spPr>
          <a:xfrm>
            <a:off x="8902569" y="4987373"/>
            <a:ext cx="1882409" cy="16336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" b="100000" l="9844" r="93125">
                        <a14:foregroundMark x1="51250" y1="91042" x2="51250" y2="91042"/>
                        <a14:foregroundMark x1="62813" y1="87708" x2="62813" y2="87708"/>
                        <a14:foregroundMark x1="36563" y1="85833" x2="36563" y2="85833"/>
                        <a14:backgroundMark x1="43750" y1="93542" x2="43750" y2="93542"/>
                        <a14:backgroundMark x1="34063" y1="87083" x2="42656" y2="91042"/>
                        <a14:backgroundMark x1="34531" y1="94792" x2="36094" y2="94792"/>
                        <a14:backgroundMark x1="67969" y1="86458" x2="61875" y2="95417"/>
                        <a14:backgroundMark x1="63750" y1="92292" x2="48438" y2="99792"/>
                        <a14:backgroundMark x1="51719" y1="95417" x2="51719" y2="9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60" r="6731" b="3365"/>
          <a:stretch/>
        </p:blipFill>
        <p:spPr>
          <a:xfrm>
            <a:off x="786532" y="766932"/>
            <a:ext cx="5416280" cy="4700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10" b="96171" l="5574" r="99155">
                        <a14:foregroundMark x1="29054" y1="67793" x2="31419" y2="75000"/>
                        <a14:backgroundMark x1="36149" y1="84459" x2="36149" y2="81982"/>
                        <a14:backgroundMark x1="54730" y1="85811" x2="55236" y2="88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4023" y="353396"/>
            <a:ext cx="7256129" cy="54420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9352344" y="4765299"/>
            <a:ext cx="2231851" cy="16738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9808" r="7557" b="15577"/>
          <a:stretch/>
        </p:blipFill>
        <p:spPr>
          <a:xfrm>
            <a:off x="9302744" y="2706459"/>
            <a:ext cx="1873979" cy="14441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75" b="78542" l="13438" r="97500">
                        <a14:foregroundMark x1="26719" y1="44375" x2="26719" y2="44375"/>
                        <a14:foregroundMark x1="33750" y1="62708" x2="33750" y2="62708"/>
                        <a14:foregroundMark x1="78594" y1="39167" x2="78594" y2="39167"/>
                        <a14:foregroundMark x1="60313" y1="75000" x2="60313" y2="75000"/>
                        <a14:foregroundMark x1="66875" y1="67708" x2="66875" y2="67708"/>
                        <a14:foregroundMark x1="73594" y1="41250" x2="76406" y2="50000"/>
                        <a14:backgroundMark x1="36406" y1="72917" x2="36406" y2="72917"/>
                        <a14:backgroundMark x1="32656" y1="69167" x2="58281" y2="7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076" t="-18273" r="2548" b="22691"/>
          <a:stretch/>
        </p:blipFill>
        <p:spPr>
          <a:xfrm>
            <a:off x="9278266" y="-32027"/>
            <a:ext cx="2385930" cy="20271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75" b="78542" l="13438" r="97500">
                        <a14:foregroundMark x1="26719" y1="44375" x2="26719" y2="44375"/>
                        <a14:foregroundMark x1="33750" y1="62708" x2="33750" y2="62708"/>
                        <a14:foregroundMark x1="78594" y1="39167" x2="78594" y2="39167"/>
                        <a14:foregroundMark x1="60313" y1="75000" x2="60313" y2="75000"/>
                        <a14:foregroundMark x1="66875" y1="67708" x2="66875" y2="67708"/>
                        <a14:foregroundMark x1="73594" y1="41250" x2="76406" y2="50000"/>
                        <a14:backgroundMark x1="36406" y1="72917" x2="36406" y2="72917"/>
                        <a14:backgroundMark x1="32656" y1="69167" x2="58281" y2="7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076" t="-18273" r="2548" b="22691"/>
          <a:stretch/>
        </p:blipFill>
        <p:spPr>
          <a:xfrm>
            <a:off x="1059175" y="-147171"/>
            <a:ext cx="5972245" cy="5074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3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>
                        <a14:foregroundMark x1="20270" y1="38514" x2="20270" y2="38514"/>
                        <a14:foregroundMark x1="57939" y1="15315" x2="57939" y2="15315"/>
                        <a14:foregroundMark x1="44426" y1="75450" x2="44426" y2="75450"/>
                        <a14:backgroundMark x1="35135" y1="78153" x2="35135" y2="78153"/>
                        <a14:backgroundMark x1="49831" y1="78378" x2="49831" y2="78378"/>
                        <a14:backgroundMark x1="33108" y1="74550" x2="52872" y2="83108"/>
                        <a14:backgroundMark x1="51689" y1="75676" x2="47297" y2="77703"/>
                        <a14:backgroundMark x1="34459" y1="72297" x2="37500" y2="759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2994">
            <a:off x="258368" y="166691"/>
            <a:ext cx="7873880" cy="590541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9082380" y="2527454"/>
            <a:ext cx="1808213" cy="18845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9111723" y="101684"/>
            <a:ext cx="2231851" cy="16738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0" b="75208" l="26250" r="90938">
                        <a14:foregroundMark x1="60313" y1="48542" x2="60313" y2="48542"/>
                        <a14:foregroundMark x1="67656" y1="64375" x2="67656" y2="64375"/>
                        <a14:foregroundMark x1="72031" y1="67500" x2="72031" y2="67500"/>
                        <a14:foregroundMark x1="66875" y1="64375" x2="77656" y2="72917"/>
                        <a14:foregroundMark x1="50781" y1="72083" x2="50781" y2="72083"/>
                        <a14:backgroundMark x1="69063" y1="65625" x2="79688" y2="76250"/>
                        <a14:backgroundMark x1="27344" y1="65625" x2="29375" y2="72500"/>
                        <a14:backgroundMark x1="45625" y1="68958" x2="51406" y2="74792"/>
                        <a14:backgroundMark x1="69063" y1="67500" x2="63125" y2="74375"/>
                        <a14:backgroundMark x1="62500" y1="72500" x2="60781" y2="73542"/>
                        <a14:backgroundMark x1="67969" y1="65208" x2="67969" y2="6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4" t="12456" r="9123" b="23333"/>
          <a:stretch/>
        </p:blipFill>
        <p:spPr>
          <a:xfrm>
            <a:off x="9120072" y="4947796"/>
            <a:ext cx="2297582" cy="169539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0" b="75208" l="26250" r="90938">
                        <a14:foregroundMark x1="60313" y1="48542" x2="60313" y2="48542"/>
                        <a14:foregroundMark x1="67656" y1="64375" x2="67656" y2="64375"/>
                        <a14:foregroundMark x1="72031" y1="67500" x2="72031" y2="67500"/>
                        <a14:foregroundMark x1="66875" y1="64375" x2="77656" y2="72917"/>
                        <a14:foregroundMark x1="50781" y1="72083" x2="50781" y2="72083"/>
                        <a14:backgroundMark x1="69063" y1="65625" x2="79688" y2="76250"/>
                        <a14:backgroundMark x1="27344" y1="65625" x2="29375" y2="72500"/>
                        <a14:backgroundMark x1="45625" y1="68958" x2="51406" y2="74792"/>
                        <a14:backgroundMark x1="69063" y1="67500" x2="63125" y2="74375"/>
                        <a14:backgroundMark x1="62500" y1="72500" x2="60781" y2="73542"/>
                        <a14:backgroundMark x1="67969" y1="65208" x2="67969" y2="6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4" t="12456" r="9123" b="23333"/>
          <a:stretch/>
        </p:blipFill>
        <p:spPr>
          <a:xfrm>
            <a:off x="1295121" y="913127"/>
            <a:ext cx="5405224" cy="398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177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9984288" y="4853228"/>
            <a:ext cx="1808213" cy="188452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633" b="95183" l="9966" r="89863">
                        <a14:foregroundMark x1="42096" y1="84174" x2="42096" y2="84174"/>
                        <a14:foregroundMark x1="62371" y1="79817" x2="62887" y2="77752"/>
                        <a14:backgroundMark x1="28522" y1="84174" x2="31959" y2="86927"/>
                        <a14:backgroundMark x1="49313" y1="89450" x2="54639" y2="87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376" r="19012"/>
          <a:stretch/>
        </p:blipFill>
        <p:spPr>
          <a:xfrm>
            <a:off x="930166" y="202138"/>
            <a:ext cx="5328744" cy="565982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9808" r="7557" b="15577"/>
          <a:stretch/>
        </p:blipFill>
        <p:spPr>
          <a:xfrm>
            <a:off x="9863266" y="2761508"/>
            <a:ext cx="1873979" cy="144415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" b="100000" l="9844" r="93125">
                        <a14:foregroundMark x1="51250" y1="91042" x2="51250" y2="91042"/>
                        <a14:foregroundMark x1="62813" y1="87708" x2="62813" y2="87708"/>
                        <a14:foregroundMark x1="36563" y1="85833" x2="36563" y2="85833"/>
                        <a14:backgroundMark x1="43750" y1="93542" x2="43750" y2="93542"/>
                        <a14:backgroundMark x1="34063" y1="87083" x2="42656" y2="91042"/>
                        <a14:backgroundMark x1="34531" y1="94792" x2="36094" y2="94792"/>
                        <a14:backgroundMark x1="67969" y1="86458" x2="61875" y2="95417"/>
                        <a14:backgroundMark x1="63750" y1="92292" x2="48438" y2="99792"/>
                        <a14:backgroundMark x1="51719" y1="95417" x2="51719" y2="9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60" r="6731" b="3365"/>
          <a:stretch/>
        </p:blipFill>
        <p:spPr>
          <a:xfrm>
            <a:off x="10045123" y="202138"/>
            <a:ext cx="1882409" cy="16336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81" t="9808" r="7556" b="15577"/>
          <a:stretch/>
        </p:blipFill>
        <p:spPr>
          <a:xfrm>
            <a:off x="977462" y="795340"/>
            <a:ext cx="4989463" cy="4473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6054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730" b="97203" l="34441" r="95455">
                        <a14:foregroundMark x1="66958" y1="91841" x2="78846" y2="91142"/>
                        <a14:backgroundMark x1="63462" y1="91841" x2="79720" y2="92541"/>
                        <a14:backgroundMark x1="70629" y1="81818" x2="76399" y2="92075"/>
                        <a14:backgroundMark x1="78322" y1="87179" x2="80070" y2="89744"/>
                        <a14:backgroundMark x1="75000" y1="85315" x2="82343" y2="84382"/>
                        <a14:backgroundMark x1="73077" y1="85315" x2="81643" y2="96970"/>
                        <a14:backgroundMark x1="66958" y1="93706" x2="79371" y2="90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88"/>
          <a:stretch/>
        </p:blipFill>
        <p:spPr>
          <a:xfrm>
            <a:off x="530847" y="0"/>
            <a:ext cx="5944413" cy="6692967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9308026" y="4833504"/>
            <a:ext cx="1808213" cy="188452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9084354" y="280591"/>
            <a:ext cx="2231851" cy="16738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9808" r="7557" b="15577"/>
          <a:stretch/>
        </p:blipFill>
        <p:spPr>
          <a:xfrm>
            <a:off x="9114880" y="2531098"/>
            <a:ext cx="1873979" cy="144415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1002593" y="749277"/>
            <a:ext cx="4819118" cy="5022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646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5012" l="5526" r="96435">
                        <a14:foregroundMark x1="28164" y1="14489" x2="78075" y2="76960"/>
                        <a14:foregroundMark x1="30660" y1="48694" x2="54367" y2="76960"/>
                        <a14:foregroundMark x1="68449" y1="75534" x2="68449" y2="75534"/>
                        <a14:foregroundMark x1="40820" y1="82898" x2="40820" y2="82898"/>
                        <a14:foregroundMark x1="66488" y1="81710" x2="66488" y2="81710"/>
                        <a14:foregroundMark x1="58824" y1="84323" x2="58824" y2="84323"/>
                        <a14:backgroundMark x1="28164" y1="78860" x2="33690" y2="82898"/>
                        <a14:backgroundMark x1="54902" y1="86936" x2="51337" y2="883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85552"/>
            <a:ext cx="7266341" cy="544975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9424141" y="136853"/>
            <a:ext cx="2231851" cy="16738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9808" r="7557" b="15577"/>
          <a:stretch/>
        </p:blipFill>
        <p:spPr>
          <a:xfrm>
            <a:off x="9350061" y="2599638"/>
            <a:ext cx="1873979" cy="144415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500" b="75208" l="26250" r="90938">
                        <a14:foregroundMark x1="60313" y1="48542" x2="60313" y2="48542"/>
                        <a14:foregroundMark x1="67656" y1="64375" x2="67656" y2="64375"/>
                        <a14:foregroundMark x1="72031" y1="67500" x2="72031" y2="67500"/>
                        <a14:foregroundMark x1="66875" y1="64375" x2="77656" y2="72917"/>
                        <a14:foregroundMark x1="50781" y1="72083" x2="50781" y2="72083"/>
                        <a14:backgroundMark x1="69063" y1="65625" x2="79688" y2="76250"/>
                        <a14:backgroundMark x1="27344" y1="65625" x2="29375" y2="72500"/>
                        <a14:backgroundMark x1="45625" y1="68958" x2="51406" y2="74792"/>
                        <a14:backgroundMark x1="69063" y1="67500" x2="63125" y2="74375"/>
                        <a14:backgroundMark x1="62500" y1="72500" x2="60781" y2="73542"/>
                        <a14:backgroundMark x1="67969" y1="65208" x2="67969" y2="6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4" t="12456" r="9123" b="23333"/>
          <a:stretch/>
        </p:blipFill>
        <p:spPr>
          <a:xfrm>
            <a:off x="9443682" y="4668276"/>
            <a:ext cx="2297582" cy="169539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152524" y="711230"/>
            <a:ext cx="6961292" cy="5220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431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875" b="92500" l="6250" r="89531">
                        <a14:foregroundMark x1="52188" y1="14375" x2="47969" y2="84375"/>
                        <a14:backgroundMark x1="39375" y1="90208" x2="39375" y2="90208"/>
                        <a14:backgroundMark x1="36875" y1="89375" x2="36875" y2="89375"/>
                        <a14:backgroundMark x1="37656" y1="91250" x2="37656" y2="91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367" t="7020" r="12645" b="7981"/>
          <a:stretch/>
        </p:blipFill>
        <p:spPr>
          <a:xfrm>
            <a:off x="290158" y="339459"/>
            <a:ext cx="1947259" cy="157158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443682" y="35169"/>
            <a:ext cx="2713149" cy="1300766"/>
          </a:xfrm>
          <a:prstGeom prst="rect">
            <a:avLst/>
          </a:prstGeom>
          <a:solidFill>
            <a:srgbClr val="FFFAEF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>
                        <a14:foregroundMark x1="20270" y1="38514" x2="20270" y2="38514"/>
                        <a14:foregroundMark x1="57939" y1="15315" x2="57939" y2="15315"/>
                        <a14:foregroundMark x1="44426" y1="75450" x2="44426" y2="75450"/>
                        <a14:backgroundMark x1="35135" y1="78153" x2="35135" y2="78153"/>
                        <a14:backgroundMark x1="49831" y1="78378" x2="49831" y2="78378"/>
                        <a14:backgroundMark x1="33108" y1="74550" x2="52872" y2="83108"/>
                        <a14:backgroundMark x1="51689" y1="75676" x2="47297" y2="77703"/>
                        <a14:backgroundMark x1="34459" y1="72297" x2="37500" y2="7590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02994">
            <a:off x="6266747" y="2101118"/>
            <a:ext cx="3217010" cy="241275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5012" l="5526" r="96435">
                        <a14:foregroundMark x1="28164" y1="14489" x2="78075" y2="76960"/>
                        <a14:foregroundMark x1="30660" y1="48694" x2="54367" y2="76960"/>
                        <a14:foregroundMark x1="68449" y1="75534" x2="68449" y2="75534"/>
                        <a14:foregroundMark x1="40820" y1="82898" x2="40820" y2="82898"/>
                        <a14:foregroundMark x1="66488" y1="81710" x2="66488" y2="81710"/>
                        <a14:foregroundMark x1="58824" y1="84323" x2="58824" y2="84323"/>
                        <a14:backgroundMark x1="28164" y1="78860" x2="33690" y2="82898"/>
                        <a14:backgroundMark x1="54902" y1="86936" x2="51337" y2="8836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4641" y="2785186"/>
            <a:ext cx="2328985" cy="17467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3730" b="97203" l="34441" r="95455">
                        <a14:foregroundMark x1="66958" y1="91841" x2="78846" y2="91142"/>
                        <a14:backgroundMark x1="63462" y1="91841" x2="79720" y2="92541"/>
                        <a14:backgroundMark x1="70629" y1="81818" x2="76399" y2="92075"/>
                        <a14:backgroundMark x1="78322" y1="87179" x2="80070" y2="89744"/>
                        <a14:backgroundMark x1="75000" y1="85315" x2="82343" y2="84382"/>
                        <a14:backgroundMark x1="73077" y1="85315" x2="81643" y2="96970"/>
                        <a14:backgroundMark x1="66958" y1="93706" x2="79371" y2="90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388"/>
          <a:stretch/>
        </p:blipFill>
        <p:spPr>
          <a:xfrm>
            <a:off x="251435" y="4370118"/>
            <a:ext cx="2123365" cy="239075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625" b="100000" l="19063" r="87500">
                        <a14:foregroundMark x1="66250" y1="57500" x2="66250" y2="57500"/>
                        <a14:foregroundMark x1="76719" y1="57917" x2="76719" y2="57917"/>
                        <a14:foregroundMark x1="77188" y1="56667" x2="77188" y2="56667"/>
                        <a14:foregroundMark x1="64688" y1="93333" x2="64688" y2="93333"/>
                        <a14:foregroundMark x1="73594" y1="93750" x2="73594" y2="93750"/>
                        <a14:foregroundMark x1="69375" y1="94792" x2="69375" y2="94792"/>
                        <a14:backgroundMark x1="57188" y1="90833" x2="57813" y2="99792"/>
                        <a14:backgroundMark x1="62031" y1="94792" x2="62031" y2="94792"/>
                        <a14:backgroundMark x1="59844" y1="93125" x2="60938" y2="93750"/>
                        <a14:backgroundMark x1="73438" y1="97083" x2="73438" y2="97083"/>
                        <a14:backgroundMark x1="71563" y1="96250" x2="71563" y2="96250"/>
                        <a14:backgroundMark x1="38594" y1="93750" x2="38594" y2="93750"/>
                        <a14:backgroundMark x1="39688" y1="93125" x2="39688" y2="93125"/>
                        <a14:backgroundMark x1="47500" y1="95625" x2="47500" y2="95625"/>
                        <a14:backgroundMark x1="47813" y1="93750" x2="45156" y2="9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969" r="11900"/>
          <a:stretch/>
        </p:blipFill>
        <p:spPr>
          <a:xfrm rot="21432817">
            <a:off x="2506646" y="393671"/>
            <a:ext cx="1808213" cy="188452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9633" b="95183" l="9966" r="89863">
                        <a14:foregroundMark x1="42096" y1="84174" x2="42096" y2="84174"/>
                        <a14:foregroundMark x1="62371" y1="79817" x2="62887" y2="77752"/>
                        <a14:backgroundMark x1="28522" y1="84174" x2="31959" y2="86927"/>
                        <a14:backgroundMark x1="49313" y1="89450" x2="54639" y2="87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913" y="4583723"/>
            <a:ext cx="2422769" cy="181707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910" b="96171" l="5574" r="99155">
                        <a14:foregroundMark x1="29054" y1="67793" x2="31419" y2="75000"/>
                        <a14:backgroundMark x1="36149" y1="84459" x2="36149" y2="81982"/>
                        <a14:backgroundMark x1="54730" y1="85811" x2="55236" y2="882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053" y="149744"/>
            <a:ext cx="2593481" cy="194511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0" b="94792" l="3125" r="100000">
                        <a14:foregroundMark x1="43281" y1="45417" x2="43281" y2="45417"/>
                        <a14:foregroundMark x1="41719" y1="43333" x2="41719" y2="43333"/>
                        <a14:foregroundMark x1="24844" y1="77708" x2="24844" y2="77708"/>
                        <a14:foregroundMark x1="35938" y1="87708" x2="35938" y2="87708"/>
                        <a14:foregroundMark x1="47969" y1="91042" x2="47969" y2="91042"/>
                        <a14:backgroundMark x1="24219" y1="77083" x2="28906" y2="87292"/>
                        <a14:backgroundMark x1="69688" y1="85208" x2="60156" y2="9437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25267">
            <a:off x="6640699" y="422480"/>
            <a:ext cx="2231851" cy="167388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83750" l="13750" r="92656">
                        <a14:foregroundMark x1="62500" y1="38958" x2="62500" y2="38958"/>
                        <a14:foregroundMark x1="75781" y1="39375" x2="73906" y2="42083"/>
                        <a14:foregroundMark x1="70938" y1="78542" x2="70938" y2="78542"/>
                        <a14:backgroundMark x1="31875" y1="30000" x2="30781" y2="84375"/>
                        <a14:backgroundMark x1="21250" y1="32917" x2="29688" y2="65208"/>
                        <a14:backgroundMark x1="34844" y1="35833" x2="13906" y2="35833"/>
                        <a14:backgroundMark x1="32656" y1="22083" x2="27500" y2="35417"/>
                        <a14:backgroundMark x1="31875" y1="28542" x2="31875" y2="28542"/>
                        <a14:backgroundMark x1="32969" y1="50000" x2="34531" y2="60833"/>
                        <a14:backgroundMark x1="76563" y1="79583" x2="75781" y2="87917"/>
                        <a14:backgroundMark x1="75000" y1="79583" x2="70625" y2="86875"/>
                        <a14:backgroundMark x1="38594" y1="71250" x2="42969" y2="83958"/>
                        <a14:backgroundMark x1="70625" y1="82500" x2="70625" y2="82500"/>
                        <a14:backgroundMark x1="67344" y1="81458" x2="67344" y2="81458"/>
                        <a14:backgroundMark x1="33750" y1="47708" x2="33750" y2="47708"/>
                        <a14:backgroundMark x1="34219" y1="44583" x2="34219" y2="44583"/>
                        <a14:backgroundMark x1="35625" y1="69167" x2="35625" y2="69167"/>
                        <a14:backgroundMark x1="32656" y1="33333" x2="32656" y2="33333"/>
                        <a14:backgroundMark x1="76875" y1="78958" x2="76875" y2="78958"/>
                        <a14:backgroundMark x1="34219" y1="35417" x2="34219" y2="35417"/>
                        <a14:backgroundMark x1="47031" y1="81458" x2="47031" y2="81458"/>
                        <a14:backgroundMark x1="44063" y1="80417" x2="44063" y2="80417"/>
                        <a14:backgroundMark x1="33438" y1="51042" x2="33438" y2="51042"/>
                        <a14:backgroundMark x1="32656" y1="44583" x2="32656" y2="44583"/>
                        <a14:backgroundMark x1="32969" y1="40833" x2="32969" y2="40833"/>
                        <a14:backgroundMark x1="32969" y1="39792" x2="32969" y2="39792"/>
                        <a14:backgroundMark x1="32969" y1="34375" x2="32969" y2="34375"/>
                        <a14:backgroundMark x1="45625" y1="83542" x2="45625" y2="83542"/>
                        <a14:backgroundMark x1="33438" y1="27500" x2="33438" y2="27500"/>
                        <a14:backgroundMark x1="40781" y1="81875" x2="40781" y2="81875"/>
                        <a14:backgroundMark x1="35313" y1="34792" x2="35313" y2="34792"/>
                        <a14:backgroundMark x1="33750" y1="30833" x2="33750" y2="30833"/>
                        <a14:backgroundMark x1="25000" y1="16667" x2="25000" y2="1666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654" t="9808" r="7557" b="15577"/>
          <a:stretch/>
        </p:blipFill>
        <p:spPr>
          <a:xfrm>
            <a:off x="4692640" y="2477729"/>
            <a:ext cx="1873979" cy="144415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875" b="78542" l="13438" r="97500">
                        <a14:foregroundMark x1="26719" y1="44375" x2="26719" y2="44375"/>
                        <a14:foregroundMark x1="33750" y1="62708" x2="33750" y2="62708"/>
                        <a14:foregroundMark x1="78594" y1="39167" x2="78594" y2="39167"/>
                        <a14:foregroundMark x1="60313" y1="75000" x2="60313" y2="75000"/>
                        <a14:foregroundMark x1="66875" y1="67708" x2="66875" y2="67708"/>
                        <a14:foregroundMark x1="73594" y1="41250" x2="76406" y2="50000"/>
                        <a14:backgroundMark x1="36406" y1="72917" x2="36406" y2="72917"/>
                        <a14:backgroundMark x1="32656" y1="69167" x2="58281" y2="7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076" t="-18273" r="2548" b="22691"/>
          <a:stretch/>
        </p:blipFill>
        <p:spPr>
          <a:xfrm>
            <a:off x="4863626" y="4520202"/>
            <a:ext cx="2385930" cy="202710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2">
            <a:extLst>
              <a:ext uri="{BEBA8EAE-BF5A-486C-A8C5-ECC9F3942E4B}">
                <a14:imgProps xmlns:a14="http://schemas.microsoft.com/office/drawing/2010/main">
                  <a14:imgLayer r:embed="rId23">
                    <a14:imgEffect>
                      <a14:backgroundRemoval t="12500" b="75208" l="26250" r="90938">
                        <a14:foregroundMark x1="60313" y1="48542" x2="60313" y2="48542"/>
                        <a14:foregroundMark x1="67656" y1="64375" x2="67656" y2="64375"/>
                        <a14:foregroundMark x1="72031" y1="67500" x2="72031" y2="67500"/>
                        <a14:foregroundMark x1="66875" y1="64375" x2="77656" y2="72917"/>
                        <a14:foregroundMark x1="50781" y1="72083" x2="50781" y2="72083"/>
                        <a14:backgroundMark x1="69063" y1="65625" x2="79688" y2="76250"/>
                        <a14:backgroundMark x1="27344" y1="65625" x2="29375" y2="72500"/>
                        <a14:backgroundMark x1="45625" y1="68958" x2="51406" y2="74792"/>
                        <a14:backgroundMark x1="69063" y1="67500" x2="63125" y2="74375"/>
                        <a14:backgroundMark x1="62500" y1="72500" x2="60781" y2="73542"/>
                        <a14:backgroundMark x1="67969" y1="65208" x2="67969" y2="6520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14" t="12456" r="9123" b="23333"/>
          <a:stretch/>
        </p:blipFill>
        <p:spPr>
          <a:xfrm>
            <a:off x="18735" y="2094856"/>
            <a:ext cx="2297582" cy="169539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4" cstate="print">
            <a:extLst>
              <a:ext uri="{BEBA8EAE-BF5A-486C-A8C5-ECC9F3942E4B}">
                <a14:imgProps xmlns:a14="http://schemas.microsoft.com/office/drawing/2010/main">
                  <a14:imgLayer r:embed="rId25">
                    <a14:imgEffect>
                      <a14:backgroundRemoval t="1250" b="100000" l="9844" r="93125">
                        <a14:foregroundMark x1="51250" y1="91042" x2="51250" y2="91042"/>
                        <a14:foregroundMark x1="62813" y1="87708" x2="62813" y2="87708"/>
                        <a14:foregroundMark x1="36563" y1="85833" x2="36563" y2="85833"/>
                        <a14:backgroundMark x1="43750" y1="93542" x2="43750" y2="93542"/>
                        <a14:backgroundMark x1="34063" y1="87083" x2="42656" y2="91042"/>
                        <a14:backgroundMark x1="34531" y1="94792" x2="36094" y2="94792"/>
                        <a14:backgroundMark x1="67969" y1="86458" x2="61875" y2="95417"/>
                        <a14:backgroundMark x1="63750" y1="92292" x2="48438" y2="99792"/>
                        <a14:backgroundMark x1="51719" y1="95417" x2="51719" y2="9541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760" r="6731" b="3365"/>
          <a:stretch/>
        </p:blipFill>
        <p:spPr>
          <a:xfrm>
            <a:off x="2461909" y="4837200"/>
            <a:ext cx="1882409" cy="1633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751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44444E-6 L 0.10495 -0.69213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47" y="-3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4.81481E-6 L 0.29492 -0.35857 " pathEditMode="relative" rAng="0" ptsTypes="AA">
                                      <p:cBhvr>
                                        <p:cTn id="11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740" y="-17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3.33333E-6 L 0.79987 -0.21667 " pathEditMode="relative" rAng="0" ptsTypes="AA">
                                      <p:cBhvr>
                                        <p:cTn id="16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87" y="-10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4.07407E-6 L 0.25573 -0.26088 " pathEditMode="relative" rAng="0" ptsTypes="AA">
                                      <p:cBhvr>
                                        <p:cTn id="2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86" y="-13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59259E-6 L 0.45196 0.2875 " pathEditMode="relative" rAng="0" ptsTypes="AA">
                                      <p:cBhvr>
                                        <p:cTn id="2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591" y="1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96296E-6 L 0.4073 -0.38379 " pathEditMode="relative" rAng="0" ptsTypes="AA">
                                      <p:cBhvr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65" y="-1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-2.96296E-6 L 0.48854 0.07778 " pathEditMode="relative" rAng="0" ptsTypes="AA">
                                      <p:cBhvr>
                                        <p:cTn id="3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27" y="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4.07407E-6 L 0.81055 -0.02685 " pathEditMode="relative" rAng="0" ptsTypes="AA">
                                      <p:cBhvr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0521" y="-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L 0.50664 0.03472 " pathEditMode="relative" rAng="0" ptsTypes="AA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26" y="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07407E-6 L 0.63268 0.57986 " pathEditMode="relative" rAng="0" ptsTypes="AA">
                                      <p:cBhvr>
                                        <p:cTn id="5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28" y="2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-4.81481E-6 L 0.15182 0.4213 " pathEditMode="relative" rAng="0" ptsTypes="AA">
                                      <p:cBhvr>
                                        <p:cTn id="5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91" y="21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7037E-7 L 0.67981 0.69468 " pathEditMode="relative" rAng="0" ptsTypes="AA">
                                      <p:cBhvr>
                                        <p:cTn id="6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984" y="3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sociální informovanost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rozpoznávají různé kulturní odlišnosti.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sociální informovanosti, rozvoj postřehu a pozorovacích schopností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7 děti přiřazují k nabídnutému stínu správnou postavičku.</a:t>
            </a:r>
          </a:p>
          <a:p>
            <a:r>
              <a:rPr lang="cs-CZ" dirty="0" smtClean="0"/>
              <a:t>Kliknutím na správnou odpověď se tato znázorní na stínu. Při špatné odpovědi postavička zešedne.</a:t>
            </a:r>
          </a:p>
          <a:p>
            <a:r>
              <a:rPr lang="cs-CZ" dirty="0" smtClean="0"/>
              <a:t>Na snímku 8 děti vybírají správné dvojice z celé nabídky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64207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1667" y="1184857"/>
            <a:ext cx="11912957" cy="426290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 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Chápat, že všichni lidé (děti) mají stejnou hodnotu, přestože je každý jiný, že osobní, resp. osobnostní odlišnosti jsou přirozené </a:t>
            </a:r>
            <a:endParaRPr lang="cs-CZ" dirty="0" smtClean="0"/>
          </a:p>
          <a:p>
            <a:r>
              <a:rPr lang="cs-CZ" dirty="0"/>
              <a:t>Mít poznatky o existenci jiných zemí, národů a kultur (znát typické znaky některých významných národů - přírodní podmínky, oblečení, zvyky, strava, stavby, kde co roste, nebo se pěstuje, žijí zvířata apod.)</a:t>
            </a:r>
          </a:p>
          <a:p>
            <a:r>
              <a:rPr lang="cs-CZ" dirty="0"/>
              <a:t>Uvědomovat si, že jak svět přírody, tak i svět lidí je na různých částech naší planety různorodý a pestrý a ne vždy šťastný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248</Words>
  <Application>Microsoft Office PowerPoint</Application>
  <PresentationFormat>Širokoúhlá obrazovka</PresentationFormat>
  <Paragraphs>52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ETNIKA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sociální informovanost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2015-05-06T18:16:33Z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