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1.wav"/><Relationship Id="rId5" Type="http://schemas.openxmlformats.org/officeDocument/2006/relationships/image" Target="../media/image7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41.wav"/><Relationship Id="rId5" Type="http://schemas.openxmlformats.org/officeDocument/2006/relationships/image" Target="../media/image9.png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51.wav"/><Relationship Id="rId5" Type="http://schemas.openxmlformats.org/officeDocument/2006/relationships/image" Target="../media/image11.png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audio" Target="../media/audio61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71.wav"/><Relationship Id="rId5" Type="http://schemas.openxmlformats.org/officeDocument/2006/relationships/image" Target="../media/image16.png"/><Relationship Id="rId4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12" Type="http://schemas.microsoft.com/office/2007/relationships/hdphoto" Target="../media/hdphoto12.wdp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21.png"/><Relationship Id="rId5" Type="http://schemas.openxmlformats.org/officeDocument/2006/relationships/image" Target="../media/image18.jpeg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audio" Target="../media/audio91.wav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12" Type="http://schemas.microsoft.com/office/2007/relationships/hdphoto" Target="../media/hdphoto12.wdp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11" Type="http://schemas.openxmlformats.org/officeDocument/2006/relationships/image" Target="../media/image21.png"/><Relationship Id="rId5" Type="http://schemas.openxmlformats.org/officeDocument/2006/relationships/image" Target="../media/image18.jpeg"/><Relationship Id="rId10" Type="http://schemas.microsoft.com/office/2007/relationships/hdphoto" Target="../media/hdphoto11.wdp"/><Relationship Id="rId4" Type="http://schemas.microsoft.com/office/2007/relationships/hdphoto" Target="../media/hdphoto8.wdp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chemeClr val="tx1"/>
                </a:solidFill>
                <a:latin typeface="Century Gothic"/>
              </a:rPr>
              <a:t>KOVÁŘ KUJE</a:t>
            </a:r>
            <a:endParaRPr lang="cs-CZ" b="1" i="0" u="sng" dirty="0">
              <a:solidFill>
                <a:schemeClr val="tx1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dirty="0"/>
              <a:t>POZORNOST, SOUSTŘEDĚNOST, PAMĚŤ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7270">
        <p:sndAc>
          <p:stSnd>
            <p:snd r:embed="rId4" name="KOVAR - PRADEHRA.wav"/>
          </p:stSnd>
        </p:sndAc>
      </p:transition>
    </mc:Choice>
    <mc:Fallback>
      <p:transition advClick="0" advTm="7270">
        <p:sndAc>
          <p:stSnd>
            <p:snd r:embed="rId3" name="KOVAR - PRADEH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92628" y="52696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23" t="11313" r="24292" b="33939"/>
          <a:stretch/>
        </p:blipFill>
        <p:spPr>
          <a:xfrm>
            <a:off x="819720" y="709394"/>
            <a:ext cx="4936311" cy="5760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8310813" y="889282"/>
            <a:ext cx="2004646" cy="46166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KOVÁŘ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871" b="95527" l="2686" r="92674">
                        <a14:foregroundMark x1="39072" y1="11531" x2="26129" y2="11133"/>
                        <a14:foregroundMark x1="26129" y1="11332" x2="27350" y2="26441"/>
                        <a14:foregroundMark x1="37485" y1="17992" x2="37485" y2="17992"/>
                        <a14:foregroundMark x1="37485" y1="17992" x2="34921" y2="19682"/>
                        <a14:foregroundMark x1="34921" y1="19881" x2="40049" y2="25845"/>
                        <a14:foregroundMark x1="41880" y1="26839" x2="41880" y2="26839"/>
                        <a14:foregroundMark x1="38339" y1="10736" x2="38339" y2="10736"/>
                        <a14:foregroundMark x1="38339" y1="10736" x2="25885" y2="9742"/>
                        <a14:foregroundMark x1="30159" y1="11730" x2="30159" y2="11730"/>
                        <a14:foregroundMark x1="30159" y1="11531" x2="29915" y2="15706"/>
                        <a14:foregroundMark x1="29670" y1="16103" x2="31868" y2="15706"/>
                        <a14:foregroundMark x1="32234" y1="15706" x2="28327" y2="18588"/>
                        <a14:foregroundMark x1="27350" y1="18986" x2="27106" y2="22763"/>
                        <a14:foregroundMark x1="27595" y1="22366" x2="28083" y2="23161"/>
                        <a14:foregroundMark x1="28083" y1="23161" x2="25519" y2="26243"/>
                        <a14:foregroundMark x1="27350" y1="27336" x2="30403" y2="26044"/>
                        <a14:foregroundMark x1="30647" y1="27734" x2="29915" y2="31213"/>
                        <a14:foregroundMark x1="34676" y1="19881" x2="34676" y2="19881"/>
                        <a14:foregroundMark x1="34921" y1="20676" x2="39805" y2="26640"/>
                        <a14:foregroundMark x1="35287" y1="21968" x2="35287" y2="21968"/>
                        <a14:foregroundMark x1="36020" y1="21869" x2="37973" y2="20477"/>
                        <a14:backgroundMark x1="25885" y1="36978" x2="25885" y2="36978"/>
                        <a14:backgroundMark x1="24420" y1="35487" x2="46276" y2="40258"/>
                        <a14:backgroundMark x1="46520" y1="40258" x2="53480" y2="35885"/>
                        <a14:backgroundMark x1="53480" y1="36581" x2="53968" y2="49006"/>
                        <a14:backgroundMark x1="53724" y1="49602" x2="48840" y2="42545"/>
                        <a14:backgroundMark x1="50672" y1="48111" x2="37851" y2="44433"/>
                        <a14:backgroundMark x1="38095" y1="45030" x2="30037" y2="47515"/>
                        <a14:backgroundMark x1="30769" y1="49006" x2="55189" y2="55865"/>
                        <a14:backgroundMark x1="55433" y1="56262" x2="57265" y2="87078"/>
                        <a14:backgroundMark x1="57753" y1="88171" x2="46764" y2="91650"/>
                        <a14:backgroundMark x1="51648" y1="90358" x2="50916" y2="93738"/>
                        <a14:backgroundMark x1="35165" y1="37972" x2="22589" y2="28231"/>
                        <a14:backgroundMark x1="28694" y1="32803" x2="27961" y2="26839"/>
                        <a14:backgroundMark x1="28938" y1="26640" x2="21368" y2="20775"/>
                        <a14:backgroundMark x1="32601" y1="50199" x2="32601" y2="50199"/>
                        <a14:backgroundMark x1="32601" y1="50199" x2="32601" y2="50199"/>
                        <a14:backgroundMark x1="32601" y1="50199" x2="24664" y2="60736"/>
                        <a14:backgroundMark x1="33822" y1="50895" x2="44322" y2="63221"/>
                        <a14:backgroundMark x1="56532" y1="62624" x2="35653" y2="68489"/>
                        <a14:backgroundMark x1="47619" y1="69284" x2="41514" y2="84990"/>
                        <a14:backgroundMark x1="30037" y1="56461" x2="22100" y2="79026"/>
                        <a14:backgroundMark x1="25641" y1="73857" x2="41514" y2="88370"/>
                        <a14:backgroundMark x1="22589" y1="43837" x2="22833" y2="68191"/>
                        <a14:backgroundMark x1="21856" y1="54374" x2="21123" y2="78131"/>
                        <a14:backgroundMark x1="29304" y1="16501" x2="29304" y2="16501"/>
                        <a14:backgroundMark x1="29304" y1="16700" x2="23443" y2="21869"/>
                        <a14:backgroundMark x1="24176" y1="16004" x2="24176" y2="16004"/>
                        <a14:backgroundMark x1="14530" y1="10239" x2="14530" y2="10239"/>
                        <a14:backgroundMark x1="7082" y1="41551" x2="13675" y2="58052"/>
                        <a14:backgroundMark x1="7570" y1="18290" x2="7570" y2="18290"/>
                        <a14:backgroundMark x1="18926" y1="6759" x2="18926" y2="6759"/>
                        <a14:backgroundMark x1="16361" y1="7654" x2="14652" y2="26938"/>
                        <a14:backgroundMark x1="25275" y1="19185" x2="28083" y2="8449"/>
                        <a14:backgroundMark x1="34921" y1="9046" x2="24542" y2="11133"/>
                        <a14:backgroundMark x1="37241" y1="17992" x2="36752" y2="23956"/>
                        <a14:backgroundMark x1="38339" y1="24851" x2="40781" y2="26441"/>
                        <a14:backgroundMark x1="36752" y1="16899" x2="35531" y2="18191"/>
                        <a14:backgroundMark x1="39560" y1="11730" x2="25763" y2="10736"/>
                        <a14:backgroundMark x1="29182" y1="10934" x2="29426" y2="15308"/>
                        <a14:backgroundMark x1="29915" y1="15507" x2="32479" y2="15706"/>
                        <a14:backgroundMark x1="32479" y1="15706" x2="28816" y2="17793"/>
                        <a14:backgroundMark x1="27595" y1="18588" x2="27350" y2="21272"/>
                        <a14:backgroundMark x1="27839" y1="21670" x2="27839" y2="21670"/>
                        <a14:backgroundMark x1="27839" y1="21670" x2="25275" y2="24453"/>
                        <a14:backgroundMark x1="26129" y1="24851" x2="27595" y2="25845"/>
                        <a14:backgroundMark x1="25519" y1="25050" x2="26618" y2="27137"/>
                        <a14:backgroundMark x1="30403" y1="27137" x2="30403" y2="27137"/>
                      </a14:backgroundRemoval>
                    </a14:imgEffect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837" t="8123" r="9129" b="3971"/>
          <a:stretch/>
        </p:blipFill>
        <p:spPr>
          <a:xfrm>
            <a:off x="8012722" y="2221523"/>
            <a:ext cx="2600829" cy="4068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2" name="Volný tvar 21"/>
          <p:cNvSpPr/>
          <p:nvPr/>
        </p:nvSpPr>
        <p:spPr>
          <a:xfrm>
            <a:off x="8086544" y="2168769"/>
            <a:ext cx="704747" cy="937846"/>
          </a:xfrm>
          <a:custGeom>
            <a:avLst/>
            <a:gdLst>
              <a:gd name="connsiteX0" fmla="*/ 658871 w 704747"/>
              <a:gd name="connsiteY0" fmla="*/ 926123 h 937846"/>
              <a:gd name="connsiteX1" fmla="*/ 658871 w 704747"/>
              <a:gd name="connsiteY1" fmla="*/ 926123 h 937846"/>
              <a:gd name="connsiteX2" fmla="*/ 576810 w 704747"/>
              <a:gd name="connsiteY2" fmla="*/ 855785 h 937846"/>
              <a:gd name="connsiteX3" fmla="*/ 553364 w 704747"/>
              <a:gd name="connsiteY3" fmla="*/ 820616 h 937846"/>
              <a:gd name="connsiteX4" fmla="*/ 483025 w 704747"/>
              <a:gd name="connsiteY4" fmla="*/ 785446 h 937846"/>
              <a:gd name="connsiteX5" fmla="*/ 447856 w 704747"/>
              <a:gd name="connsiteY5" fmla="*/ 750277 h 937846"/>
              <a:gd name="connsiteX6" fmla="*/ 412687 w 704747"/>
              <a:gd name="connsiteY6" fmla="*/ 738554 h 937846"/>
              <a:gd name="connsiteX7" fmla="*/ 400964 w 704747"/>
              <a:gd name="connsiteY7" fmla="*/ 691662 h 937846"/>
              <a:gd name="connsiteX8" fmla="*/ 447856 w 704747"/>
              <a:gd name="connsiteY8" fmla="*/ 468923 h 937846"/>
              <a:gd name="connsiteX9" fmla="*/ 506471 w 704747"/>
              <a:gd name="connsiteY9" fmla="*/ 457200 h 937846"/>
              <a:gd name="connsiteX10" fmla="*/ 553364 w 704747"/>
              <a:gd name="connsiteY10" fmla="*/ 433754 h 937846"/>
              <a:gd name="connsiteX11" fmla="*/ 576810 w 704747"/>
              <a:gd name="connsiteY11" fmla="*/ 398585 h 937846"/>
              <a:gd name="connsiteX12" fmla="*/ 623702 w 704747"/>
              <a:gd name="connsiteY12" fmla="*/ 386862 h 937846"/>
              <a:gd name="connsiteX13" fmla="*/ 658871 w 704747"/>
              <a:gd name="connsiteY13" fmla="*/ 363416 h 937846"/>
              <a:gd name="connsiteX14" fmla="*/ 682318 w 704747"/>
              <a:gd name="connsiteY14" fmla="*/ 246185 h 937846"/>
              <a:gd name="connsiteX15" fmla="*/ 670594 w 704747"/>
              <a:gd name="connsiteY15" fmla="*/ 164123 h 937846"/>
              <a:gd name="connsiteX16" fmla="*/ 623702 w 704747"/>
              <a:gd name="connsiteY16" fmla="*/ 152400 h 937846"/>
              <a:gd name="connsiteX17" fmla="*/ 588533 w 704747"/>
              <a:gd name="connsiteY17" fmla="*/ 140677 h 937846"/>
              <a:gd name="connsiteX18" fmla="*/ 272010 w 704747"/>
              <a:gd name="connsiteY18" fmla="*/ 164123 h 937846"/>
              <a:gd name="connsiteX19" fmla="*/ 236841 w 704747"/>
              <a:gd name="connsiteY19" fmla="*/ 175846 h 937846"/>
              <a:gd name="connsiteX20" fmla="*/ 201671 w 704747"/>
              <a:gd name="connsiteY20" fmla="*/ 164123 h 937846"/>
              <a:gd name="connsiteX21" fmla="*/ 166502 w 704747"/>
              <a:gd name="connsiteY21" fmla="*/ 293077 h 937846"/>
              <a:gd name="connsiteX22" fmla="*/ 178225 w 704747"/>
              <a:gd name="connsiteY22" fmla="*/ 351693 h 937846"/>
              <a:gd name="connsiteX23" fmla="*/ 295456 w 704747"/>
              <a:gd name="connsiteY23" fmla="*/ 386862 h 937846"/>
              <a:gd name="connsiteX24" fmla="*/ 189948 w 704747"/>
              <a:gd name="connsiteY24" fmla="*/ 433754 h 937846"/>
              <a:gd name="connsiteX25" fmla="*/ 178225 w 704747"/>
              <a:gd name="connsiteY25" fmla="*/ 468923 h 937846"/>
              <a:gd name="connsiteX26" fmla="*/ 143056 w 704747"/>
              <a:gd name="connsiteY26" fmla="*/ 539262 h 937846"/>
              <a:gd name="connsiteX27" fmla="*/ 154779 w 704747"/>
              <a:gd name="connsiteY27" fmla="*/ 691662 h 937846"/>
              <a:gd name="connsiteX28" fmla="*/ 189948 w 704747"/>
              <a:gd name="connsiteY28" fmla="*/ 726831 h 937846"/>
              <a:gd name="connsiteX29" fmla="*/ 178225 w 704747"/>
              <a:gd name="connsiteY29" fmla="*/ 773723 h 937846"/>
              <a:gd name="connsiteX30" fmla="*/ 107887 w 704747"/>
              <a:gd name="connsiteY30" fmla="*/ 797169 h 937846"/>
              <a:gd name="connsiteX31" fmla="*/ 37548 w 704747"/>
              <a:gd name="connsiteY31" fmla="*/ 785446 h 937846"/>
              <a:gd name="connsiteX32" fmla="*/ 2379 w 704747"/>
              <a:gd name="connsiteY32" fmla="*/ 762000 h 937846"/>
              <a:gd name="connsiteX33" fmla="*/ 14102 w 704747"/>
              <a:gd name="connsiteY33" fmla="*/ 140677 h 937846"/>
              <a:gd name="connsiteX34" fmla="*/ 25825 w 704747"/>
              <a:gd name="connsiteY34" fmla="*/ 82062 h 937846"/>
              <a:gd name="connsiteX35" fmla="*/ 60994 w 704747"/>
              <a:gd name="connsiteY35" fmla="*/ 23446 h 937846"/>
              <a:gd name="connsiteX36" fmla="*/ 96164 w 704747"/>
              <a:gd name="connsiteY36" fmla="*/ 11723 h 937846"/>
              <a:gd name="connsiteX37" fmla="*/ 307179 w 704747"/>
              <a:gd name="connsiteY37" fmla="*/ 0 h 937846"/>
              <a:gd name="connsiteX38" fmla="*/ 553364 w 704747"/>
              <a:gd name="connsiteY38" fmla="*/ 11723 h 937846"/>
              <a:gd name="connsiteX39" fmla="*/ 611979 w 704747"/>
              <a:gd name="connsiteY39" fmla="*/ 58616 h 937846"/>
              <a:gd name="connsiteX40" fmla="*/ 647148 w 704747"/>
              <a:gd name="connsiteY40" fmla="*/ 82062 h 937846"/>
              <a:gd name="connsiteX41" fmla="*/ 670594 w 704747"/>
              <a:gd name="connsiteY41" fmla="*/ 152400 h 937846"/>
              <a:gd name="connsiteX42" fmla="*/ 694041 w 704747"/>
              <a:gd name="connsiteY42" fmla="*/ 234462 h 937846"/>
              <a:gd name="connsiteX43" fmla="*/ 670594 w 704747"/>
              <a:gd name="connsiteY43" fmla="*/ 351693 h 937846"/>
              <a:gd name="connsiteX44" fmla="*/ 623702 w 704747"/>
              <a:gd name="connsiteY44" fmla="*/ 422031 h 937846"/>
              <a:gd name="connsiteX45" fmla="*/ 635425 w 704747"/>
              <a:gd name="connsiteY45" fmla="*/ 609600 h 937846"/>
              <a:gd name="connsiteX46" fmla="*/ 670594 w 704747"/>
              <a:gd name="connsiteY46" fmla="*/ 633046 h 937846"/>
              <a:gd name="connsiteX47" fmla="*/ 694041 w 704747"/>
              <a:gd name="connsiteY47" fmla="*/ 703385 h 937846"/>
              <a:gd name="connsiteX48" fmla="*/ 635425 w 704747"/>
              <a:gd name="connsiteY48" fmla="*/ 937846 h 937846"/>
              <a:gd name="connsiteX49" fmla="*/ 600256 w 704747"/>
              <a:gd name="connsiteY49" fmla="*/ 914400 h 937846"/>
              <a:gd name="connsiteX50" fmla="*/ 588533 w 704747"/>
              <a:gd name="connsiteY50" fmla="*/ 914400 h 937846"/>
              <a:gd name="connsiteX51" fmla="*/ 576810 w 704747"/>
              <a:gd name="connsiteY51" fmla="*/ 808893 h 937846"/>
              <a:gd name="connsiteX52" fmla="*/ 658871 w 704747"/>
              <a:gd name="connsiteY52" fmla="*/ 785446 h 937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704747" h="937846">
                <a:moveTo>
                  <a:pt x="658871" y="926123"/>
                </a:moveTo>
                <a:lnTo>
                  <a:pt x="658871" y="926123"/>
                </a:lnTo>
                <a:cubicBezTo>
                  <a:pt x="631517" y="902677"/>
                  <a:pt x="602285" y="881260"/>
                  <a:pt x="576810" y="855785"/>
                </a:cubicBezTo>
                <a:cubicBezTo>
                  <a:pt x="566847" y="845822"/>
                  <a:pt x="563327" y="830579"/>
                  <a:pt x="553364" y="820616"/>
                </a:cubicBezTo>
                <a:cubicBezTo>
                  <a:pt x="530638" y="797890"/>
                  <a:pt x="511630" y="794981"/>
                  <a:pt x="483025" y="785446"/>
                </a:cubicBezTo>
                <a:cubicBezTo>
                  <a:pt x="471302" y="773723"/>
                  <a:pt x="461650" y="759473"/>
                  <a:pt x="447856" y="750277"/>
                </a:cubicBezTo>
                <a:cubicBezTo>
                  <a:pt x="437574" y="743422"/>
                  <a:pt x="420406" y="748203"/>
                  <a:pt x="412687" y="738554"/>
                </a:cubicBezTo>
                <a:cubicBezTo>
                  <a:pt x="402622" y="725973"/>
                  <a:pt x="404872" y="707293"/>
                  <a:pt x="400964" y="691662"/>
                </a:cubicBezTo>
                <a:cubicBezTo>
                  <a:pt x="406012" y="605842"/>
                  <a:pt x="358906" y="502279"/>
                  <a:pt x="447856" y="468923"/>
                </a:cubicBezTo>
                <a:cubicBezTo>
                  <a:pt x="466513" y="461927"/>
                  <a:pt x="486933" y="461108"/>
                  <a:pt x="506471" y="457200"/>
                </a:cubicBezTo>
                <a:cubicBezTo>
                  <a:pt x="522102" y="449385"/>
                  <a:pt x="539939" y="444942"/>
                  <a:pt x="553364" y="433754"/>
                </a:cubicBezTo>
                <a:cubicBezTo>
                  <a:pt x="564188" y="424734"/>
                  <a:pt x="565087" y="406400"/>
                  <a:pt x="576810" y="398585"/>
                </a:cubicBezTo>
                <a:cubicBezTo>
                  <a:pt x="590216" y="389648"/>
                  <a:pt x="608071" y="390770"/>
                  <a:pt x="623702" y="386862"/>
                </a:cubicBezTo>
                <a:cubicBezTo>
                  <a:pt x="635425" y="379047"/>
                  <a:pt x="651056" y="375139"/>
                  <a:pt x="658871" y="363416"/>
                </a:cubicBezTo>
                <a:cubicBezTo>
                  <a:pt x="666642" y="351759"/>
                  <a:pt x="682280" y="246414"/>
                  <a:pt x="682318" y="246185"/>
                </a:cubicBezTo>
                <a:cubicBezTo>
                  <a:pt x="678410" y="218831"/>
                  <a:pt x="685239" y="187555"/>
                  <a:pt x="670594" y="164123"/>
                </a:cubicBezTo>
                <a:cubicBezTo>
                  <a:pt x="662055" y="150460"/>
                  <a:pt x="639194" y="156826"/>
                  <a:pt x="623702" y="152400"/>
                </a:cubicBezTo>
                <a:cubicBezTo>
                  <a:pt x="611820" y="149005"/>
                  <a:pt x="600256" y="144585"/>
                  <a:pt x="588533" y="140677"/>
                </a:cubicBezTo>
                <a:cubicBezTo>
                  <a:pt x="485078" y="145603"/>
                  <a:pt x="375220" y="141187"/>
                  <a:pt x="272010" y="164123"/>
                </a:cubicBezTo>
                <a:cubicBezTo>
                  <a:pt x="259947" y="166804"/>
                  <a:pt x="248564" y="171938"/>
                  <a:pt x="236841" y="175846"/>
                </a:cubicBezTo>
                <a:cubicBezTo>
                  <a:pt x="225118" y="171938"/>
                  <a:pt x="214028" y="164123"/>
                  <a:pt x="201671" y="164123"/>
                </a:cubicBezTo>
                <a:cubicBezTo>
                  <a:pt x="100071" y="164123"/>
                  <a:pt x="146964" y="195385"/>
                  <a:pt x="166502" y="293077"/>
                </a:cubicBezTo>
                <a:cubicBezTo>
                  <a:pt x="170410" y="312616"/>
                  <a:pt x="159322" y="345392"/>
                  <a:pt x="178225" y="351693"/>
                </a:cubicBezTo>
                <a:cubicBezTo>
                  <a:pt x="240383" y="372412"/>
                  <a:pt x="201512" y="360021"/>
                  <a:pt x="295456" y="386862"/>
                </a:cubicBezTo>
                <a:cubicBezTo>
                  <a:pt x="268571" y="467517"/>
                  <a:pt x="309250" y="380731"/>
                  <a:pt x="189948" y="433754"/>
                </a:cubicBezTo>
                <a:cubicBezTo>
                  <a:pt x="178656" y="438773"/>
                  <a:pt x="183751" y="457870"/>
                  <a:pt x="178225" y="468923"/>
                </a:cubicBezTo>
                <a:cubicBezTo>
                  <a:pt x="132774" y="559825"/>
                  <a:pt x="172522" y="450864"/>
                  <a:pt x="143056" y="539262"/>
                </a:cubicBezTo>
                <a:cubicBezTo>
                  <a:pt x="146964" y="590062"/>
                  <a:pt x="142422" y="642233"/>
                  <a:pt x="154779" y="691662"/>
                </a:cubicBezTo>
                <a:cubicBezTo>
                  <a:pt x="158800" y="707746"/>
                  <a:pt x="185393" y="710890"/>
                  <a:pt x="189948" y="726831"/>
                </a:cubicBezTo>
                <a:cubicBezTo>
                  <a:pt x="194374" y="742323"/>
                  <a:pt x="190458" y="763238"/>
                  <a:pt x="178225" y="773723"/>
                </a:cubicBezTo>
                <a:cubicBezTo>
                  <a:pt x="159461" y="789807"/>
                  <a:pt x="107887" y="797169"/>
                  <a:pt x="107887" y="797169"/>
                </a:cubicBezTo>
                <a:cubicBezTo>
                  <a:pt x="84441" y="793261"/>
                  <a:pt x="60098" y="792963"/>
                  <a:pt x="37548" y="785446"/>
                </a:cubicBezTo>
                <a:cubicBezTo>
                  <a:pt x="24182" y="780991"/>
                  <a:pt x="2891" y="776080"/>
                  <a:pt x="2379" y="762000"/>
                </a:cubicBezTo>
                <a:cubicBezTo>
                  <a:pt x="-5149" y="554992"/>
                  <a:pt x="6963" y="347698"/>
                  <a:pt x="14102" y="140677"/>
                </a:cubicBezTo>
                <a:cubicBezTo>
                  <a:pt x="14789" y="120764"/>
                  <a:pt x="20992" y="101392"/>
                  <a:pt x="25825" y="82062"/>
                </a:cubicBezTo>
                <a:cubicBezTo>
                  <a:pt x="32334" y="56027"/>
                  <a:pt x="36601" y="38082"/>
                  <a:pt x="60994" y="23446"/>
                </a:cubicBezTo>
                <a:cubicBezTo>
                  <a:pt x="71590" y="17088"/>
                  <a:pt x="83862" y="12895"/>
                  <a:pt x="96164" y="11723"/>
                </a:cubicBezTo>
                <a:cubicBezTo>
                  <a:pt x="166293" y="5044"/>
                  <a:pt x="236841" y="3908"/>
                  <a:pt x="307179" y="0"/>
                </a:cubicBezTo>
                <a:cubicBezTo>
                  <a:pt x="389241" y="3908"/>
                  <a:pt x="471844" y="1533"/>
                  <a:pt x="553364" y="11723"/>
                </a:cubicBezTo>
                <a:cubicBezTo>
                  <a:pt x="574748" y="14396"/>
                  <a:pt x="596599" y="46312"/>
                  <a:pt x="611979" y="58616"/>
                </a:cubicBezTo>
                <a:cubicBezTo>
                  <a:pt x="622981" y="67418"/>
                  <a:pt x="635425" y="74247"/>
                  <a:pt x="647148" y="82062"/>
                </a:cubicBezTo>
                <a:cubicBezTo>
                  <a:pt x="654963" y="105508"/>
                  <a:pt x="664600" y="128424"/>
                  <a:pt x="670594" y="152400"/>
                </a:cubicBezTo>
                <a:cubicBezTo>
                  <a:pt x="685315" y="211281"/>
                  <a:pt x="677223" y="184008"/>
                  <a:pt x="694041" y="234462"/>
                </a:cubicBezTo>
                <a:cubicBezTo>
                  <a:pt x="691127" y="254857"/>
                  <a:pt x="686335" y="323360"/>
                  <a:pt x="670594" y="351693"/>
                </a:cubicBezTo>
                <a:cubicBezTo>
                  <a:pt x="656909" y="376325"/>
                  <a:pt x="623702" y="422031"/>
                  <a:pt x="623702" y="422031"/>
                </a:cubicBezTo>
                <a:cubicBezTo>
                  <a:pt x="627610" y="484554"/>
                  <a:pt x="621835" y="548447"/>
                  <a:pt x="635425" y="609600"/>
                </a:cubicBezTo>
                <a:cubicBezTo>
                  <a:pt x="638481" y="623354"/>
                  <a:pt x="663127" y="621098"/>
                  <a:pt x="670594" y="633046"/>
                </a:cubicBezTo>
                <a:cubicBezTo>
                  <a:pt x="683693" y="654004"/>
                  <a:pt x="694041" y="703385"/>
                  <a:pt x="694041" y="703385"/>
                </a:cubicBezTo>
                <a:cubicBezTo>
                  <a:pt x="693655" y="710340"/>
                  <a:pt x="742275" y="937846"/>
                  <a:pt x="635425" y="937846"/>
                </a:cubicBezTo>
                <a:cubicBezTo>
                  <a:pt x="621336" y="937846"/>
                  <a:pt x="612858" y="920701"/>
                  <a:pt x="600256" y="914400"/>
                </a:cubicBezTo>
                <a:cubicBezTo>
                  <a:pt x="596761" y="912652"/>
                  <a:pt x="592441" y="914400"/>
                  <a:pt x="588533" y="914400"/>
                </a:cubicBezTo>
                <a:lnTo>
                  <a:pt x="576810" y="808893"/>
                </a:lnTo>
                <a:lnTo>
                  <a:pt x="658871" y="785446"/>
                </a:ln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8065477" y="2860431"/>
            <a:ext cx="223547" cy="316523"/>
          </a:xfrm>
          <a:custGeom>
            <a:avLst/>
            <a:gdLst>
              <a:gd name="connsiteX0" fmla="*/ 128954 w 223547"/>
              <a:gd name="connsiteY0" fmla="*/ 93784 h 316523"/>
              <a:gd name="connsiteX1" fmla="*/ 128954 w 223547"/>
              <a:gd name="connsiteY1" fmla="*/ 93784 h 316523"/>
              <a:gd name="connsiteX2" fmla="*/ 199292 w 223547"/>
              <a:gd name="connsiteY2" fmla="*/ 164123 h 316523"/>
              <a:gd name="connsiteX3" fmla="*/ 222738 w 223547"/>
              <a:gd name="connsiteY3" fmla="*/ 199292 h 316523"/>
              <a:gd name="connsiteX4" fmla="*/ 211015 w 223547"/>
              <a:gd name="connsiteY4" fmla="*/ 269631 h 316523"/>
              <a:gd name="connsiteX5" fmla="*/ 175846 w 223547"/>
              <a:gd name="connsiteY5" fmla="*/ 293077 h 316523"/>
              <a:gd name="connsiteX6" fmla="*/ 105508 w 223547"/>
              <a:gd name="connsiteY6" fmla="*/ 316523 h 316523"/>
              <a:gd name="connsiteX7" fmla="*/ 70338 w 223547"/>
              <a:gd name="connsiteY7" fmla="*/ 293077 h 316523"/>
              <a:gd name="connsiteX8" fmla="*/ 46892 w 223547"/>
              <a:gd name="connsiteY8" fmla="*/ 257907 h 316523"/>
              <a:gd name="connsiteX9" fmla="*/ 11723 w 223547"/>
              <a:gd name="connsiteY9" fmla="*/ 175846 h 316523"/>
              <a:gd name="connsiteX10" fmla="*/ 0 w 223547"/>
              <a:gd name="connsiteY10" fmla="*/ 117231 h 316523"/>
              <a:gd name="connsiteX11" fmla="*/ 11723 w 223547"/>
              <a:gd name="connsiteY11" fmla="*/ 46892 h 316523"/>
              <a:gd name="connsiteX12" fmla="*/ 82061 w 223547"/>
              <a:gd name="connsiteY12" fmla="*/ 0 h 316523"/>
              <a:gd name="connsiteX13" fmla="*/ 105508 w 223547"/>
              <a:gd name="connsiteY13" fmla="*/ 23446 h 316523"/>
              <a:gd name="connsiteX14" fmla="*/ 140677 w 223547"/>
              <a:gd name="connsiteY14" fmla="*/ 46892 h 316523"/>
              <a:gd name="connsiteX15" fmla="*/ 128954 w 223547"/>
              <a:gd name="connsiteY15" fmla="*/ 93784 h 316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3547" h="316523">
                <a:moveTo>
                  <a:pt x="128954" y="93784"/>
                </a:moveTo>
                <a:lnTo>
                  <a:pt x="128954" y="93784"/>
                </a:lnTo>
                <a:cubicBezTo>
                  <a:pt x="152400" y="117230"/>
                  <a:pt x="177263" y="139340"/>
                  <a:pt x="199292" y="164123"/>
                </a:cubicBezTo>
                <a:cubicBezTo>
                  <a:pt x="208652" y="174654"/>
                  <a:pt x="221182" y="185289"/>
                  <a:pt x="222738" y="199292"/>
                </a:cubicBezTo>
                <a:cubicBezTo>
                  <a:pt x="225363" y="222916"/>
                  <a:pt x="221645" y="248371"/>
                  <a:pt x="211015" y="269631"/>
                </a:cubicBezTo>
                <a:cubicBezTo>
                  <a:pt x="204714" y="282233"/>
                  <a:pt x="188721" y="287355"/>
                  <a:pt x="175846" y="293077"/>
                </a:cubicBezTo>
                <a:cubicBezTo>
                  <a:pt x="153262" y="303114"/>
                  <a:pt x="105508" y="316523"/>
                  <a:pt x="105508" y="316523"/>
                </a:cubicBezTo>
                <a:cubicBezTo>
                  <a:pt x="93785" y="308708"/>
                  <a:pt x="80301" y="303040"/>
                  <a:pt x="70338" y="293077"/>
                </a:cubicBezTo>
                <a:cubicBezTo>
                  <a:pt x="60375" y="283114"/>
                  <a:pt x="53882" y="270140"/>
                  <a:pt x="46892" y="257907"/>
                </a:cubicBezTo>
                <a:cubicBezTo>
                  <a:pt x="31981" y="231812"/>
                  <a:pt x="19030" y="205073"/>
                  <a:pt x="11723" y="175846"/>
                </a:cubicBezTo>
                <a:cubicBezTo>
                  <a:pt x="6890" y="156516"/>
                  <a:pt x="3908" y="136769"/>
                  <a:pt x="0" y="117231"/>
                </a:cubicBezTo>
                <a:cubicBezTo>
                  <a:pt x="3908" y="93785"/>
                  <a:pt x="-1908" y="66365"/>
                  <a:pt x="11723" y="46892"/>
                </a:cubicBezTo>
                <a:cubicBezTo>
                  <a:pt x="27882" y="23807"/>
                  <a:pt x="82061" y="0"/>
                  <a:pt x="82061" y="0"/>
                </a:cubicBezTo>
                <a:cubicBezTo>
                  <a:pt x="89877" y="7815"/>
                  <a:pt x="96877" y="16541"/>
                  <a:pt x="105508" y="23446"/>
                </a:cubicBezTo>
                <a:cubicBezTo>
                  <a:pt x="116510" y="32247"/>
                  <a:pt x="130714" y="36929"/>
                  <a:pt x="140677" y="46892"/>
                </a:cubicBezTo>
                <a:cubicBezTo>
                  <a:pt x="150640" y="56855"/>
                  <a:pt x="130908" y="85969"/>
                  <a:pt x="128954" y="937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7223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1910">
        <p:sndAc>
          <p:stSnd>
            <p:snd r:embed="rId7" name="KOVAR KUJE 111.wav"/>
          </p:stSnd>
        </p:sndAc>
      </p:transition>
    </mc:Choice>
    <mc:Fallback>
      <p:transition advClick="0" advTm="1910">
        <p:sndAc>
          <p:stSnd>
            <p:snd r:embed="rId2" name="KOVAR KUJE 111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95" r="12594" b="42434"/>
          <a:stretch/>
        </p:blipFill>
        <p:spPr>
          <a:xfrm>
            <a:off x="779677" y="860123"/>
            <a:ext cx="6017154" cy="5400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8589111" y="847690"/>
            <a:ext cx="1746738" cy="46166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KUJE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64" b="48575" l="15609" r="74786">
                        <a14:foregroundMark x1="39365" y1="6731" x2="39880" y2="15161"/>
                        <a14:foregroundMark x1="44254" y1="17647" x2="42196" y2="20012"/>
                        <a14:foregroundMark x1="39966" y1="18011" x2="36878" y2="22135"/>
                        <a14:foregroundMark x1="45798" y1="16374" x2="52401" y2="18375"/>
                        <a14:foregroundMark x1="19983" y1="29048" x2="19983" y2="29048"/>
                        <a14:foregroundMark x1="19811" y1="29715" x2="30017" y2="33293"/>
                        <a14:backgroundMark x1="38508" y1="23105" x2="38508" y2="23105"/>
                        <a14:backgroundMark x1="38508" y1="23105" x2="24957" y2="26440"/>
                        <a14:backgroundMark x1="17153" y1="29230" x2="17153" y2="29230"/>
                        <a14:backgroundMark x1="17067" y1="29715" x2="29160" y2="33657"/>
                        <a14:backgroundMark x1="30017" y1="33657" x2="31990" y2="36931"/>
                        <a14:backgroundMark x1="31218" y1="36810" x2="28988" y2="45967"/>
                        <a14:backgroundMark x1="26072" y1="32323" x2="28902" y2="33293"/>
                        <a14:backgroundMark x1="63636" y1="29048" x2="63636" y2="29048"/>
                        <a14:backgroundMark x1="63551" y1="29048" x2="59262" y2="35052"/>
                        <a14:backgroundMark x1="59091" y1="35415" x2="66895" y2="41116"/>
                      </a14:backgroundRemoval>
                    </a14:imgEffect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412" t="6085" r="24832" b="51550"/>
          <a:stretch/>
        </p:blipFill>
        <p:spPr>
          <a:xfrm>
            <a:off x="8047903" y="2515292"/>
            <a:ext cx="3344970" cy="2988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cxnSp>
        <p:nvCxnSpPr>
          <p:cNvPr id="11" name="Přímá spojnice 10"/>
          <p:cNvCxnSpPr/>
          <p:nvPr/>
        </p:nvCxnSpPr>
        <p:spPr>
          <a:xfrm flipV="1">
            <a:off x="8114337" y="3774831"/>
            <a:ext cx="1180116" cy="351692"/>
          </a:xfrm>
          <a:prstGeom prst="line">
            <a:avLst/>
          </a:prstGeom>
          <a:ln w="5715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41109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1890">
        <p:sndAc>
          <p:stSnd>
            <p:snd r:embed="rId6" name="KOVAR KUJE 112.wav"/>
          </p:stSnd>
        </p:sndAc>
      </p:transition>
    </mc:Choice>
    <mc:Fallback>
      <p:transition advClick="0" advTm="1890">
        <p:sndAc>
          <p:stSnd>
            <p:snd r:embed="rId2" name="KOVAR KUJE 112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636369" y="82061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673" y="580292"/>
            <a:ext cx="5607220" cy="576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631724" y="1226458"/>
            <a:ext cx="2637692" cy="46166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PODFUKUJE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011" b="38034" l="69866" r="89672">
                        <a14:foregroundMark x1="69623" y1="29891" x2="69623" y2="29891"/>
                        <a14:foregroundMark x1="69623" y1="29891" x2="69502" y2="38034"/>
                        <a14:foregroundMark x1="69380" y1="30983" x2="69380" y2="30983"/>
                        <a14:foregroundMark x1="69137" y1="31082" x2="69137" y2="31082"/>
                        <a14:foregroundMark x1="69380" y1="30884" x2="77157" y2="31182"/>
                        <a14:foregroundMark x1="69623" y1="37736" x2="69623" y2="37736"/>
                        <a14:backgroundMark x1="86513" y1="28997" x2="86513" y2="28997"/>
                        <a14:backgroundMark x1="86513" y1="28997" x2="89064" y2="30288"/>
                      </a14:backgroundRemoval>
                    </a14:imgEffect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997" t="25713" r="10349" b="60855"/>
          <a:stretch/>
        </p:blipFill>
        <p:spPr>
          <a:xfrm>
            <a:off x="7631724" y="3085154"/>
            <a:ext cx="2963610" cy="1980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62325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3680">
        <p:sndAc>
          <p:stSnd>
            <p:snd r:embed="rId6" name="KOVARKA MU PODFUKUJE.wav"/>
          </p:stSnd>
        </p:sndAc>
      </p:transition>
    </mc:Choice>
    <mc:Fallback>
      <p:transition advClick="0" advTm="3680">
        <p:sndAc>
          <p:stSnd>
            <p:snd r:embed="rId2" name="KOVARKA MU PODFUKUJ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34692" y="474785"/>
            <a:ext cx="5004816" cy="61325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666894" y="956827"/>
            <a:ext cx="2086708" cy="46166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VÝHEŇ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2863" b="56759" l="3907" r="22955">
                        <a14:foregroundMark x1="20147" y1="51988" x2="22589" y2="56064"/>
                        <a14:foregroundMark x1="6227" y1="50696" x2="3541" y2="55765"/>
                        <a14:foregroundMark x1="21856" y1="33201" x2="4396" y2="32406"/>
                        <a14:foregroundMark x1="21490" y1="33201" x2="22589" y2="48509"/>
                      </a14:backgroundRemoval>
                    </a14:imgEffect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59" t="31940" r="77639" b="44277"/>
          <a:stretch/>
        </p:blipFill>
        <p:spPr>
          <a:xfrm flipH="1">
            <a:off x="7666894" y="2912123"/>
            <a:ext cx="2401460" cy="3348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169339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1860">
        <p:sndAc>
          <p:stSnd>
            <p:snd r:embed="rId6" name="KOVAR KUJE 113.wav"/>
          </p:stSnd>
        </p:sndAc>
      </p:transition>
    </mc:Choice>
    <mc:Fallback>
      <p:transition advClick="0" advTm="1860">
        <p:sndAc>
          <p:stSnd>
            <p:snd r:embed="rId2" name="KOVAR KUJE 113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32347" y="732692"/>
            <a:ext cx="5991525" cy="540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006861" y="847690"/>
            <a:ext cx="3259016" cy="46166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KLADIVO - ŽELEZO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76" b="32572" l="32551" r="56137"/>
                    </a14:imgEffect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51" t="-951" r="40697" b="67516"/>
          <a:stretch/>
        </p:blipFill>
        <p:spPr>
          <a:xfrm rot="10800000" flipH="1">
            <a:off x="8645249" y="1627335"/>
            <a:ext cx="1776566" cy="1805357"/>
          </a:xfrm>
          <a:prstGeom prst="rect">
            <a:avLst/>
          </a:prstGeom>
        </p:spPr>
      </p:pic>
      <p:sp>
        <p:nvSpPr>
          <p:cNvPr id="9" name="Oblouk 8"/>
          <p:cNvSpPr/>
          <p:nvPr/>
        </p:nvSpPr>
        <p:spPr>
          <a:xfrm>
            <a:off x="10117015" y="4489937"/>
            <a:ext cx="304800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9890860" y="3091770"/>
            <a:ext cx="355107" cy="198684"/>
          </a:xfrm>
          <a:custGeom>
            <a:avLst/>
            <a:gdLst>
              <a:gd name="connsiteX0" fmla="*/ 0 w 355107"/>
              <a:gd name="connsiteY0" fmla="*/ 66279 h 198684"/>
              <a:gd name="connsiteX1" fmla="*/ 175847 w 355107"/>
              <a:gd name="connsiteY1" fmla="*/ 195233 h 198684"/>
              <a:gd name="connsiteX2" fmla="*/ 351693 w 355107"/>
              <a:gd name="connsiteY2" fmla="*/ 148340 h 198684"/>
              <a:gd name="connsiteX3" fmla="*/ 293077 w 355107"/>
              <a:gd name="connsiteY3" fmla="*/ 7663 h 198684"/>
              <a:gd name="connsiteX4" fmla="*/ 304800 w 355107"/>
              <a:gd name="connsiteY4" fmla="*/ 31110 h 198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5107" h="198684">
                <a:moveTo>
                  <a:pt x="0" y="66279"/>
                </a:moveTo>
                <a:cubicBezTo>
                  <a:pt x="58616" y="123917"/>
                  <a:pt x="117232" y="181556"/>
                  <a:pt x="175847" y="195233"/>
                </a:cubicBezTo>
                <a:cubicBezTo>
                  <a:pt x="234462" y="208910"/>
                  <a:pt x="332155" y="179602"/>
                  <a:pt x="351693" y="148340"/>
                </a:cubicBezTo>
                <a:cubicBezTo>
                  <a:pt x="371231" y="117078"/>
                  <a:pt x="300893" y="27201"/>
                  <a:pt x="293077" y="7663"/>
                </a:cubicBezTo>
                <a:cubicBezTo>
                  <a:pt x="285262" y="-11875"/>
                  <a:pt x="295031" y="9617"/>
                  <a:pt x="304800" y="31110"/>
                </a:cubicBezTo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5323" b="62860" l="22839" r="99360">
                        <a14:foregroundMark x1="42583" y1="41013" x2="34792" y2="38431"/>
                        <a14:foregroundMark x1="69584" y1="44290" x2="47065" y2="37736"/>
                        <a14:backgroundMark x1="70971" y1="44091" x2="70971" y2="44091"/>
                        <a14:backgroundMark x1="72785" y1="44985" x2="46745" y2="34955"/>
                        <a14:backgroundMark x1="47492" y1="35849" x2="38314" y2="39921"/>
                        <a14:backgroundMark x1="45571" y1="42502" x2="45571" y2="42502"/>
                        <a14:backgroundMark x1="45571" y1="42502" x2="38741" y2="38630"/>
                        <a14:backgroundMark x1="42049" y1="43396" x2="39915" y2="37537"/>
                        <a14:backgroundMark x1="39915" y1="37537" x2="33831" y2="35849"/>
                        <a14:backgroundMark x1="33831" y1="36643" x2="38527" y2="45184"/>
                        <a14:backgroundMark x1="38527" y1="45184" x2="46105" y2="43198"/>
                      </a14:backgroundRemoval>
                    </a14:imgEffect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613" t="30285" r="4656" b="40663"/>
          <a:stretch/>
        </p:blipFill>
        <p:spPr>
          <a:xfrm rot="985303" flipH="1">
            <a:off x="7825153" y="3956537"/>
            <a:ext cx="3159370" cy="1568792"/>
          </a:xfrm>
          <a:prstGeom prst="rect">
            <a:avLst/>
          </a:prstGeom>
        </p:spPr>
      </p:pic>
      <p:cxnSp>
        <p:nvCxnSpPr>
          <p:cNvPr id="42" name="Přímá spojnice 41"/>
          <p:cNvCxnSpPr/>
          <p:nvPr/>
        </p:nvCxnSpPr>
        <p:spPr>
          <a:xfrm>
            <a:off x="7760677" y="4740933"/>
            <a:ext cx="3077307" cy="0"/>
          </a:xfrm>
          <a:prstGeom prst="line">
            <a:avLst/>
          </a:prstGeom>
          <a:ln w="5715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760677" y="4740933"/>
            <a:ext cx="0" cy="2413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760677" y="4982308"/>
            <a:ext cx="3077307" cy="0"/>
          </a:xfrm>
          <a:prstGeom prst="line">
            <a:avLst/>
          </a:prstGeom>
          <a:ln w="5715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760677" y="4740933"/>
            <a:ext cx="0" cy="241375"/>
          </a:xfrm>
          <a:prstGeom prst="line">
            <a:avLst/>
          </a:prstGeom>
          <a:ln w="5715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10808677" y="4736123"/>
            <a:ext cx="140677" cy="258049"/>
          </a:xfrm>
          <a:custGeom>
            <a:avLst/>
            <a:gdLst>
              <a:gd name="connsiteX0" fmla="*/ 23446 w 140677"/>
              <a:gd name="connsiteY0" fmla="*/ 0 h 258049"/>
              <a:gd name="connsiteX1" fmla="*/ 140677 w 140677"/>
              <a:gd name="connsiteY1" fmla="*/ 140677 h 258049"/>
              <a:gd name="connsiteX2" fmla="*/ 23446 w 140677"/>
              <a:gd name="connsiteY2" fmla="*/ 257908 h 258049"/>
              <a:gd name="connsiteX3" fmla="*/ 105508 w 140677"/>
              <a:gd name="connsiteY3" fmla="*/ 117231 h 258049"/>
              <a:gd name="connsiteX4" fmla="*/ 70338 w 140677"/>
              <a:gd name="connsiteY4" fmla="*/ 187569 h 258049"/>
              <a:gd name="connsiteX5" fmla="*/ 0 w 140677"/>
              <a:gd name="connsiteY5" fmla="*/ 222739 h 258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0677" h="258049">
                <a:moveTo>
                  <a:pt x="23446" y="0"/>
                </a:moveTo>
                <a:cubicBezTo>
                  <a:pt x="82061" y="48846"/>
                  <a:pt x="140677" y="97692"/>
                  <a:pt x="140677" y="140677"/>
                </a:cubicBezTo>
                <a:cubicBezTo>
                  <a:pt x="140677" y="183662"/>
                  <a:pt x="29307" y="261816"/>
                  <a:pt x="23446" y="257908"/>
                </a:cubicBezTo>
                <a:cubicBezTo>
                  <a:pt x="17585" y="254000"/>
                  <a:pt x="97693" y="128954"/>
                  <a:pt x="105508" y="117231"/>
                </a:cubicBezTo>
                <a:cubicBezTo>
                  <a:pt x="113323" y="105508"/>
                  <a:pt x="87923" y="169984"/>
                  <a:pt x="70338" y="187569"/>
                </a:cubicBezTo>
                <a:cubicBezTo>
                  <a:pt x="52753" y="205154"/>
                  <a:pt x="26376" y="213946"/>
                  <a:pt x="0" y="222739"/>
                </a:cubicBezTo>
              </a:path>
            </a:pathLst>
          </a:custGeom>
          <a:noFill/>
          <a:ln w="5715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435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 advTm="1870">
        <p:sndAc>
          <p:stSnd>
            <p:snd r:embed="rId7" name="KOVAR KUJE114.wav"/>
          </p:stSnd>
        </p:sndAc>
      </p:transition>
    </mc:Choice>
    <mc:Fallback>
      <p:transition advClick="0" advTm="1870">
        <p:sndAc>
          <p:stSnd>
            <p:snd r:embed="rId2" name="KOVAR KUJE114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575538" y="5240215"/>
            <a:ext cx="4818185" cy="10199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58" t="2939" r="11090" b="3842"/>
          <a:stretch/>
        </p:blipFill>
        <p:spPr>
          <a:xfrm>
            <a:off x="710945" y="691662"/>
            <a:ext cx="6182224" cy="5400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8610599" y="691662"/>
            <a:ext cx="2051539" cy="46166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MĚCHY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9057" b="87488" l="5926" r="80165">
                        <a14:foregroundMark x1="71029" y1="61966" x2="75802" y2="61768"/>
                        <a14:foregroundMark x1="75802" y1="61768" x2="77284" y2="57100"/>
                        <a14:foregroundMark x1="76708" y1="56902" x2="78436" y2="54121"/>
                        <a14:foregroundMark x1="78025" y1="53227" x2="76543" y2="52234"/>
                        <a14:foregroundMark x1="74815" y1="50844" x2="74815" y2="50844"/>
                        <a14:foregroundMark x1="72181" y1="51440" x2="72181" y2="51440"/>
                        <a14:foregroundMark x1="69136" y1="50447" x2="69136" y2="50447"/>
                        <a14:foregroundMark x1="65350" y1="52036" x2="65350" y2="52036"/>
                        <a14:foregroundMark x1="62716" y1="52632" x2="62716" y2="52632"/>
                        <a14:foregroundMark x1="59671" y1="55909" x2="59671" y2="55909"/>
                        <a14:foregroundMark x1="57778" y1="55114" x2="57778" y2="55114"/>
                        <a14:backgroundMark x1="76708" y1="51440" x2="76708" y2="51440"/>
                        <a14:backgroundMark x1="78601" y1="53923" x2="78601" y2="53923"/>
                        <a14:backgroundMark x1="78025" y1="57498" x2="78025" y2="57498"/>
                        <a14:backgroundMark x1="75967" y1="60576" x2="75967" y2="60576"/>
                        <a14:backgroundMark x1="72922" y1="63357" x2="72922" y2="63357"/>
                        <a14:backgroundMark x1="70123" y1="63555" x2="70123" y2="63555"/>
                        <a14:backgroundMark x1="72181" y1="78352" x2="72181" y2="78352"/>
                        <a14:backgroundMark x1="76872" y1="85204" x2="76872" y2="85204"/>
                        <a14:backgroundMark x1="78601" y1="75770" x2="78601" y2="75770"/>
                        <a14:backgroundMark x1="78601" y1="61768" x2="78601" y2="61768"/>
                        <a14:backgroundMark x1="78601" y1="57100" x2="78601" y2="57100"/>
                        <a14:backgroundMark x1="74815" y1="67627" x2="74815" y2="67627"/>
                        <a14:backgroundMark x1="74979" y1="66038" x2="74979" y2="66038"/>
                        <a14:backgroundMark x1="78436" y1="53426" x2="78436" y2="53426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76" t="47195" r="21859" b="13747"/>
          <a:stretch/>
        </p:blipFill>
        <p:spPr>
          <a:xfrm>
            <a:off x="7754814" y="2543908"/>
            <a:ext cx="3763108" cy="226255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381564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8000">
        <p:sndAc>
          <p:stSnd>
            <p:snd r:embed="rId6" name="KOVARKA MU FOUKA.wav"/>
          </p:stSnd>
        </p:sndAc>
      </p:transition>
    </mc:Choice>
    <mc:Fallback>
      <p:transition spd="slow" advClick="0" advTm="8000">
        <p:sndAc>
          <p:stSnd>
            <p:snd r:embed="rId2" name="KOVARKA MU FOUK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71600" y="5240214"/>
            <a:ext cx="7022123" cy="13950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63978" y="415017"/>
            <a:ext cx="2523260" cy="25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98408" y="366785"/>
            <a:ext cx="2144717" cy="262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95" r="12594" b="42434"/>
          <a:stretch/>
        </p:blipFill>
        <p:spPr>
          <a:xfrm>
            <a:off x="4421443" y="456785"/>
            <a:ext cx="2727788" cy="2448000"/>
          </a:xfrm>
          <a:prstGeom prst="rect">
            <a:avLst/>
          </a:prstGeom>
          <a:ln w="571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407" y="3416447"/>
            <a:ext cx="2144717" cy="270832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58" t="2939" r="11090" b="3842"/>
          <a:stretch/>
        </p:blipFill>
        <p:spPr>
          <a:xfrm>
            <a:off x="9009792" y="3562694"/>
            <a:ext cx="2231631" cy="2431913"/>
          </a:xfrm>
          <a:prstGeom prst="rect">
            <a:avLst/>
          </a:prstGeom>
          <a:ln w="5715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95" r="12594" b="42434"/>
          <a:stretch/>
        </p:blipFill>
        <p:spPr>
          <a:xfrm flipH="1">
            <a:off x="4421443" y="3546607"/>
            <a:ext cx="2727788" cy="2448000"/>
          </a:xfrm>
          <a:prstGeom prst="rect">
            <a:avLst/>
          </a:prstGeom>
          <a:ln w="571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628281555"/>
      </p:ext>
    </p:extLst>
  </p:cSld>
  <p:clrMapOvr>
    <a:masterClrMapping/>
  </p:clrMapOvr>
  <p:transition spd="slow" advTm="26360">
    <p:sndAc>
      <p:stSnd>
        <p:snd r:embed="rId2" name="KOVAR - DETI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3324" y="5240214"/>
            <a:ext cx="7010400" cy="131298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63978" y="415017"/>
            <a:ext cx="2523260" cy="2592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98408" y="366785"/>
            <a:ext cx="2144717" cy="262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95" r="12594" b="42434"/>
          <a:stretch/>
        </p:blipFill>
        <p:spPr>
          <a:xfrm>
            <a:off x="4421443" y="456785"/>
            <a:ext cx="2727788" cy="2448000"/>
          </a:xfrm>
          <a:prstGeom prst="rect">
            <a:avLst/>
          </a:prstGeom>
          <a:ln w="571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407" y="3416447"/>
            <a:ext cx="2144717" cy="270832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58" t="2939" r="11090" b="3842"/>
          <a:stretch/>
        </p:blipFill>
        <p:spPr>
          <a:xfrm>
            <a:off x="9009792" y="3562694"/>
            <a:ext cx="2231631" cy="2431913"/>
          </a:xfrm>
          <a:prstGeom prst="rect">
            <a:avLst/>
          </a:prstGeom>
          <a:ln w="5715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95" r="12594" b="42434"/>
          <a:stretch/>
        </p:blipFill>
        <p:spPr>
          <a:xfrm flipH="1">
            <a:off x="4421443" y="3546607"/>
            <a:ext cx="2727788" cy="2448000"/>
          </a:xfrm>
          <a:prstGeom prst="rect">
            <a:avLst/>
          </a:prstGeom>
          <a:ln w="571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094049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3" name="KOVAR 2  - PAYBACK - SESTRIH.wav"/>
          </p:stSnd>
        </p:sndAc>
      </p:transition>
    </mc:Choice>
    <mc:Fallback>
      <p:transition spd="med">
        <p:fade/>
        <p:sndAc>
          <p:stSnd>
            <p:snd r:embed="rId2" name="KOVAR 2  - PAYBACK - SESTRI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83324" y="5240214"/>
            <a:ext cx="7010400" cy="131298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3187" y="2487885"/>
            <a:ext cx="3376246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UMÍME NOVÉHO: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21464" y="1194673"/>
            <a:ext cx="7479323" cy="37856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-CO DĚLÁ </a:t>
            </a:r>
            <a:r>
              <a:rPr lang="cs-CZ" sz="2400" b="1" dirty="0" smtClean="0"/>
              <a:t>KOVÁŘ</a:t>
            </a:r>
            <a:r>
              <a:rPr lang="cs-CZ" sz="2400" dirty="0" smtClean="0"/>
              <a:t> – VYRÁBÍ PŘEDMĚTY Z KOVU</a:t>
            </a:r>
          </a:p>
          <a:p>
            <a:r>
              <a:rPr lang="cs-CZ" sz="2400" dirty="0" smtClean="0"/>
              <a:t>-CO ZNAMENÁ SLOVO – </a:t>
            </a:r>
            <a:r>
              <a:rPr lang="cs-CZ" sz="2400" b="1" dirty="0" smtClean="0"/>
              <a:t>KUJE </a:t>
            </a:r>
            <a:r>
              <a:rPr lang="cs-CZ" sz="2400" dirty="0" smtClean="0"/>
              <a:t>– OPRACOVÁVÁNÍ ROZŽHAVENÉHO ŽELEZA KLADIVEM</a:t>
            </a:r>
          </a:p>
          <a:p>
            <a:r>
              <a:rPr lang="cs-CZ" sz="2400" dirty="0" smtClean="0"/>
              <a:t>-K </a:t>
            </a:r>
            <a:r>
              <a:rPr lang="cs-CZ" sz="2400" dirty="0"/>
              <a:t>ČEMU </a:t>
            </a:r>
            <a:r>
              <a:rPr lang="cs-CZ" sz="2400" dirty="0" smtClean="0"/>
              <a:t>SLOUŽÍ </a:t>
            </a:r>
            <a:r>
              <a:rPr lang="cs-CZ" sz="2400" b="1" dirty="0"/>
              <a:t>MĚCHY </a:t>
            </a:r>
            <a:r>
              <a:rPr lang="cs-CZ" sz="2400" dirty="0"/>
              <a:t>– </a:t>
            </a:r>
            <a:r>
              <a:rPr lang="cs-CZ" sz="2400" dirty="0" smtClean="0"/>
              <a:t>MAČKÁNÍM SE VYRÁBÍ  PROUD VZDUCHU, ABY </a:t>
            </a:r>
            <a:r>
              <a:rPr lang="cs-CZ" sz="2400" dirty="0"/>
              <a:t>KOVÁŘKA  MOHLA </a:t>
            </a:r>
            <a:r>
              <a:rPr lang="cs-CZ" sz="2400" b="1" dirty="0"/>
              <a:t>PODFUKOVAT </a:t>
            </a:r>
            <a:r>
              <a:rPr lang="cs-CZ" sz="2400" dirty="0"/>
              <a:t>– </a:t>
            </a:r>
            <a:r>
              <a:rPr lang="cs-CZ" sz="2400" dirty="0" smtClean="0"/>
              <a:t>ROZMÍCHÁVAT </a:t>
            </a:r>
            <a:r>
              <a:rPr lang="cs-CZ" sz="2400" dirty="0" smtClean="0"/>
              <a:t>OHEŇ</a:t>
            </a:r>
            <a:r>
              <a:rPr lang="cs-CZ" sz="2400" dirty="0"/>
              <a:t>, ABY LÉPE HOŘEL</a:t>
            </a:r>
          </a:p>
          <a:p>
            <a:r>
              <a:rPr lang="cs-CZ" sz="2400" dirty="0" smtClean="0"/>
              <a:t>-S JAKÝM MATERIÁLEM KOVÁŘ PRACUJE –  </a:t>
            </a:r>
            <a:r>
              <a:rPr lang="cs-CZ" sz="2400" dirty="0" smtClean="0"/>
              <a:t>PŘEVÁŽNĚ </a:t>
            </a:r>
            <a:r>
              <a:rPr lang="cs-CZ" sz="2400" dirty="0" smtClean="0"/>
              <a:t>SE ŽELEZEM</a:t>
            </a:r>
          </a:p>
          <a:p>
            <a:r>
              <a:rPr lang="cs-CZ" sz="2400" dirty="0" smtClean="0"/>
              <a:t>-JAKÉ POUŽÍVÁ NÁSTROJE – KLADIVO, KLEŠTĚ</a:t>
            </a:r>
          </a:p>
        </p:txBody>
      </p:sp>
    </p:spTree>
    <p:extLst>
      <p:ext uri="{BB962C8B-B14F-4D97-AF65-F5344CB8AC3E}">
        <p14:creationId xmlns:p14="http://schemas.microsoft.com/office/powerpoint/2010/main" xmlns="" val="1679622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poznávání, řemesla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zábavnou formou seznamují s řemeslem kovářským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se seznámí nejen se samotným řemeslem, ale také s novými pojmy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 advClick="0">
        <p:fade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seznamují s kovářským  řemeslem a také novými pojmy, které s tímto řemeslem souvisejí. </a:t>
            </a:r>
          </a:p>
          <a:p>
            <a:r>
              <a:rPr lang="cs-CZ" dirty="0" smtClean="0"/>
              <a:t>Na snímku č. 8 se děti učí písničku o kovářovi za pomoci obrázků a zpěvu dětí.</a:t>
            </a:r>
          </a:p>
          <a:p>
            <a:r>
              <a:rPr lang="cs-CZ" dirty="0" smtClean="0"/>
              <a:t>Na snímku č. 9 děti již zpívají bez doprovodu dětského sboru.</a:t>
            </a:r>
          </a:p>
          <a:p>
            <a:r>
              <a:rPr lang="cs-CZ" dirty="0" smtClean="0"/>
              <a:t>Na snímku č. 10 si opakujeme nově naučené slovní výrazy.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na výukových kartičkách hledají všechny výrobky, které od kováře pochází a připínají na magnetickou tabulku.</a:t>
            </a:r>
          </a:p>
          <a:p>
            <a:r>
              <a:rPr lang="cs-CZ" dirty="0" smtClean="0"/>
              <a:t>S dětmi si poté snažíme vybavit </a:t>
            </a:r>
            <a:r>
              <a:rPr lang="cs-CZ" dirty="0" smtClean="0"/>
              <a:t>písničku nebo </a:t>
            </a:r>
            <a:r>
              <a:rPr lang="cs-CZ" dirty="0" smtClean="0"/>
              <a:t>básničku, kde se kovář vyskytuje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 advClick="0">
        <p:fade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Projevovat zájem o knížky, soustředěně poslouchat četbu, hudbu, sledovat divadlo, film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</a:t>
            </a:r>
            <a:r>
              <a:rPr lang="cs-CZ" dirty="0" smtClean="0"/>
              <a:t>instrukcí</a:t>
            </a:r>
          </a:p>
          <a:p>
            <a:r>
              <a:rPr lang="cs-CZ" dirty="0"/>
              <a:t>Projevovat zájem o nové věci, dotazovat se při neporozumění, zkoušet, experimentovat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 advClick="0">
        <p:fade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466</Words>
  <Application>Microsoft Office PowerPoint</Application>
  <PresentationFormat>Vlastní</PresentationFormat>
  <Paragraphs>74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KOVÁŘ KUJE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poznávání, řemesla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2015-05-18T10:16:34Z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