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86" r:id="rId4"/>
    <p:sldId id="284" r:id="rId5"/>
    <p:sldId id="285" r:id="rId6"/>
    <p:sldId id="287" r:id="rId7"/>
    <p:sldId id="292" r:id="rId8"/>
    <p:sldId id="288" r:id="rId9"/>
    <p:sldId id="289" r:id="rId10"/>
    <p:sldId id="290" r:id="rId11"/>
    <p:sldId id="294" r:id="rId12"/>
    <p:sldId id="291" r:id="rId13"/>
    <p:sldId id="293" r:id="rId14"/>
    <p:sldId id="295" r:id="rId15"/>
    <p:sldId id="283" r:id="rId16"/>
    <p:sldId id="296" r:id="rId17"/>
    <p:sldId id="275" r:id="rId18"/>
    <p:sldId id="276" r:id="rId19"/>
    <p:sldId id="277" r:id="rId20"/>
    <p:sldId id="278" r:id="rId21"/>
    <p:sldId id="297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66"/>
    <a:srgbClr val="FEFA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0.jpeg"/><Relationship Id="rId18" Type="http://schemas.microsoft.com/office/2007/relationships/hdphoto" Target="../media/hdphoto7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jpeg"/><Relationship Id="rId17" Type="http://schemas.openxmlformats.org/officeDocument/2006/relationships/image" Target="../media/image13.png"/><Relationship Id="rId2" Type="http://schemas.openxmlformats.org/officeDocument/2006/relationships/image" Target="../media/image4.jpeg"/><Relationship Id="rId16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openxmlformats.org/officeDocument/2006/relationships/image" Target="../media/image11.jpeg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microsoft.com/office/2007/relationships/hdphoto" Target="../media/hdphoto4.wdp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5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microsoft.com/office/2007/relationships/hdphoto" Target="../media/hdphoto14.wdp"/><Relationship Id="rId18" Type="http://schemas.openxmlformats.org/officeDocument/2006/relationships/image" Target="../media/image36.jpeg"/><Relationship Id="rId3" Type="http://schemas.microsoft.com/office/2007/relationships/hdphoto" Target="../media/hdphoto9.wdp"/><Relationship Id="rId21" Type="http://schemas.microsoft.com/office/2007/relationships/hdphoto" Target="../media/hdphoto18.wdp"/><Relationship Id="rId7" Type="http://schemas.microsoft.com/office/2007/relationships/hdphoto" Target="../media/hdphoto11.wdp"/><Relationship Id="rId12" Type="http://schemas.openxmlformats.org/officeDocument/2006/relationships/image" Target="../media/image33.jpeg"/><Relationship Id="rId17" Type="http://schemas.microsoft.com/office/2007/relationships/hdphoto" Target="../media/hdphoto16.wdp"/><Relationship Id="rId2" Type="http://schemas.openxmlformats.org/officeDocument/2006/relationships/image" Target="../media/image28.jpeg"/><Relationship Id="rId16" Type="http://schemas.openxmlformats.org/officeDocument/2006/relationships/image" Target="../media/image35.jpeg"/><Relationship Id="rId20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11" Type="http://schemas.microsoft.com/office/2007/relationships/hdphoto" Target="../media/hdphoto13.wdp"/><Relationship Id="rId5" Type="http://schemas.microsoft.com/office/2007/relationships/hdphoto" Target="../media/hdphoto10.wdp"/><Relationship Id="rId15" Type="http://schemas.microsoft.com/office/2007/relationships/hdphoto" Target="../media/hdphoto15.wdp"/><Relationship Id="rId10" Type="http://schemas.openxmlformats.org/officeDocument/2006/relationships/image" Target="../media/image32.jpeg"/><Relationship Id="rId19" Type="http://schemas.microsoft.com/office/2007/relationships/hdphoto" Target="../media/hdphoto17.wdp"/><Relationship Id="rId4" Type="http://schemas.openxmlformats.org/officeDocument/2006/relationships/image" Target="../media/image29.jpeg"/><Relationship Id="rId9" Type="http://schemas.microsoft.com/office/2007/relationships/hdphoto" Target="../media/hdphoto12.wdp"/><Relationship Id="rId14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13" Type="http://schemas.openxmlformats.org/officeDocument/2006/relationships/image" Target="../media/image45.jpeg"/><Relationship Id="rId3" Type="http://schemas.microsoft.com/office/2007/relationships/hdphoto" Target="../media/hdphoto19.wdp"/><Relationship Id="rId7" Type="http://schemas.microsoft.com/office/2007/relationships/hdphoto" Target="../media/hdphoto21.wdp"/><Relationship Id="rId12" Type="http://schemas.openxmlformats.org/officeDocument/2006/relationships/image" Target="../media/image44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11" Type="http://schemas.openxmlformats.org/officeDocument/2006/relationships/image" Target="../media/image43.jpeg"/><Relationship Id="rId5" Type="http://schemas.microsoft.com/office/2007/relationships/hdphoto" Target="../media/hdphoto20.wdp"/><Relationship Id="rId10" Type="http://schemas.openxmlformats.org/officeDocument/2006/relationships/image" Target="../media/image42.png"/><Relationship Id="rId4" Type="http://schemas.openxmlformats.org/officeDocument/2006/relationships/image" Target="../media/image39.jpeg"/><Relationship Id="rId9" Type="http://schemas.microsoft.com/office/2007/relationships/hdphoto" Target="../media/hdphoto22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4.wdp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microsoft.com/office/2007/relationships/hdphoto" Target="../media/hdphoto25.wdp"/><Relationship Id="rId7" Type="http://schemas.openxmlformats.org/officeDocument/2006/relationships/image" Target="../media/image52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eg"/><Relationship Id="rId11" Type="http://schemas.microsoft.com/office/2007/relationships/hdphoto" Target="../media/hdphoto28.wdp"/><Relationship Id="rId5" Type="http://schemas.microsoft.com/office/2007/relationships/hdphoto" Target="../media/hdphoto26.wdp"/><Relationship Id="rId10" Type="http://schemas.openxmlformats.org/officeDocument/2006/relationships/image" Target="../media/image54.jpeg"/><Relationship Id="rId4" Type="http://schemas.openxmlformats.org/officeDocument/2006/relationships/image" Target="../media/image50.jpeg"/><Relationship Id="rId9" Type="http://schemas.microsoft.com/office/2007/relationships/hdphoto" Target="../media/hdphoto27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13" Type="http://schemas.openxmlformats.org/officeDocument/2006/relationships/image" Target="../media/image61.jpeg"/><Relationship Id="rId3" Type="http://schemas.microsoft.com/office/2007/relationships/hdphoto" Target="../media/hdphoto29.wdp"/><Relationship Id="rId7" Type="http://schemas.microsoft.com/office/2007/relationships/hdphoto" Target="../media/hdphoto31.wdp"/><Relationship Id="rId12" Type="http://schemas.microsoft.com/office/2007/relationships/hdphoto" Target="../media/hdphoto33.wdp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11" Type="http://schemas.openxmlformats.org/officeDocument/2006/relationships/image" Target="../media/image60.jpeg"/><Relationship Id="rId5" Type="http://schemas.microsoft.com/office/2007/relationships/hdphoto" Target="../media/hdphoto30.wdp"/><Relationship Id="rId15" Type="http://schemas.microsoft.com/office/2007/relationships/hdphoto" Target="../media/hdphoto34.wdp"/><Relationship Id="rId10" Type="http://schemas.openxmlformats.org/officeDocument/2006/relationships/image" Target="../media/image59.jpeg"/><Relationship Id="rId4" Type="http://schemas.openxmlformats.org/officeDocument/2006/relationships/image" Target="../media/image56.jpeg"/><Relationship Id="rId9" Type="http://schemas.microsoft.com/office/2007/relationships/hdphoto" Target="../media/hdphoto32.wdp"/><Relationship Id="rId14" Type="http://schemas.openxmlformats.org/officeDocument/2006/relationships/image" Target="../media/image6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microsoft.com/office/2007/relationships/hdphoto" Target="../media/hdphoto35.wdp"/><Relationship Id="rId7" Type="http://schemas.openxmlformats.org/officeDocument/2006/relationships/image" Target="../media/image66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eg"/><Relationship Id="rId5" Type="http://schemas.microsoft.com/office/2007/relationships/hdphoto" Target="../media/hdphoto36.wdp"/><Relationship Id="rId10" Type="http://schemas.openxmlformats.org/officeDocument/2006/relationships/image" Target="../media/image68.jpeg"/><Relationship Id="rId4" Type="http://schemas.openxmlformats.org/officeDocument/2006/relationships/image" Target="../media/image64.jpeg"/><Relationship Id="rId9" Type="http://schemas.microsoft.com/office/2007/relationships/hdphoto" Target="../media/hdphoto37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0.wdp"/><Relationship Id="rId13" Type="http://schemas.microsoft.com/office/2007/relationships/hdphoto" Target="../media/hdphoto42.wdp"/><Relationship Id="rId18" Type="http://schemas.openxmlformats.org/officeDocument/2006/relationships/image" Target="../media/image78.jpeg"/><Relationship Id="rId3" Type="http://schemas.microsoft.com/office/2007/relationships/hdphoto" Target="../media/hdphoto38.wdp"/><Relationship Id="rId21" Type="http://schemas.microsoft.com/office/2007/relationships/hdphoto" Target="../media/hdphoto46.wdp"/><Relationship Id="rId7" Type="http://schemas.openxmlformats.org/officeDocument/2006/relationships/image" Target="../media/image72.jpeg"/><Relationship Id="rId12" Type="http://schemas.openxmlformats.org/officeDocument/2006/relationships/image" Target="../media/image75.jpeg"/><Relationship Id="rId17" Type="http://schemas.microsoft.com/office/2007/relationships/hdphoto" Target="../media/hdphoto44.wdp"/><Relationship Id="rId2" Type="http://schemas.openxmlformats.org/officeDocument/2006/relationships/image" Target="../media/image69.jpeg"/><Relationship Id="rId16" Type="http://schemas.openxmlformats.org/officeDocument/2006/relationships/image" Target="../media/image77.jpeg"/><Relationship Id="rId20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jpeg"/><Relationship Id="rId11" Type="http://schemas.microsoft.com/office/2007/relationships/hdphoto" Target="../media/hdphoto41.wdp"/><Relationship Id="rId5" Type="http://schemas.microsoft.com/office/2007/relationships/hdphoto" Target="../media/hdphoto39.wdp"/><Relationship Id="rId15" Type="http://schemas.microsoft.com/office/2007/relationships/hdphoto" Target="../media/hdphoto43.wdp"/><Relationship Id="rId10" Type="http://schemas.openxmlformats.org/officeDocument/2006/relationships/image" Target="../media/image74.jpeg"/><Relationship Id="rId19" Type="http://schemas.microsoft.com/office/2007/relationships/hdphoto" Target="../media/hdphoto45.wdp"/><Relationship Id="rId4" Type="http://schemas.openxmlformats.org/officeDocument/2006/relationships/image" Target="../media/image70.jpeg"/><Relationship Id="rId9" Type="http://schemas.openxmlformats.org/officeDocument/2006/relationships/image" Target="../media/image73.jpeg"/><Relationship Id="rId14" Type="http://schemas.openxmlformats.org/officeDocument/2006/relationships/image" Target="../media/image76.jpeg"/><Relationship Id="rId22" Type="http://schemas.openxmlformats.org/officeDocument/2006/relationships/image" Target="../media/image80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7.wdp"/><Relationship Id="rId7" Type="http://schemas.openxmlformats.org/officeDocument/2006/relationships/image" Target="../media/image85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microsoft.com/office/2007/relationships/hdphoto" Target="../media/hdphoto52.wdp"/><Relationship Id="rId18" Type="http://schemas.openxmlformats.org/officeDocument/2006/relationships/image" Target="../media/image95.png"/><Relationship Id="rId3" Type="http://schemas.microsoft.com/office/2007/relationships/hdphoto" Target="../media/hdphoto48.wdp"/><Relationship Id="rId21" Type="http://schemas.microsoft.com/office/2007/relationships/hdphoto" Target="../media/hdphoto56.wdp"/><Relationship Id="rId7" Type="http://schemas.microsoft.com/office/2007/relationships/hdphoto" Target="../media/hdphoto49.wdp"/><Relationship Id="rId12" Type="http://schemas.openxmlformats.org/officeDocument/2006/relationships/image" Target="../media/image92.png"/><Relationship Id="rId17" Type="http://schemas.microsoft.com/office/2007/relationships/hdphoto" Target="../media/hdphoto54.wdp"/><Relationship Id="rId2" Type="http://schemas.openxmlformats.org/officeDocument/2006/relationships/image" Target="../media/image86.jpeg"/><Relationship Id="rId16" Type="http://schemas.openxmlformats.org/officeDocument/2006/relationships/image" Target="../media/image94.png"/><Relationship Id="rId20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11" Type="http://schemas.microsoft.com/office/2007/relationships/hdphoto" Target="../media/hdphoto51.wdp"/><Relationship Id="rId5" Type="http://schemas.openxmlformats.org/officeDocument/2006/relationships/image" Target="../media/image88.jpeg"/><Relationship Id="rId15" Type="http://schemas.microsoft.com/office/2007/relationships/hdphoto" Target="../media/hdphoto53.wdp"/><Relationship Id="rId23" Type="http://schemas.microsoft.com/office/2007/relationships/hdphoto" Target="../media/hdphoto57.wdp"/><Relationship Id="rId10" Type="http://schemas.openxmlformats.org/officeDocument/2006/relationships/image" Target="../media/image91.png"/><Relationship Id="rId19" Type="http://schemas.microsoft.com/office/2007/relationships/hdphoto" Target="../media/hdphoto55.wdp"/><Relationship Id="rId4" Type="http://schemas.openxmlformats.org/officeDocument/2006/relationships/image" Target="../media/image87.jpeg"/><Relationship Id="rId9" Type="http://schemas.microsoft.com/office/2007/relationships/hdphoto" Target="../media/hdphoto50.wdp"/><Relationship Id="rId14" Type="http://schemas.openxmlformats.org/officeDocument/2006/relationships/image" Target="../media/image93.png"/><Relationship Id="rId22" Type="http://schemas.openxmlformats.org/officeDocument/2006/relationships/image" Target="../media/image9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99.jpeg"/><Relationship Id="rId7" Type="http://schemas.openxmlformats.org/officeDocument/2006/relationships/image" Target="../media/image103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2.jpeg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KARLOVY VARY</a:t>
            </a:r>
            <a:endParaRPr lang="cs-CZ" b="1" i="0" u="sng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i="0" u="sng" baseline="0" dirty="0" smtClean="0"/>
              <a:t>JAZYK, ŘEČ, VNÍMÁNÍ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4000" b="1" i="0" u="sng" baseline="0" dirty="0" smtClean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9499" y="198298"/>
            <a:ext cx="9460521" cy="52322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MĚSTO KARLOVY VARY – POZVÁNKA NA PROCHÁZKU  </a:t>
            </a: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9499" y="1156165"/>
            <a:ext cx="5626309" cy="4219731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19545" y="2167775"/>
            <a:ext cx="5644033" cy="4233024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9500" y="1230427"/>
            <a:ext cx="5626308" cy="4219731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634" r="33706" b="6257"/>
          <a:stretch/>
        </p:blipFill>
        <p:spPr>
          <a:xfrm>
            <a:off x="6219545" y="2237120"/>
            <a:ext cx="5644033" cy="4233024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707"/>
          <a:stretch/>
        </p:blipFill>
        <p:spPr>
          <a:xfrm>
            <a:off x="6219544" y="2307458"/>
            <a:ext cx="5644033" cy="4261929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9499" y="1300764"/>
            <a:ext cx="5626308" cy="421973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19545" y="2371530"/>
            <a:ext cx="5644034" cy="4233026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4527" y="1371104"/>
            <a:ext cx="5641280" cy="4230960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25" name="Obdélník 24"/>
          <p:cNvSpPr/>
          <p:nvPr/>
        </p:nvSpPr>
        <p:spPr>
          <a:xfrm>
            <a:off x="152466" y="974505"/>
            <a:ext cx="11840242" cy="58834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4096" y="1171880"/>
            <a:ext cx="7920598" cy="52397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9963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62116" y="0"/>
            <a:ext cx="1501461" cy="1876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85592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3724" y="612543"/>
            <a:ext cx="10503877" cy="707886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smtClean="0"/>
              <a:t>KARLOVÝMI VARY </a:t>
            </a:r>
            <a:r>
              <a:rPr lang="cs-CZ" sz="4000" b="1" dirty="0" smtClean="0"/>
              <a:t>PROTÉKAJÍ TŘI ŘEKY 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48734" y="1570893"/>
            <a:ext cx="1210281" cy="461665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OHŘE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045096" y="1603049"/>
            <a:ext cx="1060195" cy="461665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TEPLÁ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63661" y="1570893"/>
            <a:ext cx="1899139" cy="461665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ROLAVA</a:t>
            </a:r>
            <a:endParaRPr lang="cs-CZ" sz="24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0781" y="2400249"/>
            <a:ext cx="4185632" cy="3209563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263" y="2400252"/>
            <a:ext cx="4185630" cy="3209560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84" r="16822"/>
          <a:stretch/>
        </p:blipFill>
        <p:spPr>
          <a:xfrm>
            <a:off x="4774632" y="2400251"/>
            <a:ext cx="2877196" cy="3209561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0781" y="2479333"/>
            <a:ext cx="4185632" cy="3227065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81" r="29230"/>
          <a:stretch/>
        </p:blipFill>
        <p:spPr>
          <a:xfrm>
            <a:off x="4774631" y="2482313"/>
            <a:ext cx="2877195" cy="3227064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263" y="2482312"/>
            <a:ext cx="4185630" cy="3227065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0817" y="2561362"/>
            <a:ext cx="4244245" cy="321835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04"/>
          <a:stretch/>
        </p:blipFill>
        <p:spPr>
          <a:xfrm>
            <a:off x="7779295" y="2552651"/>
            <a:ext cx="4185631" cy="322706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03" r="28034"/>
          <a:stretch/>
        </p:blipFill>
        <p:spPr>
          <a:xfrm>
            <a:off x="4737810" y="2564374"/>
            <a:ext cx="2950836" cy="322706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026" name="Picture 2" descr="D:\ICT - PROJEKT - ŘEMESLA OBRÁZKY\FOTO KARLOVY VARY\foto 024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70706" y="2638617"/>
            <a:ext cx="4180513" cy="3157628"/>
          </a:xfrm>
          <a:prstGeom prst="rect">
            <a:avLst/>
          </a:prstGeom>
          <a:noFill/>
          <a:ln w="762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00" r="22922"/>
          <a:stretch/>
        </p:blipFill>
        <p:spPr>
          <a:xfrm>
            <a:off x="4774632" y="2636632"/>
            <a:ext cx="2915665" cy="3166980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8617" y="2634261"/>
            <a:ext cx="4211276" cy="3168900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645814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95046" y="1418492"/>
            <a:ext cx="103536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POVĚST O KARLU IV. PRAVÍ, ŽE KRÁL ČAS OD ČASU NAVŠTĚVOVAL SVŮJ NEDALEKÝ HRAD LOKET. JEDNOHO </a:t>
            </a:r>
          </a:p>
          <a:p>
            <a:pPr algn="ctr"/>
            <a:r>
              <a:rPr lang="cs-CZ" sz="2800" b="1" dirty="0" smtClean="0"/>
              <a:t>DNE JEHO LOVECKÁ SKUPINA VYJELA  DO ZDEJŠÍCH LESŮ A ŠTVALA SE SVÝMI PSY JELENA. NÁHLE LOVCI USLYŠELI NÁŘEK SVÝCH PSŮ. I VYDALI SE ZA KŇUČENÍM  A NEVĚŘILI SVÝM OČÍM. OBJEVILI TRYSKAJÍCÍ TEPLÝ PRAMEN Z NITRA ZEMĚ A HNED </a:t>
            </a:r>
            <a:r>
              <a:rPr lang="cs-CZ" sz="2800" b="1" dirty="0"/>
              <a:t>O </a:t>
            </a:r>
            <a:r>
              <a:rPr lang="cs-CZ" sz="2800" b="1" dirty="0" smtClean="0"/>
              <a:t>TOM SPRAVILI SVÉHO KRÁLE. I VYDAL SE VLADAŘ K MÍSTU, PRAMEN OCHUTNAL A ZJISTIL, ŽE VODA MÁ BLAHODÁRNÉ ÚČINKY NA JEHO TĚLO. I NAŘÍDIL ZDEJŠÍ MÍSTO OSÍDLIT OBYVATELSTVEM A VYSTAVĚT ZDE LÁZNĚ KU PROSPĚCHU VŠECH.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615460" y="1418492"/>
            <a:ext cx="10480431" cy="50878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83322" y="468923"/>
            <a:ext cx="8944709" cy="707886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KARLOVY VARY PŘED MNOHA LETY</a:t>
            </a:r>
            <a:endParaRPr lang="cs-CZ" sz="4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46" t="19654" r="3041" b="18682"/>
          <a:stretch/>
        </p:blipFill>
        <p:spPr>
          <a:xfrm>
            <a:off x="795046" y="1955420"/>
            <a:ext cx="4461042" cy="219221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603631" y="1546950"/>
            <a:ext cx="5231794" cy="83099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ZAČALO TO NA LOVU, KDYŽ KRÁL KAREL IV. OBJEVIL TEPLÉ PRAMENY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26428" y="4590021"/>
            <a:ext cx="3798277" cy="120032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DODNES PŘIJÍŽDÍ, ABY ZAHÁJIL LÁZEŇSKOU SEZÓNU</a:t>
            </a:r>
            <a:endParaRPr lang="cs-CZ" sz="2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6989" y="2679045"/>
            <a:ext cx="4865078" cy="3571539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20013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8615" y="176994"/>
            <a:ext cx="11887199" cy="461665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LIDÉ ZJISTILI, ŽE PRAMENY JSOU LÉČIVÉ A TAK ZAČALI BUDOVAT LÁZEŇSKÉ MĚSTO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2028" y="1021348"/>
            <a:ext cx="5261877" cy="3946409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3827" y="1007689"/>
            <a:ext cx="5261876" cy="3946409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5474" y="1089750"/>
            <a:ext cx="5243667" cy="3932750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9058" y="1079963"/>
            <a:ext cx="5280091" cy="3960068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45" y="1170610"/>
            <a:ext cx="5261878" cy="3946409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3827" y="1147166"/>
            <a:ext cx="5280091" cy="394640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45" y="1252671"/>
            <a:ext cx="5261878" cy="394640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3827" y="1217504"/>
            <a:ext cx="5293137" cy="3969853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750" y="1334732"/>
            <a:ext cx="5250019" cy="3937515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12032" y="1287840"/>
            <a:ext cx="5316726" cy="3987544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447520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923849" y="519051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99537"/>
                    </a14:imgEffect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288273" y="4841135"/>
            <a:ext cx="1656825" cy="1559665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6153" y="234884"/>
            <a:ext cx="10843847" cy="830997"/>
          </a:xfrm>
          <a:prstGeom prst="rect">
            <a:avLst/>
          </a:prstGeom>
          <a:ln w="762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DÍKY KARLOVARSKÝM </a:t>
            </a:r>
            <a:r>
              <a:rPr lang="cs-CZ" sz="2400" b="1" dirty="0">
                <a:solidFill>
                  <a:prstClr val="black"/>
                </a:solidFill>
              </a:rPr>
              <a:t>PRAMENŮM SE </a:t>
            </a:r>
            <a:r>
              <a:rPr lang="cs-CZ" sz="2400" b="1" dirty="0" smtClean="0">
                <a:solidFill>
                  <a:prstClr val="black"/>
                </a:solidFill>
              </a:rPr>
              <a:t>MĚSTO BRZY </a:t>
            </a:r>
            <a:r>
              <a:rPr lang="cs-CZ" sz="2400" b="1" dirty="0">
                <a:solidFill>
                  <a:prstClr val="black"/>
                </a:solidFill>
              </a:rPr>
              <a:t>STALO </a:t>
            </a:r>
            <a:r>
              <a:rPr lang="cs-CZ" sz="2400" b="1" dirty="0" smtClean="0">
                <a:solidFill>
                  <a:prstClr val="black"/>
                </a:solidFill>
              </a:rPr>
              <a:t>SVĚTOZNÁMÝMI LÁZNĚMI.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164" y="1297867"/>
            <a:ext cx="3061066" cy="2295799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9555" y="4444316"/>
            <a:ext cx="3076910" cy="230768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51176" y="1323885"/>
            <a:ext cx="3078824" cy="2309118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99537"/>
                    </a14:imgEffect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79663" y="1769689"/>
            <a:ext cx="1656825" cy="155966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99537"/>
                    </a14:imgEffect>
                    <a14:imgEffect>
                      <a14:artisticPhotocopy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3263" y="4834282"/>
            <a:ext cx="1656825" cy="1559665"/>
          </a:xfrm>
          <a:prstGeom prst="rect">
            <a:avLst/>
          </a:prstGeom>
        </p:spPr>
      </p:pic>
      <p:sp>
        <p:nvSpPr>
          <p:cNvPr id="16" name="Slza 15"/>
          <p:cNvSpPr/>
          <p:nvPr/>
        </p:nvSpPr>
        <p:spPr>
          <a:xfrm>
            <a:off x="4665784" y="1769689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 rot="16200000">
            <a:off x="7772401" y="2517314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za 17"/>
          <p:cNvSpPr/>
          <p:nvPr/>
        </p:nvSpPr>
        <p:spPr>
          <a:xfrm>
            <a:off x="4642337" y="3176955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za 18"/>
          <p:cNvSpPr/>
          <p:nvPr/>
        </p:nvSpPr>
        <p:spPr>
          <a:xfrm rot="16200000">
            <a:off x="7444154" y="3329354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za 19"/>
          <p:cNvSpPr/>
          <p:nvPr/>
        </p:nvSpPr>
        <p:spPr>
          <a:xfrm rot="16200000">
            <a:off x="7151077" y="1816334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>
            <a:off x="4208585" y="2586607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>
            <a:off x="879231" y="6188545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/>
          <p:cNvSpPr/>
          <p:nvPr/>
        </p:nvSpPr>
        <p:spPr>
          <a:xfrm>
            <a:off x="597875" y="5327145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 rot="16200000">
            <a:off x="3165232" y="4946643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16200000">
            <a:off x="3250025" y="5977531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/>
          <p:cNvSpPr/>
          <p:nvPr/>
        </p:nvSpPr>
        <p:spPr>
          <a:xfrm rot="16200000">
            <a:off x="3567045" y="5432901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>
            <a:off x="984739" y="4629127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/>
          <p:cNvSpPr/>
          <p:nvPr/>
        </p:nvSpPr>
        <p:spPr>
          <a:xfrm>
            <a:off x="8667948" y="4735379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flipV="1">
            <a:off x="5641532" y="1306379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za 29"/>
          <p:cNvSpPr/>
          <p:nvPr/>
        </p:nvSpPr>
        <p:spPr>
          <a:xfrm>
            <a:off x="8558095" y="6212734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za 30"/>
          <p:cNvSpPr/>
          <p:nvPr/>
        </p:nvSpPr>
        <p:spPr>
          <a:xfrm rot="16200000">
            <a:off x="10456982" y="4523371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za 31"/>
          <p:cNvSpPr/>
          <p:nvPr/>
        </p:nvSpPr>
        <p:spPr>
          <a:xfrm rot="16200000">
            <a:off x="11242927" y="5432652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za 32"/>
          <p:cNvSpPr/>
          <p:nvPr/>
        </p:nvSpPr>
        <p:spPr>
          <a:xfrm rot="16200000">
            <a:off x="11054860" y="6318490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za 33"/>
          <p:cNvSpPr/>
          <p:nvPr/>
        </p:nvSpPr>
        <p:spPr>
          <a:xfrm flipV="1">
            <a:off x="2116686" y="4251011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za 34"/>
          <p:cNvSpPr/>
          <p:nvPr/>
        </p:nvSpPr>
        <p:spPr>
          <a:xfrm>
            <a:off x="8558094" y="5432404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za 35"/>
          <p:cNvSpPr/>
          <p:nvPr/>
        </p:nvSpPr>
        <p:spPr>
          <a:xfrm flipV="1">
            <a:off x="9244553" y="4401675"/>
            <a:ext cx="211015" cy="211512"/>
          </a:xfrm>
          <a:prstGeom prst="teardrop">
            <a:avLst>
              <a:gd name="adj" fmla="val 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03076" y="1306628"/>
            <a:ext cx="3880588" cy="2910440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sp>
        <p:nvSpPr>
          <p:cNvPr id="39" name="TextovéPole 38"/>
          <p:cNvSpPr txBox="1"/>
          <p:nvPr/>
        </p:nvSpPr>
        <p:spPr>
          <a:xfrm>
            <a:off x="4032738" y="1323885"/>
            <a:ext cx="219221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ALŽBĚTINY LÁZNĚ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0800" y="3781680"/>
            <a:ext cx="3842276" cy="288170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sp>
        <p:nvSpPr>
          <p:cNvPr id="41" name="TextovéPole 40"/>
          <p:cNvSpPr txBox="1"/>
          <p:nvPr/>
        </p:nvSpPr>
        <p:spPr>
          <a:xfrm>
            <a:off x="1366369" y="6259133"/>
            <a:ext cx="1329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LÁZNĚ III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77908" y="3828572"/>
            <a:ext cx="3842276" cy="288170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sp>
        <p:nvSpPr>
          <p:cNvPr id="44" name="TextovéPole 43"/>
          <p:cNvSpPr txBox="1"/>
          <p:nvPr/>
        </p:nvSpPr>
        <p:spPr>
          <a:xfrm>
            <a:off x="8570362" y="6212734"/>
            <a:ext cx="2484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VOJENSKÉ LÁZNĚ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3754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3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3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3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3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3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3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9" grpId="0"/>
      <p:bldP spid="41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8246" y="173329"/>
            <a:ext cx="11277600" cy="954107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KOUZLA KOLONÁD – MÍSTA, KDE SE LIDÉ PROCHÁZEJÍ, ODPOČÍVAJÍ A POPÍJEJÍ LÉČIVÉ PRAMENY.</a:t>
            </a:r>
            <a:endParaRPr lang="cs-CZ" sz="28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7215" y="2563888"/>
            <a:ext cx="5209665" cy="3907251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5959" y="2563888"/>
            <a:ext cx="5209669" cy="3907251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851638" y="1395045"/>
            <a:ext cx="6277708" cy="830997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NEJSTARŠÍ JE TRŽNÍ KOLONÁDA POSTAVENÁ ZE DŘEVA</a:t>
            </a:r>
            <a:endParaRPr lang="cs-CZ" sz="2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5623" y="2563887"/>
            <a:ext cx="5209667" cy="3907251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9130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29059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738" y="2016412"/>
            <a:ext cx="5580128" cy="418509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2700" y="2016412"/>
            <a:ext cx="5580129" cy="418509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375139" y="498828"/>
            <a:ext cx="11394830" cy="1077218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NÁSLEDUJE MLÝNSKÁ KOLONÁDA POSTAVENÁ Z </a:t>
            </a:r>
            <a:r>
              <a:rPr lang="cs-CZ" sz="3200" b="1" dirty="0" smtClean="0"/>
              <a:t>KAMENE, </a:t>
            </a:r>
            <a:r>
              <a:rPr lang="cs-CZ" sz="3200" b="1" dirty="0" smtClean="0"/>
              <a:t>VEDLE NÍŽ ŠEVELÍ ŘÍČKA TEPLÁ PLNÁ RYBIČEK A KACHEN</a:t>
            </a:r>
            <a:endParaRPr lang="cs-CZ" sz="32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738" y="2086750"/>
            <a:ext cx="5580128" cy="4185096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9469" y="2098473"/>
            <a:ext cx="5580128" cy="4185096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738" y="2157088"/>
            <a:ext cx="5580128" cy="4199028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9468" y="2180534"/>
            <a:ext cx="5564497" cy="4173373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905755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939" y="2145324"/>
            <a:ext cx="5662520" cy="4246891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59168" y="223548"/>
            <a:ext cx="8827477" cy="1077218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NEJMODERNĚJŠÍ </a:t>
            </a:r>
            <a:r>
              <a:rPr lang="cs-CZ" sz="3200" b="1" dirty="0" smtClean="0"/>
              <a:t>VŘÍDELNÍ</a:t>
            </a:r>
            <a:endParaRPr lang="cs-CZ" sz="3200" b="1" dirty="0"/>
          </a:p>
          <a:p>
            <a:pPr algn="ctr"/>
            <a:r>
              <a:rPr lang="cs-CZ" sz="3200" b="1" dirty="0" smtClean="0"/>
              <a:t>KOLONÁDA JE POSTAVENÁ Z MRAMORU</a:t>
            </a:r>
            <a:endParaRPr lang="cs-CZ" sz="32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939" y="2212525"/>
            <a:ext cx="5662520" cy="4267200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4366" y="2145324"/>
            <a:ext cx="5689600" cy="4267200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38486" y="2212525"/>
            <a:ext cx="5658339" cy="4243754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1258" y="2274277"/>
            <a:ext cx="5642708" cy="423203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573" y="2328387"/>
            <a:ext cx="5633083" cy="4224813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912" r="20575"/>
          <a:stretch/>
        </p:blipFill>
        <p:spPr>
          <a:xfrm>
            <a:off x="308842" y="2286000"/>
            <a:ext cx="5664064" cy="424375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386" y="2368061"/>
            <a:ext cx="5662520" cy="4246890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2649580" y="1512277"/>
            <a:ext cx="6700482" cy="36933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UVNITŘ SE NACHÁZÍ NEJTEPLEJŠÍ PRAMEN  -  VŘÍDLO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06735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29059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72138" y="298616"/>
            <a:ext cx="8217877" cy="830997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 DVOŘÁKOVÝCH SADECH SE NACHÁZÍ KOLONÁDA SADOVÁ S NÁDHERNÝM JEZÍRKEM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045" y="1758461"/>
            <a:ext cx="5624986" cy="4218739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3909" y="1758460"/>
            <a:ext cx="5624986" cy="4218740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385045" y="1758461"/>
            <a:ext cx="5624986" cy="4218739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092" y="2038244"/>
            <a:ext cx="4878892" cy="3659169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6348956" y="1746738"/>
            <a:ext cx="5624986" cy="4218739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6956" y="2038242"/>
            <a:ext cx="4878892" cy="3659169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sp>
        <p:nvSpPr>
          <p:cNvPr id="16" name="Obdélník 15"/>
          <p:cNvSpPr/>
          <p:nvPr/>
        </p:nvSpPr>
        <p:spPr>
          <a:xfrm>
            <a:off x="763952" y="2026523"/>
            <a:ext cx="4878892" cy="3659167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6553" y="2321457"/>
            <a:ext cx="4250139" cy="318760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sp>
        <p:nvSpPr>
          <p:cNvPr id="19" name="Obdélník 18"/>
          <p:cNvSpPr/>
          <p:nvPr/>
        </p:nvSpPr>
        <p:spPr>
          <a:xfrm>
            <a:off x="6726956" y="2026522"/>
            <a:ext cx="4878892" cy="3659167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36379" y="2274028"/>
            <a:ext cx="4250139" cy="318760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074214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6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84882" y="196157"/>
            <a:ext cx="10656277" cy="156966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LÁZEŇŠTÍ HOSTÉ ZDE MOHOU SVŮJ ČAS RŮZNĚ VYUŽÍT</a:t>
            </a:r>
          </a:p>
          <a:p>
            <a:pPr algn="ctr"/>
            <a:r>
              <a:rPr lang="cs-CZ" sz="3200" b="1" dirty="0" smtClean="0"/>
              <a:t>NAPŘÍKLAD NÁVŠTEVOU KOSTELŮ, DIVADEL, </a:t>
            </a:r>
          </a:p>
          <a:p>
            <a:pPr algn="ctr"/>
            <a:r>
              <a:rPr lang="cs-CZ" sz="3200" b="1" dirty="0" smtClean="0"/>
              <a:t>ALE I PROCHÁZKAMI DO LÁZEŇSKÝCH LESŮ</a:t>
            </a:r>
            <a:endParaRPr lang="cs-CZ" sz="32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214" y="2930771"/>
            <a:ext cx="3727663" cy="2795747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5477" y="2930771"/>
            <a:ext cx="3715088" cy="278631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148860" y="1906494"/>
            <a:ext cx="1899139" cy="64633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KOSTEL MÁŘÍ MAGDALENY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70585" y="2232783"/>
            <a:ext cx="2661138" cy="36933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MĚSTSKÉ DIVADLO</a:t>
            </a:r>
            <a:endParaRPr lang="cs-CZ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2108" y="2930771"/>
            <a:ext cx="3715088" cy="278631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8854225" y="2183493"/>
            <a:ext cx="1981200" cy="36933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LÁZEŇSKÉ LESY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2108" y="3001109"/>
            <a:ext cx="3715088" cy="2786316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5477" y="3000264"/>
            <a:ext cx="3716215" cy="2787161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789" y="3010540"/>
            <a:ext cx="3715088" cy="2786316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2108" y="3083170"/>
            <a:ext cx="3715088" cy="2786316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180" r="29362" b="23505"/>
          <a:stretch/>
        </p:blipFill>
        <p:spPr>
          <a:xfrm>
            <a:off x="4273970" y="3069155"/>
            <a:ext cx="3716215" cy="278716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77" b="5582"/>
          <a:stretch/>
        </p:blipFill>
        <p:spPr>
          <a:xfrm>
            <a:off x="305789" y="3082325"/>
            <a:ext cx="3715088" cy="2785033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300" t="12628" r="24580" b="36359"/>
          <a:stretch/>
        </p:blipFill>
        <p:spPr>
          <a:xfrm>
            <a:off x="305789" y="3141398"/>
            <a:ext cx="3715088" cy="2796298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0646" y="3147772"/>
            <a:ext cx="3689545" cy="276715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0982" y="3139493"/>
            <a:ext cx="3716214" cy="2787161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760400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9619528" y="1685219"/>
            <a:ext cx="1356574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ASTORIE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5815" y="1712766"/>
            <a:ext cx="2505808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GRAND HOTEL PUPP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1908" y="1614881"/>
            <a:ext cx="1348154" cy="36933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THERMAL</a:t>
            </a:r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95754" y="419550"/>
            <a:ext cx="10175631" cy="461665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HOSTÉ JSOU ZDE UBYTOVANÍ V LÁZEŇSKÝCH DOMECH A HOTELÍCH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1693" y="2238613"/>
            <a:ext cx="4396154" cy="3297116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4369" y="2123075"/>
            <a:ext cx="4704256" cy="352819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1754" y="2238613"/>
            <a:ext cx="4376616" cy="3282462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7579" y="2123075"/>
            <a:ext cx="4704256" cy="352819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4962163" y="1280718"/>
            <a:ext cx="2250831" cy="369332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LÁZEŇSKÉ DOMY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62300" y="1614881"/>
            <a:ext cx="1427656" cy="36933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IMPERIAL</a:t>
            </a:r>
            <a:endParaRPr lang="cs-CZ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2158" y="1858162"/>
            <a:ext cx="5357446" cy="4018085"/>
          </a:xfrm>
          <a:prstGeom prst="rect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361796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5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3" y="5190186"/>
            <a:ext cx="7966739" cy="1574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39969" y="334282"/>
            <a:ext cx="11441724" cy="830997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NEJVÝZNAMNĚJŠÍ SVĚTOVOU KULTURNÍ </a:t>
            </a:r>
            <a:r>
              <a:rPr lang="cs-CZ" sz="2400" b="1" dirty="0"/>
              <a:t>UDÁLOSTÍ </a:t>
            </a:r>
            <a:r>
              <a:rPr lang="cs-CZ" sz="2400" b="1" dirty="0" smtClean="0"/>
              <a:t>JE KAŽDÝ ROK FILMOVÝ FESTIVAL, KDE SE POTKÁVAJÍ LIDÉ Z CELÉHO SVĚTA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73214" y="3849473"/>
            <a:ext cx="3575234" cy="268142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969" y="1375726"/>
            <a:ext cx="3634153" cy="2725616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30699" y="1419689"/>
            <a:ext cx="3575537" cy="2681653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273" b="54242" l="27922" r="98196">
                        <a14:foregroundMark x1="69020" y1="29515" x2="69020" y2="29515"/>
                        <a14:foregroundMark x1="67216" y1="34909" x2="67216" y2="34909"/>
                        <a14:foregroundMark x1="67922" y1="33455" x2="67922" y2="33455"/>
                        <a14:foregroundMark x1="69412" y1="31212" x2="69412" y2="31212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78" t="7009" b="43869"/>
          <a:stretch/>
        </p:blipFill>
        <p:spPr>
          <a:xfrm rot="16200000">
            <a:off x="5960845" y="1583744"/>
            <a:ext cx="1686567" cy="1486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5333" b="94515" l="7255" r="79412">
                        <a14:foregroundMark x1="43373" y1="38182" x2="45529" y2="32121"/>
                        <a14:foregroundMark x1="49882" y1="40182" x2="52902" y2="3415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05" t="12993" r="19694" b="4769"/>
          <a:stretch/>
        </p:blipFill>
        <p:spPr>
          <a:xfrm>
            <a:off x="6073297" y="1419689"/>
            <a:ext cx="1282390" cy="18695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52" b="97273" l="4706" r="96157">
                        <a14:foregroundMark x1="54471" y1="25939" x2="50863" y2="27788"/>
                        <a14:foregroundMark x1="65176" y1="32606" x2="61608" y2="25697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14" t="3613" r="3324" b="3077"/>
          <a:stretch/>
        </p:blipFill>
        <p:spPr>
          <a:xfrm>
            <a:off x="9308866" y="4291499"/>
            <a:ext cx="1359878" cy="179737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7576" b="89455" l="7647" r="97608">
                        <a14:foregroundMark x1="25216" y1="42333" x2="31294" y2="45848"/>
                        <a14:foregroundMark x1="33608" y1="39970" x2="29765" y2="4878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61" t="18967" r="6641" b="11453"/>
          <a:stretch/>
        </p:blipFill>
        <p:spPr>
          <a:xfrm>
            <a:off x="10729918" y="5284805"/>
            <a:ext cx="1282583" cy="13847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3515" b="96212" l="5059" r="90118">
                        <a14:foregroundMark x1="64745" y1="45515" x2="62510" y2="60970"/>
                        <a14:foregroundMark x1="58275" y1="49667" x2="69843" y2="52485"/>
                        <a14:foregroundMark x1="69255" y1="49424" x2="69569" y2="5509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07" t="13162" r="8633" b="3830"/>
          <a:stretch/>
        </p:blipFill>
        <p:spPr>
          <a:xfrm>
            <a:off x="8053096" y="4621919"/>
            <a:ext cx="1425755" cy="204767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7697" b="98818" l="4667" r="93333">
                        <a14:foregroundMark x1="48510" y1="15636" x2="48510" y2="15636"/>
                        <a14:foregroundMark x1="43569" y1="26455" x2="43569" y2="26455"/>
                        <a14:foregroundMark x1="19294" y1="46636" x2="40745" y2="39667"/>
                        <a14:foregroundMark x1="56627" y1="38939" x2="74667" y2="46152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9" t="7814" r="6360" b="1192"/>
          <a:stretch/>
        </p:blipFill>
        <p:spPr>
          <a:xfrm>
            <a:off x="140677" y="4454786"/>
            <a:ext cx="1475006" cy="196862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5970" b="100000" l="9412" r="88745">
                        <a14:foregroundMark x1="63216" y1="52545" x2="63216" y2="52545"/>
                        <a14:foregroundMark x1="55059" y1="50970" x2="55059" y2="50970"/>
                        <a14:foregroundMark x1="22353" y1="9121" x2="25765" y2="30424"/>
                        <a14:foregroundMark x1="32549" y1="77273" x2="15176" y2="90182"/>
                        <a14:foregroundMark x1="26078" y1="9909" x2="31882" y2="26212"/>
                        <a14:foregroundMark x1="15529" y1="14636" x2="20980" y2="27000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05" t="6223" r="11586" b="-4082"/>
          <a:stretch/>
        </p:blipFill>
        <p:spPr>
          <a:xfrm flipH="1">
            <a:off x="2157044" y="4167811"/>
            <a:ext cx="1676401" cy="26870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7879" b="95636" l="2902" r="96353">
                        <a14:foregroundMark x1="52000" y1="38515" x2="52000" y2="38515"/>
                        <a14:foregroundMark x1="70706" y1="37879" x2="70706" y2="37879"/>
                        <a14:foregroundMark x1="52863" y1="52091" x2="65137" y2="86788"/>
                        <a14:foregroundMark x1="35020" y1="89152" x2="71529" y2="88303"/>
                        <a14:foregroundMark x1="51725" y1="59212" x2="43373" y2="86788"/>
                        <a14:foregroundMark x1="52000" y1="82697" x2="52000" y2="86152"/>
                        <a14:foregroundMark x1="34431" y1="90242" x2="45333" y2="94121"/>
                        <a14:foregroundMark x1="48118" y1="94121" x2="58431" y2="91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44" t="7684" r="3911" b="4284"/>
          <a:stretch/>
        </p:blipFill>
        <p:spPr>
          <a:xfrm>
            <a:off x="4273214" y="1419689"/>
            <a:ext cx="1620141" cy="200521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6576" b="58273" l="4745" r="91373">
                        <a14:foregroundMark x1="37294" y1="20970" x2="37294" y2="20970"/>
                        <a14:foregroundMark x1="32039" y1="30576" x2="32039" y2="30576"/>
                        <a14:foregroundMark x1="83216" y1="18394" x2="84196" y2="34667"/>
                        <a14:foregroundMark x1="45412" y1="32424" x2="50196" y2="26152"/>
                        <a14:foregroundMark x1="54039" y1="28364" x2="78902" y2="27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70" t="5006" r="7074" b="40800"/>
          <a:stretch/>
        </p:blipFill>
        <p:spPr>
          <a:xfrm rot="16200000" flipH="1">
            <a:off x="4154734" y="1575725"/>
            <a:ext cx="2118562" cy="1718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7001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2.59259E-6 C -0.01237 -0.01134 -0.00312 -0.00139 0.02409 -0.00509 C 0.02761 -0.00556 0.03112 -0.00741 0.03464 -0.00857 C 0.03789 -0.00972 0.04427 -0.01204 0.04427 -0.01204 C 0.04805 -0.00949 0.04922 -0.01204 0.053 -0.01366 C 0.0586 -0.0162 0.06381 -0.01921 0.06927 -0.02222 C 0.07214 -0.02569 0.07526 -0.02685 0.078 -0.03079 C 0.07995 -0.03357 0.08086 -0.03819 0.08282 -0.04097 C 0.0849 -0.04398 0.08894 -0.04421 0.09141 -0.0463 C 0.0948 -0.04931 0.09636 -0.05417 0.1 -0.05648 C 0.10261 -0.06088 0.10378 -0.06806 0.10677 -0.07176 C 0.11276 -0.07894 0.11719 -0.08866 0.12214 -0.09745 C 0.12331 -0.09954 0.125 -0.10046 0.12605 -0.10255 C 0.13008 -0.11065 0.13099 -0.11736 0.13568 -0.12315 C 0.13789 -0.12917 0.13802 -0.13264 0.14141 -0.13681 C 0.14362 -0.14259 0.14532 -0.14491 0.14909 -0.14699 C 0.15261 -0.15116 0.15495 -0.15556 0.15873 -0.15903 C 0.16107 -0.16528 0.16537 -0.17269 0.16927 -0.17616 C 0.17227 -0.1787 0.17513 -0.17963 0.178 -0.18287 C 0.18243 -0.19514 0.19258 -0.19931 0.2 -0.20347 C 0.21498 -0.20232 0.2306 -0.2 0.24532 -0.19329 C 0.24883 -0.19167 0.25118 -0.18796 0.25482 -0.18634 C 0.25808 -0.18079 0.2625 -0.17176 0.26641 -0.16921 C 0.27383 -0.15926 0.27774 -0.14421 0.28568 -0.13519 C 0.28829 -0.12732 0.29401 -0.12245 0.29623 -0.11458 C 0.29844 -0.10648 0.30092 -0.09375 0.30482 -0.08889 C 0.30612 -0.08079 0.30625 -0.07616 0.30964 -0.07014 C 0.31159 -0.05741 0.31459 -0.0456 0.31836 -0.03426 C 0.31954 -0.03079 0.32136 -0.02801 0.32214 -0.02407 C 0.32513 -0.0088 0.33008 0.00718 0.33659 0.01875 C 0.33815 0.02731 0.34206 0.0331 0.34427 0.04097 C 0.34636 0.04815 0.34818 0.05208 0.35105 0.0581 C 0.353 0.06227 0.35391 0.06759 0.35586 0.07176 C 0.35886 0.07801 0.36459 0.08542 0.36732 0.09236 C 0.37019 0.09977 0.37383 0.10764 0.378 0.11273 C 0.37995 0.11505 0.38204 0.11667 0.38373 0.11968 C 0.38776 0.12685 0.39258 0.13102 0.39714 0.13681 C 0.39818 0.13819 0.3987 0.14097 0.4 0.1419 C 0.40183 0.14329 0.40391 0.14306 0.40586 0.14352 C 0.41732 0.15093 0.42904 0.14954 0.44141 0.15046 C 0.45157 0.15625 0.46615 0.15556 0.47696 0.15718 C 0.48959 0.15602 0.49883 0.15324 0.51068 0.15046 C 0.51641 0.14676 0.52552 0.14074 0.52982 0.13333 C 0.53412 0.12593 0.53607 0.11736 0.54141 0.11273 C 0.54597 0.10093 0.54323 0.10486 0.54818 0.09907 C 0.55118 0.09028 0.55209 0.08079 0.55482 0.07176 C 0.55795 0.06134 0.56172 0.05185 0.56446 0.04097 C 0.56654 0.03241 0.56654 0.02685 0.57032 0.02037 C 0.57175 0.01018 0.57565 0.00324 0.57891 -0.00509 C 0.58099 -0.01667 0.57813 -0.00255 0.58282 -0.01713 C 0.58451 -0.02222 0.58373 -0.0294 0.58568 -0.03426 C 0.5875 -0.03935 0.59063 -0.04444 0.59336 -0.04792 C 0.59545 -0.0537 0.59727 -0.05602 0.60105 -0.0581 C 0.60638 -0.07199 0.61967 -0.0787 0.62891 -0.08032 C 0.63177 -0.08218 0.63737 -0.08542 0.63737 -0.08542 C 0.64089 -0.09005 0.64454 -0.09537 0.64805 -0.09907 C 0.65222 -0.10324 0.65039 -0.09815 0.65482 -0.1044 C 0.66003 -0.11181 0.66485 -0.12107 0.66927 -0.12986 C 0.67435 -0.14028 0.67579 -0.14097 0.67787 -0.15394 C 0.67878 -0.15949 0.68282 -0.16921 0.68282 -0.16921 C 0.68516 -0.18241 0.68789 -0.1956 0.6905 -0.20857 C 0.69232 -0.23287 0.69284 -0.25232 0.69323 -0.2787 C 0.69297 -0.32593 0.69297 -0.37338 0.69232 -0.4206 C 0.69206 -0.43403 0.68789 -0.46088 0.68177 -0.46852 C 0.67865 -0.48634 0.67409 -0.49907 0.6655 -0.50949 C 0.66211 -0.51806 0.65886 -0.52662 0.653 -0.52986 C 0.65196 -0.53102 0.65092 -0.53194 0.65 -0.53333 C 0.64896 -0.53495 0.64831 -0.53704 0.64714 -0.53843 C 0.64349 -0.54282 0.63881 -0.54468 0.63464 -0.54699 C 0.63021 -0.55486 0.62266 -0.55509 0.61641 -0.55741 C 0.60964 -0.56505 0.59961 -0.56482 0.59219 -0.56574 C 0.5819 -0.56968 0.57123 -0.56806 0.56068 -0.57107 C 0.54545 -0.57014 0.53581 -0.57292 0.52318 -0.56759 C 0.52097 -0.56482 0.51797 -0.56319 0.51641 -0.55903 C 0.51381 -0.55232 0.51537 -0.55509 0.51159 -0.55046 C 0.50925 -0.54444 0.5069 -0.54144 0.50391 -0.53681 C 0.49935 -0.52986 0.49818 -0.52292 0.49232 -0.51968 C 0.48946 -0.51458 0.4875 -0.51157 0.48373 -0.50949 C 0.4737 -0.49722 0.46654 -0.4794 0.45677 -0.46667 C 0.45534 -0.4588 0.44857 -0.45255 0.44427 -0.44954 C 0.43842 -0.43403 0.44636 -0.45278 0.43946 -0.44282 C 0.43698 -0.43935 0.43542 -0.4338 0.43282 -0.43079 C 0.42761 -0.42477 0.42409 -0.42037 0.41836 -0.41713 C 0.41745 -0.41597 0.41654 -0.41435 0.4155 -0.41366 C 0.41433 -0.41273 0.41276 -0.41343 0.41159 -0.41204 C 0.41068 -0.41088 0.41068 -0.40787 0.40964 -0.40694 C 0.40469 -0.40301 0.39011 -0.40232 0.38659 -0.40185 C 0.3711 -0.40301 0.36237 -0.40255 0.34909 -0.41019 C 0.34558 -0.4169 0.34037 -0.4213 0.3375 -0.42917 C 0.3349 -0.43634 0.32878 -0.45023 0.32409 -0.45301 C 0.32136 -0.46019 0.31706 -0.46389 0.31355 -0.47014 C 0.31146 -0.48056 0.31315 -0.47407 0.30586 -0.48727 C 0.30079 -0.49653 0.29662 -0.50694 0.29141 -0.5162 C 0.28985 -0.525 0.28529 -0.52431 0.28164 -0.53333 C 0.27813 -0.54282 0.2724 -0.55046 0.26719 -0.55741 C 0.26368 -0.56736 0.25977 -0.57361 0.25482 -0.58125 C 0.25013 -0.58866 0.24909 -0.59329 0.24336 -0.59653 C 0.22552 -0.61829 0.2112 -0.62199 0.18946 -0.62407 C 0.1836 -0.62245 0.178 -0.62037 0.17214 -0.61875 C 0.16472 -0.61458 0.15209 -0.60116 0.14714 -0.58982 C 0.14193 -0.57801 0.13855 -0.56204 0.12982 -0.55741 C 0.12565 -0.54954 0.12227 -0.54792 0.11641 -0.54537 C 0.10261 -0.5287 0.05769 -0.53542 0.04909 -0.53519 C 0.04076 -0.53426 0.02761 -0.53426 0.01927 -0.52662 C 0.01407 -0.52176 0.01146 -0.51273 0.00586 -0.50949 C 0.00404 -0.50069 0.00378 -0.49537 -6.25E-7 -0.48889 C -0.00208 -0.47755 -0.00494 -0.46458 -0.00859 -0.45463 C -0.01002 -0.44398 -0.01185 -0.43935 -0.01341 -0.42732 C -0.01367 -0.41134 -0.01432 -0.3956 -0.01432 -0.37963 C -0.01432 -0.30671 -0.0138 -0.23357 -0.01341 -0.16065 C -0.01302 -0.09699 -0.01406 -0.07245 -0.00573 -0.02222 C -0.00429 -0.01343 -0.00416 -0.00509 -6.25E-7 2.59259E-6 Z " pathEditMode="relative" ptsTypes="ffffffffffffffffffffffffffffffffffffffffffffffffffffffffffffffffffffffffffffffffffffffffffffffffffffffffffffffff">
                                      <p:cBhvr>
                                        <p:cTn id="4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10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000"/>
                            </p:stCondLst>
                            <p:childTnLst>
                              <p:par>
                                <p:cTn id="7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9654" y="111774"/>
            <a:ext cx="10281138" cy="1077218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KROMĚ LÁZEŇSTVÍ SE TAKÉ KARLOVY VARY PROSLAVILY VÝROBOU PORCELÁNU A SKLA MOSER</a:t>
            </a:r>
            <a:endParaRPr lang="cs-CZ" sz="32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705" y="1381433"/>
            <a:ext cx="3190631" cy="2392973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56441" y="1346264"/>
            <a:ext cx="3237523" cy="242814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4908" y="1381432"/>
            <a:ext cx="3190630" cy="2392973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4908" y="4106008"/>
            <a:ext cx="3190630" cy="229479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56442" y="4106007"/>
            <a:ext cx="3237522" cy="229479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705" y="4173414"/>
            <a:ext cx="3190631" cy="2227385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339650" y="5190186"/>
            <a:ext cx="8072247" cy="14450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1036" y="1981200"/>
            <a:ext cx="6205416" cy="465406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13691" y="422031"/>
            <a:ext cx="9847385" cy="1384995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DOUFÁM, ŽE SE VÁM PROHLÍDKA PO NEJZNÁMĚJŠÍCH LÁZNÍCH  KARLOVÝCH VARECH LÍBILA A MOŽNÁ NĚKDY ….. NASHLEDANOU</a:t>
            </a:r>
            <a:endParaRPr lang="cs-CZ" sz="28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963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90910" y="3093898"/>
            <a:ext cx="1501461" cy="18768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963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1032" y="3093898"/>
            <a:ext cx="1501461" cy="1876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561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fotografie a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sociální informovanost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</a:t>
            </a:r>
            <a:r>
              <a:rPr lang="cs-CZ" dirty="0" smtClean="0"/>
              <a:t>městem, </a:t>
            </a:r>
            <a:r>
              <a:rPr lang="cs-CZ" dirty="0" smtClean="0"/>
              <a:t>v kterém bydlí.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se bude orientovat nejen ve svém městě, ale pochopí i význam slova „lázeňské“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Strana č. 2 – kliknout na obr. ve žlutém rámečku – hotel </a:t>
            </a:r>
            <a:r>
              <a:rPr lang="cs-CZ" dirty="0" err="1" smtClean="0"/>
              <a:t>Imperial</a:t>
            </a:r>
            <a:r>
              <a:rPr lang="cs-CZ" dirty="0" smtClean="0"/>
              <a:t> – objeví se obr. Karlových Varů v barevných rámečcích – vždy klikneme na obr. </a:t>
            </a:r>
            <a:r>
              <a:rPr lang="cs-CZ" dirty="0"/>
              <a:t>s</a:t>
            </a:r>
            <a:r>
              <a:rPr lang="cs-CZ" dirty="0" smtClean="0"/>
              <a:t>tejného rámečku (objeví se různé pohledy, někde v zimě a i v létě), nechybí ani znak KV</a:t>
            </a:r>
          </a:p>
          <a:p>
            <a:r>
              <a:rPr lang="cs-CZ" dirty="0"/>
              <a:t>Strana </a:t>
            </a:r>
            <a:r>
              <a:rPr lang="cs-CZ" dirty="0" smtClean="0"/>
              <a:t>č. 3 – informace o řekách KV – klikat na obr. – objevují se postupně různé pohledy – prohlídka končí vždy žlutým  rámečkem</a:t>
            </a:r>
          </a:p>
          <a:p>
            <a:r>
              <a:rPr lang="cs-CZ" dirty="0"/>
              <a:t>Strana </a:t>
            </a:r>
            <a:r>
              <a:rPr lang="cs-CZ" dirty="0" smtClean="0"/>
              <a:t>č. 4 – něco málo z historie KV – kliknutím na obr. s králem se objeví legenda o vzniku KV</a:t>
            </a:r>
          </a:p>
          <a:p>
            <a:r>
              <a:rPr lang="cs-CZ" dirty="0"/>
              <a:t>Strana č</a:t>
            </a:r>
            <a:r>
              <a:rPr lang="cs-CZ" dirty="0" smtClean="0"/>
              <a:t>. 5 – texty v rámečcích nastiňují téma fotografií a pohledů – klikáním se zobrazují různé části KV – převážně lázeňská část – opět konec na žlutém rámečku</a:t>
            </a:r>
          </a:p>
          <a:p>
            <a:r>
              <a:rPr lang="cs-CZ" dirty="0"/>
              <a:t>Strana č</a:t>
            </a:r>
            <a:r>
              <a:rPr lang="cs-CZ" dirty="0" smtClean="0"/>
              <a:t>. 6 –  informuje o lázních – zde se může kliknout na každý obr. – objeví se pohárky na pití léčivých pramenů</a:t>
            </a:r>
          </a:p>
          <a:p>
            <a:r>
              <a:rPr lang="cs-CZ" dirty="0"/>
              <a:t>Strana č</a:t>
            </a:r>
            <a:r>
              <a:rPr lang="cs-CZ" dirty="0" smtClean="0"/>
              <a:t>. 7 – vysvětlení pojmu kolonáda – postupně na stranách 7, 8, 9, 10 – seznámení se čtyřmi KV kolonádami – různé pohledy v barevných  rámečcích – postupně klikat až na žluté konečné rámečky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85000" lnSpcReduction="10000"/>
          </a:bodyPr>
          <a:lstStyle/>
          <a:p>
            <a:pPr marL="45720" indent="0">
              <a:buNone/>
            </a:pPr>
            <a:r>
              <a:rPr lang="cs-CZ" dirty="0" smtClean="0"/>
              <a:t>Strana č. 11 – nabídka pohledů na historické stavby – kostel Máří Magdaleny, Městské divadlo a krásu lázeňských lesů, místo relaxace a odpočinku – postupně klikat až do žlutých rámečků</a:t>
            </a:r>
          </a:p>
          <a:p>
            <a:pPr marL="45720" indent="0">
              <a:buNone/>
            </a:pPr>
            <a:r>
              <a:rPr lang="cs-CZ" dirty="0"/>
              <a:t>Strana č</a:t>
            </a:r>
            <a:r>
              <a:rPr lang="cs-CZ" dirty="0" smtClean="0"/>
              <a:t>. 12 – opět krásné stavby KV – lázeňské domy a hotely v podobách z dob minulých, ale i současných – opět </a:t>
            </a:r>
            <a:r>
              <a:rPr lang="cs-CZ" dirty="0" err="1" smtClean="0"/>
              <a:t>proklikání</a:t>
            </a:r>
            <a:r>
              <a:rPr lang="cs-CZ" dirty="0" smtClean="0"/>
              <a:t> se až do žlutých rámečků</a:t>
            </a:r>
          </a:p>
          <a:p>
            <a:pPr marL="45720" indent="0">
              <a:buNone/>
            </a:pPr>
            <a:r>
              <a:rPr lang="cs-CZ" dirty="0"/>
              <a:t>Strana č</a:t>
            </a:r>
            <a:r>
              <a:rPr lang="cs-CZ" dirty="0" smtClean="0"/>
              <a:t>. 13 – pohledy na nejznámější kulturní akci KV – filmový festival – vysvětlení pojmu pomocí večerníčkových postaviček = pohádkové filmy – animace probíhá klikem na tři postavičky v různém pořadí – Maková panenka, </a:t>
            </a:r>
            <a:r>
              <a:rPr lang="cs-CZ" dirty="0"/>
              <a:t>R</a:t>
            </a:r>
            <a:r>
              <a:rPr lang="cs-CZ" dirty="0" smtClean="0"/>
              <a:t>ákosníček, Krteček</a:t>
            </a:r>
          </a:p>
          <a:p>
            <a:pPr marL="45720" indent="0">
              <a:buNone/>
            </a:pPr>
            <a:r>
              <a:rPr lang="cs-CZ" dirty="0"/>
              <a:t>Strana č</a:t>
            </a:r>
            <a:r>
              <a:rPr lang="cs-CZ" dirty="0" smtClean="0"/>
              <a:t>. 14 – prezentace výrobků  KV,  známých po celém světě – skla Moser a karlovarského porcelánu </a:t>
            </a:r>
          </a:p>
          <a:p>
            <a:pPr marL="45720" indent="0">
              <a:buNone/>
            </a:pPr>
            <a:r>
              <a:rPr lang="cs-CZ" dirty="0"/>
              <a:t>Strana č</a:t>
            </a:r>
            <a:r>
              <a:rPr lang="cs-CZ" dirty="0" smtClean="0"/>
              <a:t>. 15 – rozloučení, opět připomenutí znaku KV, pohled na zimní západ slunce v lázeňských lesích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9145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197" y="98943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8554" y="1359878"/>
            <a:ext cx="10112326" cy="383828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Orientovat se bezpečně ve známém prostředí i v životě tohoto prostředí  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Mít povědomí o širším společenském, věcném, přírodním, kulturním i technickém prostředí i jeho dění v rozsahu praktických zkušeností a dostupných praktických ukázek v okolí </a:t>
            </a:r>
            <a:r>
              <a:rPr lang="cs-CZ" dirty="0" smtClean="0"/>
              <a:t>dítěte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Vést rozhovor, formulovat otázky, odpovídat, slovně </a:t>
            </a:r>
            <a:r>
              <a:rPr lang="cs-CZ" dirty="0" smtClean="0"/>
              <a:t>reagovat</a:t>
            </a:r>
            <a:endParaRPr lang="cs-CZ" dirty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1000</Words>
  <Application>Microsoft Office PowerPoint</Application>
  <PresentationFormat>Vlastní</PresentationFormat>
  <Paragraphs>120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KARLOVY VARY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odkazy</vt:lpstr>
      <vt:lpstr>Metodický pokyn Integrovaný blok: sociální informovanost</vt:lpstr>
      <vt:lpstr>Studijní materiály </vt:lpstr>
      <vt:lpstr>   Práce s interaktivním výukovým materiálem </vt:lpstr>
      <vt:lpstr>   Práce s interaktivním výukovým materiálem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2015-05-18T11:54:21Z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