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5" r:id="rId3"/>
    <p:sldId id="286" r:id="rId4"/>
    <p:sldId id="258" r:id="rId5"/>
    <p:sldId id="266" r:id="rId6"/>
    <p:sldId id="259" r:id="rId7"/>
    <p:sldId id="278" r:id="rId8"/>
    <p:sldId id="265" r:id="rId9"/>
    <p:sldId id="264" r:id="rId10"/>
    <p:sldId id="279" r:id="rId11"/>
    <p:sldId id="263" r:id="rId12"/>
    <p:sldId id="262" r:id="rId13"/>
    <p:sldId id="267" r:id="rId14"/>
    <p:sldId id="269" r:id="rId15"/>
    <p:sldId id="268" r:id="rId16"/>
    <p:sldId id="261" r:id="rId17"/>
    <p:sldId id="260" r:id="rId18"/>
    <p:sldId id="273" r:id="rId19"/>
    <p:sldId id="280" r:id="rId20"/>
    <p:sldId id="272" r:id="rId21"/>
    <p:sldId id="282" r:id="rId22"/>
    <p:sldId id="271" r:id="rId23"/>
    <p:sldId id="281" r:id="rId24"/>
    <p:sldId id="276" r:id="rId25"/>
    <p:sldId id="277" r:id="rId26"/>
    <p:sldId id="274" r:id="rId27"/>
    <p:sldId id="283" r:id="rId28"/>
    <p:sldId id="284" r:id="rId29"/>
    <p:sldId id="27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647669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5780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0707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356894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042438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862128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898977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2913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808079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040054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542718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457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teropus_alecto2.jpg" TargetMode="External"/><Relationship Id="rId13" Type="http://schemas.openxmlformats.org/officeDocument/2006/relationships/hyperlink" Target="http://commons.wikimedia.org/wiki/File:Eptesicus_nilssonii_hibernating.JPG" TargetMode="External"/><Relationship Id="rId3" Type="http://schemas.openxmlformats.org/officeDocument/2006/relationships/hyperlink" Target="http://commons.wikimedia.org/wiki/File:Artibeus_jamaicensis1.jpg" TargetMode="External"/><Relationship Id="rId7" Type="http://schemas.openxmlformats.org/officeDocument/2006/relationships/hyperlink" Target="http://commons.wikimedia.org/wiki/File:Lophostoma.jpg" TargetMode="External"/><Relationship Id="rId12" Type="http://schemas.openxmlformats.org/officeDocument/2006/relationships/hyperlink" Target="http://commons.wikimedia.org/wiki/File:Eptesicus_nilssoni.jpg" TargetMode="External"/><Relationship Id="rId2" Type="http://schemas.openxmlformats.org/officeDocument/2006/relationships/hyperlink" Target="http://commons.wikimedia.org/wiki/File:PikiWiki_Israel_11326_Wildlife_and_Plants_of_Israe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k8i5oik.jpg" TargetMode="External"/><Relationship Id="rId11" Type="http://schemas.openxmlformats.org/officeDocument/2006/relationships/hyperlink" Target="http://commons.wikimedia.org/wiki/File:Mopsfledermaus_02.jpg" TargetMode="External"/><Relationship Id="rId5" Type="http://schemas.openxmlformats.org/officeDocument/2006/relationships/hyperlink" Target="http://commons.wikimedia.org/wiki/File:Bat-wing_underside.jpg" TargetMode="External"/><Relationship Id="rId15" Type="http://schemas.openxmlformats.org/officeDocument/2006/relationships/hyperlink" Target="http://commons.wikimedia.org/wiki/File:Eptesicus_serotinus.jpg" TargetMode="External"/><Relationship Id="rId10" Type="http://schemas.openxmlformats.org/officeDocument/2006/relationships/hyperlink" Target="http://commons.wikimedia.org/wiki/File:Mopsfledermaus_01.jpg" TargetMode="External"/><Relationship Id="rId4" Type="http://schemas.openxmlformats.org/officeDocument/2006/relationships/hyperlink" Target="http://commons.wikimedia.org/wiki/File:Fledermaus_rechter_Fluegel-drawing.jpg" TargetMode="External"/><Relationship Id="rId9" Type="http://schemas.openxmlformats.org/officeDocument/2006/relationships/hyperlink" Target="http://commons.wikimedia.org/wiki/File:Barbastella_barbastellus_range_Map.png" TargetMode="External"/><Relationship Id="rId14" Type="http://schemas.openxmlformats.org/officeDocument/2006/relationships/hyperlink" Target="http://commons.wikimedia.org/wiki/File:Eptesicus_serotinusMap.pn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pistrellus_pipistrellus01.jpg" TargetMode="External"/><Relationship Id="rId13" Type="http://schemas.openxmlformats.org/officeDocument/2006/relationships/hyperlink" Target="http://commons.wikimedia.org/wiki/File:Rhinolophus_ferrumequinum_range_Map.png" TargetMode="External"/><Relationship Id="rId3" Type="http://schemas.openxmlformats.org/officeDocument/2006/relationships/hyperlink" Target="http://commons.wikimedia.org/wiki/File:Myotsi_daubentonii.jpg" TargetMode="External"/><Relationship Id="rId7" Type="http://schemas.openxmlformats.org/officeDocument/2006/relationships/hyperlink" Target="http://commons.wikimedia.org/wiki/File:Pipistrellus_pipistrellus_(3204881570).jpg" TargetMode="External"/><Relationship Id="rId12" Type="http://schemas.openxmlformats.org/officeDocument/2006/relationships/hyperlink" Target="http://commons.wikimedia.org/wiki/File:Kleine_Hufeisennase_cropped.jpg" TargetMode="External"/><Relationship Id="rId2" Type="http://schemas.openxmlformats.org/officeDocument/2006/relationships/hyperlink" Target="http://commons.wikimedia.org/wiki/File:Mapa_Myotis_daubentonii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17.16b.JRA.jpg" TargetMode="External"/><Relationship Id="rId11" Type="http://schemas.openxmlformats.org/officeDocument/2006/relationships/hyperlink" Target="http://commons.wikimedia.org/wiki/File:17.17a.JRA.tif" TargetMode="External"/><Relationship Id="rId5" Type="http://schemas.openxmlformats.org/officeDocument/2006/relationships/hyperlink" Target="http://commons.wikimedia.org/wiki/File:16.01a.JRA.jpg" TargetMode="External"/><Relationship Id="rId10" Type="http://schemas.openxmlformats.org/officeDocument/2006/relationships/hyperlink" Target="http://commons.wikimedia.org/wiki/File:Rhinolophus_hipposideros20080922.jpg" TargetMode="External"/><Relationship Id="rId4" Type="http://schemas.openxmlformats.org/officeDocument/2006/relationships/hyperlink" Target="http://commons.wikimedia.org/wiki/File:Gro%C3%9Fes_Mausohr.jpg" TargetMode="External"/><Relationship Id="rId9" Type="http://schemas.openxmlformats.org/officeDocument/2006/relationships/hyperlink" Target="http://commons.wikimedia.org/wiki/File:Lesser_Horseshoe_Bat_area.pn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ampires_-_57_365.jpg" TargetMode="External"/><Relationship Id="rId3" Type="http://schemas.openxmlformats.org/officeDocument/2006/relationships/hyperlink" Target="http://commons.wikimedia.org/wiki/File:Gro%C3%9Fe_Hufeisennase_(01).jpg" TargetMode="External"/><Relationship Id="rId7" Type="http://schemas.openxmlformats.org/officeDocument/2006/relationships/hyperlink" Target="http://commons.wikimedia.org/wiki/File:VampireBat2010.jpg" TargetMode="External"/><Relationship Id="rId12" Type="http://schemas.openxmlformats.org/officeDocument/2006/relationships/hyperlink" Target="http://commons.wikimedia.org/wiki/File:Kalong_(Pteropus_vampyrus)_sleeping_2.jpg" TargetMode="External"/><Relationship Id="rId2" Type="http://schemas.openxmlformats.org/officeDocument/2006/relationships/hyperlink" Target="http://commons.wikimedia.org/wiki/File:Rhinolophus_ferrumequinum_-_Greater_Horseshoe_bat_(2321181688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esmodus_rotundus_feeding.jpg" TargetMode="External"/><Relationship Id="rId11" Type="http://schemas.openxmlformats.org/officeDocument/2006/relationships/hyperlink" Target="http://commons.wikimedia.org/wiki/File:Pteropus_vampyrus.jpg" TargetMode="External"/><Relationship Id="rId5" Type="http://schemas.openxmlformats.org/officeDocument/2006/relationships/hyperlink" Target="http://commons.wikimedia.org/wiki/File:Desmodusrotundus.jpg" TargetMode="External"/><Relationship Id="rId10" Type="http://schemas.openxmlformats.org/officeDocument/2006/relationships/hyperlink" Target="http://commons.wikimedia.org/wiki/File:Pteropus_livingstonii_range_map.svg" TargetMode="External"/><Relationship Id="rId4" Type="http://schemas.openxmlformats.org/officeDocument/2006/relationships/hyperlink" Target="http://commons.wikimedia.org/wiki/File:GemeinerVampirWorldaussparung.png" TargetMode="External"/><Relationship Id="rId9" Type="http://schemas.openxmlformats.org/officeDocument/2006/relationships/hyperlink" Target="http://commons.wikimedia.org/wiki/File:Livingstone's_Fruit_Bat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3271631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VY_32_INOVACE_213_Savci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Květen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7065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2975816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Letouni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592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LETOUNI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Letouni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druhý nejpočetnější savčí řád (930 </a:t>
            </a:r>
            <a:r>
              <a:rPr lang="cs-CZ" sz="2400" b="1" dirty="0"/>
              <a:t>druhů v 17 </a:t>
            </a:r>
            <a:r>
              <a:rPr lang="cs-CZ" sz="2400" b="1" dirty="0" smtClean="0"/>
              <a:t>čeledích)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sv-SE" sz="2400" b="1" dirty="0" smtClean="0"/>
              <a:t>všec</a:t>
            </a:r>
            <a:r>
              <a:rPr lang="cs-CZ" sz="2400" b="1" dirty="0" smtClean="0"/>
              <a:t>h</a:t>
            </a:r>
            <a:r>
              <a:rPr lang="sv-SE" sz="2400" b="1" dirty="0" smtClean="0"/>
              <a:t> kontinent</a:t>
            </a:r>
            <a:r>
              <a:rPr lang="cs-CZ" sz="2400" b="1" dirty="0" smtClean="0"/>
              <a:t>ech</a:t>
            </a:r>
            <a:r>
              <a:rPr lang="sv-SE" sz="2400" b="1" dirty="0" smtClean="0"/>
              <a:t> </a:t>
            </a:r>
            <a:r>
              <a:rPr lang="cs-CZ" sz="2400" b="1" dirty="0" smtClean="0"/>
              <a:t>(kromě</a:t>
            </a:r>
            <a:r>
              <a:rPr lang="sv-SE" sz="2400" b="1" dirty="0" smtClean="0"/>
              <a:t> Antarktidy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v ČR 27 druhů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j</a:t>
            </a:r>
            <a:r>
              <a:rPr lang="cs-CZ" sz="2400" b="1" dirty="0" smtClean="0"/>
              <a:t>ediní savci schopní </a:t>
            </a:r>
            <a:r>
              <a:rPr lang="cs-CZ" sz="2400" b="1" dirty="0"/>
              <a:t>aktivního </a:t>
            </a:r>
            <a:r>
              <a:rPr lang="cs-CZ" sz="2400" b="1" dirty="0" smtClean="0"/>
              <a:t>letu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rozpětí </a:t>
            </a:r>
            <a:r>
              <a:rPr lang="cs-CZ" sz="2400" b="1" dirty="0"/>
              <a:t>křídel </a:t>
            </a:r>
            <a:r>
              <a:rPr lang="cs-CZ" sz="2400" b="1" dirty="0" smtClean="0"/>
              <a:t>různé - </a:t>
            </a:r>
            <a:r>
              <a:rPr lang="cs-CZ" sz="2400" b="1" dirty="0"/>
              <a:t>od </a:t>
            </a:r>
            <a:r>
              <a:rPr lang="cs-CZ" sz="2400" b="1" dirty="0" smtClean="0"/>
              <a:t>13 cm do 1,5 </a:t>
            </a:r>
            <a:r>
              <a:rPr lang="cs-CZ" sz="2400" b="1" dirty="0"/>
              <a:t>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- hmyzožraví </a:t>
            </a:r>
            <a:r>
              <a:rPr lang="cs-CZ" sz="2400" b="1" dirty="0" smtClean="0"/>
              <a:t> (netopýři),  býložraví (kaloni)</a:t>
            </a:r>
            <a:endParaRPr lang="cs-CZ" sz="24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05" y="3829833"/>
            <a:ext cx="3816424" cy="2723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919" y="3829833"/>
            <a:ext cx="4092353" cy="2723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2805" y="6309320"/>
            <a:ext cx="6815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				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schemeClr val="bg1"/>
                </a:solidFill>
              </a:rPr>
              <a:t>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7946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Letouni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Křídlo: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- dlouhé </a:t>
            </a:r>
            <a:r>
              <a:rPr lang="cs-CZ" sz="2400" b="1" dirty="0"/>
              <a:t>předloktí, pažní </a:t>
            </a:r>
            <a:r>
              <a:rPr lang="cs-CZ" sz="2400" b="1" dirty="0" smtClean="0"/>
              <a:t>kost, prodloužené záprstní kůstky </a:t>
            </a:r>
            <a:r>
              <a:rPr lang="cs-CZ" sz="2400" b="1" dirty="0"/>
              <a:t>a prstní články </a:t>
            </a:r>
            <a:r>
              <a:rPr lang="cs-CZ" sz="2400" b="1" dirty="0" smtClean="0"/>
              <a:t>2. – 5. prstu</a:t>
            </a:r>
          </a:p>
          <a:p>
            <a:pPr marL="0" indent="0">
              <a:buNone/>
            </a:pPr>
            <a:r>
              <a:rPr lang="cs-CZ" sz="2400" b="1" dirty="0" smtClean="0"/>
              <a:t>     - mezi </a:t>
            </a:r>
            <a:r>
              <a:rPr lang="cs-CZ" sz="2400" b="1" dirty="0"/>
              <a:t>nimi a dalšími částmi těla </a:t>
            </a:r>
            <a:r>
              <a:rPr lang="cs-CZ" sz="2400" b="1" dirty="0" smtClean="0"/>
              <a:t>napnuta </a:t>
            </a:r>
            <a:r>
              <a:rPr lang="cs-CZ" sz="2400" b="1" dirty="0"/>
              <a:t>tenká </a:t>
            </a:r>
            <a:r>
              <a:rPr lang="cs-CZ" sz="2400" b="1" dirty="0" smtClean="0"/>
              <a:t>	kožovitá blána s nervovými </a:t>
            </a:r>
            <a:r>
              <a:rPr lang="cs-CZ" sz="2400" b="1" dirty="0"/>
              <a:t>a </a:t>
            </a:r>
            <a:r>
              <a:rPr lang="cs-CZ" sz="2400" b="1" dirty="0" smtClean="0"/>
              <a:t>svalovými vlákny </a:t>
            </a:r>
          </a:p>
          <a:p>
            <a:pPr marL="0" indent="0">
              <a:buNone/>
            </a:pPr>
            <a:r>
              <a:rPr lang="cs-CZ" sz="2400" b="1" dirty="0" smtClean="0"/>
              <a:t>- první </a:t>
            </a:r>
            <a:r>
              <a:rPr lang="cs-CZ" sz="2400" b="1" dirty="0"/>
              <a:t>prst (palec) </a:t>
            </a:r>
            <a:r>
              <a:rPr lang="cs-CZ" sz="2400" b="1" dirty="0" smtClean="0"/>
              <a:t>volný</a:t>
            </a:r>
            <a:r>
              <a:rPr lang="cs-CZ" sz="2400" b="1" dirty="0"/>
              <a:t>, zakončený ostrým drápkem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částečně </a:t>
            </a:r>
            <a:r>
              <a:rPr lang="cs-CZ" sz="2400" b="1" dirty="0"/>
              <a:t>odlehčené kosti, dvojité zakloubení kosti pažní s </a:t>
            </a:r>
            <a:r>
              <a:rPr lang="cs-CZ" sz="2400" b="1" dirty="0" smtClean="0"/>
              <a:t>lopatkou</a:t>
            </a:r>
          </a:p>
          <a:p>
            <a:pPr marL="0" indent="0">
              <a:buNone/>
            </a:pPr>
            <a:r>
              <a:rPr lang="cs-CZ" sz="2400" b="1" dirty="0" smtClean="0"/>
              <a:t>- silné </a:t>
            </a:r>
            <a:r>
              <a:rPr lang="cs-CZ" sz="2400" b="1" dirty="0"/>
              <a:t>létací svaly, </a:t>
            </a:r>
            <a:r>
              <a:rPr lang="cs-CZ" sz="2400" b="1" dirty="0" smtClean="0"/>
              <a:t>upínají se </a:t>
            </a:r>
            <a:r>
              <a:rPr lang="cs-CZ" sz="2400" b="1" dirty="0"/>
              <a:t>na hřeben hrudní </a:t>
            </a:r>
            <a:r>
              <a:rPr lang="cs-CZ" sz="2400" b="1" dirty="0" smtClean="0"/>
              <a:t>kosti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61002"/>
            <a:ext cx="3528243" cy="1689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61003"/>
            <a:ext cx="2259105" cy="168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5116867"/>
            <a:ext cx="6336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3 				                    Obrázek </a:t>
            </a:r>
            <a:r>
              <a:rPr lang="cs-CZ" sz="1200" b="1" dirty="0"/>
              <a:t>č. </a:t>
            </a:r>
            <a:r>
              <a:rPr lang="cs-CZ" sz="1200" b="1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1395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Letouni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733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echolokace </a:t>
            </a:r>
            <a:r>
              <a:rPr lang="cs-CZ" sz="2400" b="1" dirty="0"/>
              <a:t>- </a:t>
            </a:r>
            <a:r>
              <a:rPr lang="cs-CZ" sz="2400" b="1" dirty="0" smtClean="0"/>
              <a:t>orientace </a:t>
            </a:r>
            <a:r>
              <a:rPr lang="cs-CZ" sz="2400" b="1" dirty="0"/>
              <a:t>podle odraženého ultrazvuku </a:t>
            </a:r>
            <a:r>
              <a:rPr lang="cs-CZ" sz="2400" b="1" dirty="0" smtClean="0"/>
              <a:t>(vysílán </a:t>
            </a:r>
            <a:r>
              <a:rPr lang="cs-CZ" sz="2400" b="1" dirty="0"/>
              <a:t>tlamou nebo </a:t>
            </a:r>
            <a:r>
              <a:rPr lang="cs-CZ" sz="2400" b="1" dirty="0" smtClean="0"/>
              <a:t>nosem), odraz zachycen </a:t>
            </a:r>
            <a:r>
              <a:rPr lang="cs-CZ" sz="2400" b="1" dirty="0"/>
              <a:t>velkými ušními </a:t>
            </a:r>
            <a:r>
              <a:rPr lang="cs-CZ" sz="2400" b="1" dirty="0" smtClean="0"/>
              <a:t>boltci</a:t>
            </a:r>
          </a:p>
          <a:p>
            <a:pPr marL="0" indent="0">
              <a:buNone/>
            </a:pPr>
            <a:r>
              <a:rPr lang="cs-CZ" sz="2400" b="1" dirty="0" smtClean="0"/>
              <a:t>- špatný zrak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dlouhověcí </a:t>
            </a:r>
            <a:r>
              <a:rPr lang="cs-CZ" sz="2400" b="1" dirty="0"/>
              <a:t>(dožívají </a:t>
            </a:r>
            <a:r>
              <a:rPr lang="cs-CZ" sz="2400" b="1" dirty="0" smtClean="0"/>
              <a:t>se až 40 </a:t>
            </a:r>
            <a:r>
              <a:rPr lang="cs-CZ" sz="2400" b="1" dirty="0"/>
              <a:t>let) 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páří </a:t>
            </a:r>
            <a:r>
              <a:rPr lang="cs-CZ" sz="2400" b="1" dirty="0"/>
              <a:t>se na podzim - utajená březost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příští </a:t>
            </a:r>
            <a:r>
              <a:rPr lang="cs-CZ" sz="2400" b="1" dirty="0"/>
              <a:t>rok porodí </a:t>
            </a:r>
            <a:r>
              <a:rPr lang="cs-CZ" sz="2400" b="1" dirty="0" smtClean="0"/>
              <a:t>osrstěné </a:t>
            </a:r>
            <a:r>
              <a:rPr lang="cs-CZ" sz="2400" b="1" dirty="0"/>
              <a:t>mládě </a:t>
            </a:r>
            <a:r>
              <a:rPr lang="cs-CZ" sz="2400" b="1" dirty="0" smtClean="0"/>
              <a:t>do </a:t>
            </a:r>
            <a:r>
              <a:rPr lang="cs-CZ" sz="2400" b="1" dirty="0"/>
              <a:t>jamky vytvořené v létací bláně </a:t>
            </a:r>
          </a:p>
          <a:p>
            <a:pPr marL="0" indent="0">
              <a:buNone/>
            </a:pPr>
            <a:r>
              <a:rPr lang="cs-CZ" sz="2400" b="1" dirty="0" smtClean="0"/>
              <a:t>- mládě dva </a:t>
            </a:r>
            <a:r>
              <a:rPr lang="cs-CZ" sz="2400" b="1" dirty="0"/>
              <a:t>měsíce kojeno (samice </a:t>
            </a:r>
            <a:r>
              <a:rPr lang="cs-CZ" sz="2400" b="1" dirty="0" smtClean="0"/>
              <a:t>v početných letních koloniích) 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77162"/>
            <a:ext cx="2736304" cy="2128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88840"/>
            <a:ext cx="2299071" cy="3448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4797152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5229200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0411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Letouni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79296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pravděpodobně se vyvinuli </a:t>
            </a:r>
            <a:r>
              <a:rPr lang="cs-CZ" sz="2400" b="1" dirty="0"/>
              <a:t>ze stromových </a:t>
            </a:r>
            <a:r>
              <a:rPr lang="cs-CZ" sz="2400" b="1" dirty="0" smtClean="0"/>
              <a:t>hmyzožravců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nepříznivých </a:t>
            </a:r>
            <a:r>
              <a:rPr lang="cs-CZ" sz="2400" b="1" dirty="0" smtClean="0"/>
              <a:t>podmínkách (v zimě) stav strnulosti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zadní </a:t>
            </a:r>
            <a:r>
              <a:rPr lang="cs-CZ" sz="2400" b="1" dirty="0"/>
              <a:t>končetiny </a:t>
            </a:r>
            <a:r>
              <a:rPr lang="cs-CZ" sz="2400" b="1" dirty="0" smtClean="0"/>
              <a:t>- klouby obráceně, na </a:t>
            </a:r>
            <a:r>
              <a:rPr lang="cs-CZ" sz="2400" b="1" dirty="0"/>
              <a:t>prstech drápy → zavěšení hlavou dolů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využívají úkryty v jeskyních, dutinách </a:t>
            </a:r>
            <a:r>
              <a:rPr lang="cs-CZ" sz="2400" b="1" dirty="0" smtClean="0"/>
              <a:t>stromů, na půdách </a:t>
            </a:r>
          </a:p>
          <a:p>
            <a:pPr marL="0" indent="0">
              <a:buNone/>
            </a:pPr>
            <a:r>
              <a:rPr lang="cs-CZ" sz="2400" b="1" dirty="0" smtClean="0"/>
              <a:t> </a:t>
            </a:r>
            <a:r>
              <a:rPr lang="cs-CZ" sz="2400" b="1" dirty="0">
                <a:solidFill>
                  <a:srgbClr val="C00000"/>
                </a:solidFill>
              </a:rPr>
              <a:t>Řád:</a:t>
            </a:r>
            <a:r>
              <a:rPr lang="cs-CZ" sz="2400" b="1" dirty="0"/>
              <a:t> </a:t>
            </a:r>
            <a:r>
              <a:rPr lang="cs-CZ" sz="2400" b="1" dirty="0" smtClean="0"/>
              <a:t>Letouni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	 podřád: </a:t>
            </a:r>
            <a:r>
              <a:rPr lang="cs-CZ" sz="2400" b="1" dirty="0" smtClean="0"/>
              <a:t>netopýři       </a:t>
            </a:r>
            <a:r>
              <a:rPr lang="cs-CZ" sz="2400" b="1" dirty="0"/>
              <a:t>	</a:t>
            </a:r>
            <a:r>
              <a:rPr lang="cs-CZ" sz="2400" b="1" dirty="0" smtClean="0"/>
              <a:t>   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- podřád</a:t>
            </a:r>
            <a:r>
              <a:rPr lang="cs-CZ" sz="2400" b="1" dirty="0">
                <a:solidFill>
                  <a:srgbClr val="C00000"/>
                </a:solidFill>
              </a:rPr>
              <a:t>:</a:t>
            </a:r>
            <a:r>
              <a:rPr lang="cs-CZ" sz="2400" b="1" dirty="0"/>
              <a:t> </a:t>
            </a:r>
            <a:r>
              <a:rPr lang="cs-CZ" sz="2400" b="1" dirty="0" smtClean="0"/>
              <a:t>kaloni</a:t>
            </a:r>
            <a:endParaRPr lang="cs-CZ" sz="2400" b="1" dirty="0"/>
          </a:p>
        </p:txBody>
      </p:sp>
      <p:pic>
        <p:nvPicPr>
          <p:cNvPr id="4098" name="Picture 2" descr="D:\Zuza\Foto\Plecotus letad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3240360" cy="231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373" y="4221088"/>
            <a:ext cx="3041915" cy="231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309320"/>
            <a:ext cx="6336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7 				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8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1629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Netopýr černý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kromě </a:t>
            </a:r>
            <a:r>
              <a:rPr lang="cs-CZ" sz="2400" b="1" dirty="0"/>
              <a:t>severní Skandinávie </a:t>
            </a:r>
            <a:r>
              <a:rPr lang="cs-CZ" sz="2400" b="1" dirty="0" smtClean="0"/>
              <a:t>po </a:t>
            </a:r>
            <a:r>
              <a:rPr lang="cs-CZ" sz="2400" b="1" dirty="0"/>
              <a:t>celé </a:t>
            </a:r>
            <a:r>
              <a:rPr lang="cs-CZ" sz="2400" b="1" dirty="0" smtClean="0"/>
              <a:t>Evropě</a:t>
            </a:r>
          </a:p>
          <a:p>
            <a:pPr marL="0" indent="0">
              <a:buNone/>
            </a:pPr>
            <a:r>
              <a:rPr lang="cs-CZ" sz="2400" b="1" dirty="0" smtClean="0"/>
              <a:t>- v ČR </a:t>
            </a:r>
            <a:r>
              <a:rPr lang="cs-CZ" sz="2400" b="1" dirty="0"/>
              <a:t>rozšířen téměř na celém </a:t>
            </a:r>
            <a:r>
              <a:rPr lang="cs-CZ" sz="2400" b="1" dirty="0" smtClean="0"/>
              <a:t>území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krátký </a:t>
            </a:r>
            <a:r>
              <a:rPr lang="cs-CZ" sz="2400" b="1" dirty="0"/>
              <a:t>nos, malé oči a široké </a:t>
            </a:r>
            <a:r>
              <a:rPr lang="cs-CZ" sz="2400" b="1" dirty="0" smtClean="0"/>
              <a:t>uši</a:t>
            </a:r>
          </a:p>
          <a:p>
            <a:pPr marL="0" indent="0">
              <a:buNone/>
            </a:pPr>
            <a:r>
              <a:rPr lang="cs-CZ" sz="2400" b="1" dirty="0"/>
              <a:t>- rozpětí křídel 260 - 290 mm</a:t>
            </a:r>
          </a:p>
          <a:p>
            <a:pPr marL="0" indent="0">
              <a:buNone/>
            </a:pPr>
            <a:r>
              <a:rPr lang="cs-CZ" sz="2400" b="1" dirty="0" smtClean="0"/>
              <a:t>- hmotnost 6 - </a:t>
            </a:r>
            <a:r>
              <a:rPr lang="cs-CZ" sz="2400" b="1" dirty="0"/>
              <a:t>15 </a:t>
            </a:r>
            <a:r>
              <a:rPr lang="cs-CZ" sz="2400" b="1" dirty="0" smtClean="0"/>
              <a:t>g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45 </a:t>
            </a:r>
            <a:r>
              <a:rPr lang="cs-CZ" sz="2400" b="1" dirty="0" smtClean="0"/>
              <a:t>- </a:t>
            </a:r>
            <a:r>
              <a:rPr lang="cs-CZ" sz="2400" b="1" dirty="0"/>
              <a:t>60 </a:t>
            </a:r>
            <a:r>
              <a:rPr lang="cs-CZ" sz="2400" b="1" dirty="0" smtClean="0"/>
              <a:t>mm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27378"/>
            <a:ext cx="5223332" cy="3485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92" y="3729824"/>
            <a:ext cx="2923655" cy="2883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0192" y="6381328"/>
            <a:ext cx="5299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9 			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/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4462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Netopýr černý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srst hnědočerná </a:t>
            </a:r>
            <a:r>
              <a:rPr lang="cs-CZ" sz="2400" b="1" dirty="0"/>
              <a:t>až černá, </a:t>
            </a:r>
            <a:r>
              <a:rPr lang="cs-CZ" sz="2400" b="1" dirty="0" smtClean="0"/>
              <a:t>často albinismus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koloniích (10 až 80 samic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zalétávají </a:t>
            </a:r>
            <a:r>
              <a:rPr lang="cs-CZ" sz="2400" b="1" dirty="0"/>
              <a:t>i do </a:t>
            </a:r>
            <a:r>
              <a:rPr lang="cs-CZ" sz="2400" b="1" dirty="0" smtClean="0"/>
              <a:t>bytů</a:t>
            </a:r>
          </a:p>
          <a:p>
            <a:pPr marL="0" indent="0">
              <a:buNone/>
            </a:pPr>
            <a:r>
              <a:rPr lang="cs-CZ" sz="2400" b="1" dirty="0" smtClean="0"/>
              <a:t>- zimují </a:t>
            </a:r>
            <a:r>
              <a:rPr lang="cs-CZ" sz="2400" b="1" dirty="0"/>
              <a:t>v jeskyních nebo </a:t>
            </a:r>
            <a:r>
              <a:rPr lang="cs-CZ" sz="2400" b="1" dirty="0" smtClean="0"/>
              <a:t>sklepích (jednotlivě </a:t>
            </a:r>
            <a:r>
              <a:rPr lang="cs-CZ" sz="2400" b="1" dirty="0"/>
              <a:t>nebo v hojném počtu </a:t>
            </a:r>
            <a:r>
              <a:rPr lang="cs-CZ" sz="2400" b="1" dirty="0" smtClean="0"/>
              <a:t>- až </a:t>
            </a:r>
            <a:r>
              <a:rPr lang="cs-CZ" sz="2400" b="1" dirty="0"/>
              <a:t>10 000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přesuny  až 300 km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kriticky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81734"/>
            <a:ext cx="5484763" cy="3616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23528" y="3789039"/>
            <a:ext cx="2736304" cy="2387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5949280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6381328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871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/>
              <a:t>Netopýr </a:t>
            </a:r>
            <a:r>
              <a:rPr lang="cs-CZ" sz="3600" b="1" dirty="0" smtClean="0"/>
              <a:t>severní (netopýr </a:t>
            </a:r>
            <a:r>
              <a:rPr lang="cs-CZ" sz="3600" b="1" dirty="0"/>
              <a:t>bahenní, </a:t>
            </a:r>
            <a:r>
              <a:rPr lang="cs-CZ" sz="3600" b="1" dirty="0" smtClean="0"/>
              <a:t>stěhovavý)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území </a:t>
            </a:r>
            <a:r>
              <a:rPr lang="cs-CZ" sz="2400" b="1" dirty="0"/>
              <a:t>Francie, Norska, severní Evropy i Asie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ČR zřídka (na horách)</a:t>
            </a:r>
          </a:p>
          <a:p>
            <a:pPr marL="0" indent="0">
              <a:buNone/>
            </a:pPr>
            <a:r>
              <a:rPr lang="cs-CZ" sz="2400" b="1" dirty="0" smtClean="0"/>
              <a:t>- hmotnost 8 </a:t>
            </a:r>
            <a:r>
              <a:rPr lang="cs-CZ" sz="2400" b="1" dirty="0"/>
              <a:t>- 17 </a:t>
            </a:r>
            <a:r>
              <a:rPr lang="cs-CZ" sz="2400" b="1" dirty="0" smtClean="0"/>
              <a:t>g</a:t>
            </a:r>
          </a:p>
          <a:p>
            <a:pPr marL="0" indent="0">
              <a:buNone/>
            </a:pPr>
            <a:r>
              <a:rPr lang="cs-CZ" sz="2400" b="1" dirty="0" smtClean="0"/>
              <a:t>- délka těla 41 - 49 mm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rozpětí křídel </a:t>
            </a:r>
            <a:r>
              <a:rPr lang="cs-CZ" sz="2400" b="1" dirty="0" smtClean="0"/>
              <a:t>240 - 280 mm</a:t>
            </a:r>
          </a:p>
          <a:p>
            <a:pPr marL="0" indent="0">
              <a:buNone/>
            </a:pPr>
            <a:r>
              <a:rPr lang="cs-CZ" sz="2400" b="1" dirty="0" smtClean="0"/>
              <a:t>- léto tráví </a:t>
            </a:r>
            <a:r>
              <a:rPr lang="cs-CZ" sz="2400" b="1" dirty="0"/>
              <a:t>ve štěrbinách </a:t>
            </a:r>
            <a:r>
              <a:rPr lang="cs-CZ" sz="2400" b="1" dirty="0" smtClean="0"/>
              <a:t>(střechy)</a:t>
            </a:r>
          </a:p>
          <a:p>
            <a:pPr marL="0" indent="0">
              <a:buNone/>
            </a:pPr>
            <a:r>
              <a:rPr lang="cs-CZ" sz="2400" b="1" dirty="0" smtClean="0"/>
              <a:t>- loví </a:t>
            </a:r>
            <a:r>
              <a:rPr lang="cs-CZ" sz="2400" b="1" dirty="0"/>
              <a:t>ve skupinách </a:t>
            </a:r>
            <a:r>
              <a:rPr lang="cs-CZ" sz="2400" b="1" dirty="0" smtClean="0"/>
              <a:t>- krouživý let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silně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457" y="2114481"/>
            <a:ext cx="3907015" cy="417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0841"/>
            <a:ext cx="3096344" cy="2143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026166"/>
            <a:ext cx="62646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13 					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8310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Netopýr večerní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Evropa (</a:t>
            </a:r>
            <a:r>
              <a:rPr lang="cs-CZ" sz="2600" b="1" dirty="0"/>
              <a:t>chybí ve Skandinávii a Finsku), </a:t>
            </a:r>
            <a:r>
              <a:rPr lang="cs-CZ" sz="2600" b="1" dirty="0" smtClean="0"/>
              <a:t>střední Asie </a:t>
            </a:r>
            <a:endParaRPr lang="cs-CZ" sz="2600" b="1" dirty="0"/>
          </a:p>
          <a:p>
            <a:pPr marL="0" indent="0">
              <a:buNone/>
            </a:pPr>
            <a:r>
              <a:rPr lang="cs-CZ" sz="2600" b="1" dirty="0" smtClean="0"/>
              <a:t>- v ČR téměř </a:t>
            </a:r>
            <a:r>
              <a:rPr lang="cs-CZ" sz="2600" b="1" dirty="0"/>
              <a:t>po celém </a:t>
            </a:r>
            <a:r>
              <a:rPr lang="cs-CZ" sz="2600" b="1" dirty="0" smtClean="0"/>
              <a:t>území </a:t>
            </a:r>
          </a:p>
          <a:p>
            <a:pPr marL="0" indent="0">
              <a:buNone/>
            </a:pPr>
            <a:r>
              <a:rPr lang="cs-CZ" sz="2600" b="1" dirty="0" smtClean="0"/>
              <a:t>- větší druh </a:t>
            </a:r>
            <a:r>
              <a:rPr lang="cs-CZ" sz="2600" b="1" dirty="0"/>
              <a:t>našich </a:t>
            </a:r>
            <a:r>
              <a:rPr lang="cs-CZ" sz="2600" b="1" dirty="0" smtClean="0"/>
              <a:t>netopýrů</a:t>
            </a:r>
          </a:p>
          <a:p>
            <a:pPr marL="0" indent="0">
              <a:buNone/>
            </a:pPr>
            <a:r>
              <a:rPr lang="cs-CZ" sz="2600" b="1" dirty="0" smtClean="0"/>
              <a:t>- hmotnost 13 - 30 g</a:t>
            </a:r>
          </a:p>
          <a:p>
            <a:pPr marL="0" indent="0">
              <a:buNone/>
            </a:pPr>
            <a:r>
              <a:rPr lang="cs-CZ" sz="2600" b="1" dirty="0" smtClean="0"/>
              <a:t>- délka 62 - 80 mm</a:t>
            </a:r>
          </a:p>
          <a:p>
            <a:pPr marL="0" indent="0">
              <a:buNone/>
            </a:pPr>
            <a:r>
              <a:rPr lang="cs-CZ" sz="2600" b="1" dirty="0" smtClean="0"/>
              <a:t>- rozpětí křídel </a:t>
            </a:r>
            <a:r>
              <a:rPr lang="cs-CZ" sz="2600" b="1" dirty="0"/>
              <a:t>315 </a:t>
            </a:r>
            <a:r>
              <a:rPr lang="cs-CZ" sz="2600" b="1" dirty="0" smtClean="0"/>
              <a:t>- 381 mm</a:t>
            </a:r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- černohnědé zbarvení </a:t>
            </a:r>
            <a:r>
              <a:rPr lang="cs-CZ" sz="2600" b="1" dirty="0"/>
              <a:t>boltců a létacích </a:t>
            </a:r>
            <a:r>
              <a:rPr lang="cs-CZ" sz="2600" b="1" dirty="0" smtClean="0"/>
              <a:t>blan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- silně </a:t>
            </a:r>
            <a:r>
              <a:rPr lang="cs-CZ" sz="2600" b="1" dirty="0">
                <a:solidFill>
                  <a:srgbClr val="C00000"/>
                </a:solidFill>
              </a:rPr>
              <a:t>ohrožený</a:t>
            </a:r>
            <a:endParaRPr lang="cs-CZ" sz="2600" b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20888"/>
            <a:ext cx="4320480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74740"/>
            <a:ext cx="3646503" cy="1686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445224"/>
            <a:ext cx="61926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15 				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/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16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1269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Netopýr </a:t>
            </a:r>
            <a:r>
              <a:rPr lang="cs-CZ" sz="3200" b="1" dirty="0" smtClean="0"/>
              <a:t>vodní (</a:t>
            </a:r>
            <a:r>
              <a:rPr lang="cs-CZ" sz="3200" b="1" dirty="0" err="1" smtClean="0"/>
              <a:t>krátkoušan</a:t>
            </a:r>
            <a:r>
              <a:rPr lang="cs-CZ" sz="3200" b="1" dirty="0" smtClean="0"/>
              <a:t> vodní)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velká část </a:t>
            </a:r>
            <a:r>
              <a:rPr lang="cs-CZ" sz="2400" b="1" dirty="0"/>
              <a:t>Evropy, Asie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ČR se vyskytuje</a:t>
            </a:r>
          </a:p>
          <a:p>
            <a:pPr marL="0" indent="0">
              <a:buNone/>
            </a:pPr>
            <a:r>
              <a:rPr lang="cs-CZ" sz="2400" b="1" dirty="0" smtClean="0"/>
              <a:t>- hmotnost 6 </a:t>
            </a:r>
            <a:r>
              <a:rPr lang="cs-CZ" sz="2400" b="1" dirty="0"/>
              <a:t>- 11 </a:t>
            </a:r>
            <a:r>
              <a:rPr lang="cs-CZ" sz="2400" b="1" dirty="0" smtClean="0"/>
              <a:t>g </a:t>
            </a:r>
          </a:p>
          <a:p>
            <a:pPr marL="0" indent="0">
              <a:buNone/>
            </a:pPr>
            <a:r>
              <a:rPr lang="cs-CZ" sz="2400" b="1" dirty="0" smtClean="0"/>
              <a:t>- hnědý</a:t>
            </a:r>
            <a:r>
              <a:rPr lang="cs-CZ" sz="2400" b="1" dirty="0"/>
              <a:t>, na spodku </a:t>
            </a:r>
            <a:r>
              <a:rPr lang="cs-CZ" sz="2400" b="1" dirty="0" smtClean="0"/>
              <a:t>hnědožlutý</a:t>
            </a:r>
          </a:p>
          <a:p>
            <a:pPr marL="0" indent="0">
              <a:buNone/>
            </a:pPr>
            <a:r>
              <a:rPr lang="cs-CZ" sz="2400" b="1" dirty="0" smtClean="0"/>
              <a:t>- dlouhý 39 - 55 mm</a:t>
            </a:r>
          </a:p>
          <a:p>
            <a:pPr marL="0" indent="0">
              <a:buNone/>
            </a:pPr>
            <a:r>
              <a:rPr lang="cs-CZ" sz="2400" b="1" dirty="0" smtClean="0"/>
              <a:t>- ocas 32 - 40 mm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cs-CZ" sz="2400" b="1" dirty="0" smtClean="0"/>
              <a:t>- za noc uloví 3 000 – 4 000 </a:t>
            </a:r>
            <a:r>
              <a:rPr lang="cs-CZ" sz="2400" b="1" dirty="0"/>
              <a:t>larev komárů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silně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248" y="908720"/>
            <a:ext cx="3282083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4595382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589240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17 					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č. 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8617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Netopýr velký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 Evropě hojný (kromě </a:t>
            </a:r>
            <a:r>
              <a:rPr lang="cs-CZ" sz="2400" b="1" dirty="0"/>
              <a:t>severských </a:t>
            </a:r>
            <a:r>
              <a:rPr lang="cs-CZ" sz="2400" b="1" dirty="0" smtClean="0"/>
              <a:t>zemí)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nejhojnější </a:t>
            </a:r>
            <a:r>
              <a:rPr lang="cs-CZ" sz="2400" b="1" dirty="0"/>
              <a:t>a </a:t>
            </a:r>
            <a:r>
              <a:rPr lang="cs-CZ" sz="2400" b="1" dirty="0" smtClean="0"/>
              <a:t>největší druh obývající ČR</a:t>
            </a:r>
          </a:p>
          <a:p>
            <a:pPr marL="0" indent="0">
              <a:buNone/>
            </a:pPr>
            <a:r>
              <a:rPr lang="cs-CZ" sz="2400" b="1" dirty="0" smtClean="0"/>
              <a:t>- tělo s hlavou  6,5 - 8 cm, ocas 4,8 - 6 cm</a:t>
            </a:r>
          </a:p>
          <a:p>
            <a:pPr marL="0" indent="0">
              <a:buNone/>
            </a:pPr>
            <a:r>
              <a:rPr lang="cs-CZ" sz="2400" b="1" dirty="0" smtClean="0"/>
              <a:t>- hmotnost 18 - 45 g</a:t>
            </a:r>
          </a:p>
          <a:p>
            <a:pPr marL="0" indent="0">
              <a:buNone/>
            </a:pPr>
            <a:r>
              <a:rPr lang="cs-CZ" sz="2400" b="1" dirty="0" smtClean="0"/>
              <a:t>- rozpětí </a:t>
            </a:r>
            <a:r>
              <a:rPr lang="cs-CZ" sz="2400" b="1" dirty="0"/>
              <a:t>křídel </a:t>
            </a:r>
            <a:r>
              <a:rPr lang="cs-CZ" sz="2400" b="1" dirty="0" smtClean="0"/>
              <a:t>až </a:t>
            </a:r>
            <a:r>
              <a:rPr lang="cs-CZ" sz="2400" b="1" dirty="0"/>
              <a:t>37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hřbetní strana šedohnědá, břišní šedobílá</a:t>
            </a:r>
          </a:p>
          <a:p>
            <a:pPr marL="0" indent="0">
              <a:buNone/>
            </a:pPr>
            <a:r>
              <a:rPr lang="cs-CZ" sz="2400" b="1" dirty="0" smtClean="0"/>
              <a:t>- v  létě kolonie (až </a:t>
            </a:r>
            <a:r>
              <a:rPr lang="cs-CZ" sz="2400" b="1" dirty="0"/>
              <a:t>1000 </a:t>
            </a:r>
            <a:r>
              <a:rPr lang="cs-CZ" sz="2400" b="1" dirty="0" smtClean="0"/>
              <a:t>jedinců)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kriticky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86224"/>
            <a:ext cx="2729751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20870"/>
            <a:ext cx="3312368" cy="2209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6021288"/>
            <a:ext cx="6480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 					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43269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Netopýr řasnatý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Evropa  (kromě Skandinávie), Blízký východ, sever Afriky</a:t>
            </a:r>
          </a:p>
          <a:p>
            <a:pPr marL="0" indent="0">
              <a:buNone/>
            </a:pPr>
            <a:r>
              <a:rPr lang="cs-CZ" sz="2400" b="1" dirty="0" smtClean="0"/>
              <a:t>- v ČR na </a:t>
            </a:r>
            <a:r>
              <a:rPr lang="cs-CZ" sz="2400" b="1" dirty="0"/>
              <a:t>celém území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Chýnovské jeskyni </a:t>
            </a:r>
            <a:r>
              <a:rPr lang="cs-CZ" sz="2400" b="1" dirty="0" smtClean="0"/>
              <a:t>největší </a:t>
            </a:r>
            <a:r>
              <a:rPr lang="cs-CZ" sz="2400" b="1" dirty="0"/>
              <a:t>přirozené evropské </a:t>
            </a:r>
            <a:r>
              <a:rPr lang="cs-CZ" sz="2400" b="1" dirty="0" smtClean="0"/>
              <a:t>zimoviště </a:t>
            </a:r>
          </a:p>
          <a:p>
            <a:pPr marL="0" indent="0">
              <a:buNone/>
            </a:pPr>
            <a:r>
              <a:rPr lang="cs-CZ" sz="2400" b="1" dirty="0" smtClean="0"/>
              <a:t>- hmotnost 5 - 12 gramů</a:t>
            </a:r>
          </a:p>
          <a:p>
            <a:pPr marL="0" indent="0">
              <a:buNone/>
            </a:pPr>
            <a:r>
              <a:rPr lang="cs-CZ" sz="2400" b="1" dirty="0" smtClean="0"/>
              <a:t>- rozpětí </a:t>
            </a:r>
            <a:r>
              <a:rPr lang="cs-CZ" sz="2400" b="1" dirty="0"/>
              <a:t>křídel </a:t>
            </a:r>
            <a:r>
              <a:rPr lang="cs-CZ" sz="2400" b="1" dirty="0" smtClean="0"/>
              <a:t>24 - 28 cm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- 2 </a:t>
            </a:r>
            <a:r>
              <a:rPr lang="cs-CZ" sz="2400" b="1" dirty="0"/>
              <a:t>řady brv na létací </a:t>
            </a:r>
            <a:r>
              <a:rPr lang="cs-CZ" sz="2400" b="1" dirty="0" smtClean="0"/>
              <a:t>bláně (rozpoznání druhu)</a:t>
            </a:r>
          </a:p>
          <a:p>
            <a:pPr marL="0" indent="0">
              <a:buNone/>
            </a:pPr>
            <a:r>
              <a:rPr lang="cs-CZ" sz="2400" b="1" dirty="0" smtClean="0"/>
              <a:t>- brvy - shrabávání hmyzu </a:t>
            </a:r>
            <a:r>
              <a:rPr lang="cs-CZ" sz="2400" b="1" dirty="0"/>
              <a:t>z listů </a:t>
            </a:r>
            <a:r>
              <a:rPr lang="cs-CZ" sz="2400" b="1" dirty="0" smtClean="0"/>
              <a:t>do </a:t>
            </a:r>
            <a:r>
              <a:rPr lang="cs-CZ" sz="2400" b="1" dirty="0"/>
              <a:t>vaku, </a:t>
            </a:r>
            <a:r>
              <a:rPr lang="cs-CZ" sz="2400" b="1" dirty="0" smtClean="0"/>
              <a:t>pak požírání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silně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</a:p>
        </p:txBody>
      </p:sp>
      <p:pic>
        <p:nvPicPr>
          <p:cNvPr id="11266" name="Picture 2" descr="D:\Netopýři\Myotis nattereri skupina 1 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4396"/>
            <a:ext cx="3024336" cy="202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19" y="2461440"/>
            <a:ext cx="3884786" cy="2922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157192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 				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8815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002060"/>
                </a:solidFill>
              </a:rPr>
              <a:t>Netopýr ušatý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severní oblast Eurasie (od Anglie až po Koreu a Japonsko)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ČR ubývá</a:t>
            </a:r>
          </a:p>
          <a:p>
            <a:pPr marL="0" indent="0">
              <a:buNone/>
            </a:pPr>
            <a:r>
              <a:rPr lang="cs-CZ" sz="2400" b="1" dirty="0" smtClean="0"/>
              <a:t>- hmotnost 5 - 11 g</a:t>
            </a:r>
          </a:p>
          <a:p>
            <a:pPr marL="0" indent="0">
              <a:buNone/>
            </a:pPr>
            <a:r>
              <a:rPr lang="cs-CZ" sz="2400" b="1" dirty="0" smtClean="0"/>
              <a:t>- délka těla 41 - 52 mm</a:t>
            </a:r>
          </a:p>
          <a:p>
            <a:pPr marL="0" indent="0">
              <a:buNone/>
            </a:pPr>
            <a:r>
              <a:rPr lang="cs-CZ" sz="2400" b="1" dirty="0" smtClean="0"/>
              <a:t>- ocas 37 - 55 mm 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rozpětí křídel </a:t>
            </a:r>
            <a:r>
              <a:rPr lang="cs-CZ" sz="2400" b="1" dirty="0"/>
              <a:t>240 </a:t>
            </a:r>
            <a:r>
              <a:rPr lang="cs-CZ" sz="2400" b="1" dirty="0" smtClean="0"/>
              <a:t>- 285 mm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velké ušní boltce (31 - 41 mm)</a:t>
            </a:r>
          </a:p>
          <a:p>
            <a:pPr marL="0" indent="0">
              <a:buNone/>
            </a:pPr>
            <a:r>
              <a:rPr lang="cs-CZ" sz="2400" b="1" dirty="0" smtClean="0"/>
              <a:t>-  dožívá se 12 let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r>
              <a:rPr lang="cs-CZ" sz="2400" b="1" dirty="0" smtClean="0"/>
              <a:t>- špatný letec, létá nízko a pomalu (15 km/h)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silně ohrožený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380" y="1670536"/>
            <a:ext cx="2752396" cy="4152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880" y="4005064"/>
            <a:ext cx="2729203" cy="1818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79880" y="5589240"/>
            <a:ext cx="44596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 			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24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0937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Netopýr nejmenší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Evropa (mimo jižní </a:t>
            </a:r>
            <a:r>
              <a:rPr lang="cs-CZ" sz="2400" b="1" dirty="0"/>
              <a:t>Norsko, Švédsko a Velkou Británii</a:t>
            </a:r>
            <a:r>
              <a:rPr lang="cs-CZ" sz="2400" b="1" dirty="0" smtClean="0"/>
              <a:t>), hlavně východní Středomoří</a:t>
            </a:r>
          </a:p>
          <a:p>
            <a:pPr marL="0" indent="0">
              <a:buNone/>
            </a:pPr>
            <a:r>
              <a:rPr lang="cs-CZ" sz="2400" b="1" dirty="0" smtClean="0"/>
              <a:t>- v ČR - </a:t>
            </a:r>
            <a:r>
              <a:rPr lang="cs-CZ" sz="2400" b="1" dirty="0"/>
              <a:t>jižní </a:t>
            </a:r>
            <a:r>
              <a:rPr lang="cs-CZ" sz="2400" b="1" dirty="0" smtClean="0"/>
              <a:t>část území</a:t>
            </a:r>
          </a:p>
          <a:p>
            <a:pPr marL="0" indent="0">
              <a:buNone/>
            </a:pPr>
            <a:r>
              <a:rPr lang="cs-CZ" sz="2400" b="1" dirty="0" smtClean="0"/>
              <a:t>- místy hojnější </a:t>
            </a:r>
            <a:r>
              <a:rPr lang="cs-CZ" sz="2400" b="1" dirty="0"/>
              <a:t>než netopýr hvízdavý (jižní Morava, jihočeské </a:t>
            </a:r>
            <a:r>
              <a:rPr lang="cs-CZ" sz="2400" b="1" dirty="0" smtClean="0"/>
              <a:t>pánve)</a:t>
            </a:r>
          </a:p>
          <a:p>
            <a:pPr marL="0" indent="0">
              <a:buNone/>
            </a:pPr>
            <a:r>
              <a:rPr lang="cs-CZ" sz="2400" b="1" dirty="0" smtClean="0"/>
              <a:t>- hmotnost 4 - 7,5 g</a:t>
            </a:r>
          </a:p>
          <a:p>
            <a:pPr marL="0" indent="0">
              <a:buNone/>
            </a:pPr>
            <a:r>
              <a:rPr lang="cs-CZ" sz="2400" b="1" dirty="0" smtClean="0"/>
              <a:t>- délka 25 - 45 mm</a:t>
            </a:r>
          </a:p>
          <a:p>
            <a:pPr marL="0" indent="0">
              <a:buNone/>
            </a:pPr>
            <a:r>
              <a:rPr lang="cs-CZ" sz="2400" b="1" dirty="0" smtClean="0"/>
              <a:t>- rozpětí křídel </a:t>
            </a:r>
            <a:r>
              <a:rPr lang="cs-CZ" sz="2400" b="1" dirty="0"/>
              <a:t>180 </a:t>
            </a:r>
            <a:r>
              <a:rPr lang="cs-CZ" sz="2400" b="1" dirty="0" smtClean="0"/>
              <a:t>- 240 mm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silně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81128"/>
            <a:ext cx="3168352" cy="170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81912"/>
            <a:ext cx="3690592" cy="3301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6021288"/>
            <a:ext cx="74888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</a:t>
            </a:r>
            <a:r>
              <a:rPr lang="cs-CZ" sz="1200" b="1" dirty="0" smtClean="0"/>
              <a:t>. 25 	</a:t>
            </a:r>
            <a:r>
              <a:rPr lang="cs-CZ" sz="1200" b="1" dirty="0" smtClean="0">
                <a:solidFill>
                  <a:prstClr val="white"/>
                </a:solidFill>
              </a:rPr>
              <a:t>			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26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3284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Vrápenec malý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jižní </a:t>
            </a:r>
            <a:r>
              <a:rPr lang="cs-CZ" sz="2400" b="1" dirty="0"/>
              <a:t>a střední </a:t>
            </a:r>
            <a:r>
              <a:rPr lang="cs-CZ" sz="2400" b="1" dirty="0" smtClean="0"/>
              <a:t>Evropa, </a:t>
            </a:r>
            <a:r>
              <a:rPr lang="cs-CZ" sz="2400" b="1" dirty="0"/>
              <a:t>severní </a:t>
            </a:r>
            <a:r>
              <a:rPr lang="cs-CZ" sz="2400" b="1" dirty="0" smtClean="0"/>
              <a:t>Afrika, zasahuje </a:t>
            </a:r>
            <a:r>
              <a:rPr lang="cs-CZ" sz="2400" b="1" dirty="0"/>
              <a:t>až do střední Asie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v ČR kriticky </a:t>
            </a:r>
            <a:r>
              <a:rPr lang="cs-CZ" sz="2400" b="1" dirty="0">
                <a:solidFill>
                  <a:srgbClr val="C00000"/>
                </a:solidFill>
              </a:rPr>
              <a:t>ohrožený druh 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3 </a:t>
            </a:r>
            <a:r>
              <a:rPr lang="cs-CZ" sz="2400" b="1" dirty="0" smtClean="0"/>
              <a:t>- 9g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rozpětí křídel 19 - 25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těla </a:t>
            </a:r>
            <a:r>
              <a:rPr lang="cs-CZ" sz="2400" b="1" dirty="0"/>
              <a:t>37 </a:t>
            </a:r>
            <a:r>
              <a:rPr lang="cs-CZ" sz="2400" b="1" dirty="0" smtClean="0"/>
              <a:t>- 47 mm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ocasu </a:t>
            </a:r>
            <a:r>
              <a:rPr lang="cs-CZ" sz="2400" b="1" dirty="0"/>
              <a:t>22 </a:t>
            </a:r>
            <a:r>
              <a:rPr lang="cs-CZ" sz="2400" b="1" dirty="0" smtClean="0"/>
              <a:t>- 33 mm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ušního </a:t>
            </a:r>
            <a:r>
              <a:rPr lang="cs-CZ" sz="2400" b="1" dirty="0" smtClean="0"/>
              <a:t>boltce </a:t>
            </a:r>
            <a:r>
              <a:rPr lang="cs-CZ" sz="2400" b="1" dirty="0"/>
              <a:t>14,5 </a:t>
            </a:r>
            <a:r>
              <a:rPr lang="cs-CZ" sz="2400" b="1" dirty="0" smtClean="0"/>
              <a:t>- 19 mm</a:t>
            </a:r>
            <a:endParaRPr lang="cs-CZ" sz="2400" b="1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33871"/>
            <a:ext cx="2886844" cy="216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46029"/>
            <a:ext cx="3168352" cy="5052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6421610"/>
            <a:ext cx="6336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27 				 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/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28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6633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Vrápenec malý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srst šedobílá, na </a:t>
            </a:r>
            <a:r>
              <a:rPr lang="cs-CZ" sz="2400" b="1" dirty="0"/>
              <a:t>břiše </a:t>
            </a:r>
            <a:r>
              <a:rPr lang="cs-CZ" sz="2400" b="1" dirty="0" smtClean="0"/>
              <a:t>světlejší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nose </a:t>
            </a:r>
            <a:r>
              <a:rPr lang="cs-CZ" sz="2400" b="1" dirty="0" smtClean="0"/>
              <a:t>nápadný </a:t>
            </a:r>
            <a:r>
              <a:rPr lang="cs-CZ" sz="2400" b="1" dirty="0"/>
              <a:t>blanitý výrůstek ve tvaru </a:t>
            </a:r>
            <a:r>
              <a:rPr lang="cs-CZ" sz="2400" b="1" dirty="0" smtClean="0"/>
              <a:t>podkovy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letní </a:t>
            </a:r>
            <a:r>
              <a:rPr lang="cs-CZ" sz="2400" b="1" dirty="0"/>
              <a:t>úkryty </a:t>
            </a:r>
            <a:r>
              <a:rPr lang="cs-CZ" sz="2400" b="1" dirty="0" smtClean="0"/>
              <a:t>- krasové </a:t>
            </a:r>
            <a:r>
              <a:rPr lang="cs-CZ" sz="2400" b="1" dirty="0"/>
              <a:t>jeskyně, od středověku </a:t>
            </a:r>
            <a:r>
              <a:rPr lang="cs-CZ" sz="2400" b="1" dirty="0" smtClean="0"/>
              <a:t>půdy </a:t>
            </a:r>
            <a:r>
              <a:rPr lang="cs-CZ" sz="2400" b="1" dirty="0"/>
              <a:t>budov, </a:t>
            </a:r>
            <a:r>
              <a:rPr lang="cs-CZ" sz="2400" b="1" dirty="0" smtClean="0"/>
              <a:t>zámků </a:t>
            </a:r>
            <a:r>
              <a:rPr lang="cs-CZ" sz="2400" b="1" dirty="0"/>
              <a:t>a </a:t>
            </a:r>
            <a:r>
              <a:rPr lang="cs-CZ" sz="2400" b="1" dirty="0" smtClean="0"/>
              <a:t>kostelů</a:t>
            </a:r>
          </a:p>
          <a:p>
            <a:pPr marL="0" indent="0">
              <a:buNone/>
            </a:pPr>
            <a:r>
              <a:rPr lang="cs-CZ" sz="2400" b="1" dirty="0" smtClean="0"/>
              <a:t>- zimuje </a:t>
            </a:r>
            <a:r>
              <a:rPr lang="cs-CZ" sz="2400" b="1" dirty="0"/>
              <a:t>v </a:t>
            </a:r>
            <a:r>
              <a:rPr lang="cs-CZ" sz="2400" b="1" dirty="0" smtClean="0"/>
              <a:t>prostorách </a:t>
            </a:r>
            <a:r>
              <a:rPr lang="cs-CZ" sz="2400" b="1" dirty="0"/>
              <a:t>s </a:t>
            </a:r>
            <a:r>
              <a:rPr lang="cs-CZ" sz="2400" b="1" dirty="0" smtClean="0"/>
              <a:t>teplotou </a:t>
            </a:r>
            <a:r>
              <a:rPr lang="cs-CZ" sz="2400" b="1" dirty="0"/>
              <a:t>6 </a:t>
            </a:r>
            <a:r>
              <a:rPr lang="cs-CZ" sz="2400" b="1" dirty="0" smtClean="0"/>
              <a:t>- </a:t>
            </a:r>
            <a:r>
              <a:rPr lang="cs-CZ" sz="2400" b="1" dirty="0"/>
              <a:t>9 °C a téměř 100% </a:t>
            </a:r>
            <a:r>
              <a:rPr lang="cs-CZ" sz="2400" b="1" dirty="0" smtClean="0"/>
              <a:t>vlhkostí</a:t>
            </a:r>
          </a:p>
          <a:p>
            <a:pPr marL="0" indent="0">
              <a:buNone/>
            </a:pPr>
            <a:r>
              <a:rPr lang="cs-CZ" sz="2400" b="1" dirty="0" smtClean="0"/>
              <a:t>- v zimě celý zahalen do křídel (připomíná hrušku) </a:t>
            </a:r>
            <a:endParaRPr lang="cs-CZ" sz="2400" b="1" dirty="0"/>
          </a:p>
          <a:p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76319"/>
            <a:ext cx="421510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76319"/>
            <a:ext cx="416799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309320"/>
            <a:ext cx="691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29 				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4413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Vrápenec velký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Evropě od Velké Británie po </a:t>
            </a:r>
            <a:r>
              <a:rPr lang="cs-CZ" sz="2400" b="1" dirty="0" smtClean="0"/>
              <a:t>Balkán, ve </a:t>
            </a:r>
            <a:r>
              <a:rPr lang="cs-CZ" sz="2400" b="1" dirty="0"/>
              <a:t>střední Evropě </a:t>
            </a:r>
            <a:r>
              <a:rPr lang="cs-CZ" sz="2400" b="1" dirty="0" smtClean="0"/>
              <a:t>jen </a:t>
            </a:r>
            <a:r>
              <a:rPr lang="cs-CZ" sz="2400" b="1" dirty="0"/>
              <a:t>v omezených </a:t>
            </a:r>
            <a:r>
              <a:rPr lang="cs-CZ" sz="2400" b="1" dirty="0" smtClean="0"/>
              <a:t>lokalitách </a:t>
            </a:r>
          </a:p>
          <a:p>
            <a:pPr marL="0" indent="0">
              <a:buNone/>
            </a:pPr>
            <a:r>
              <a:rPr lang="cs-CZ" sz="2400" b="1" dirty="0" smtClean="0"/>
              <a:t>- u </a:t>
            </a:r>
            <a:r>
              <a:rPr lang="cs-CZ" sz="2400" b="1" dirty="0"/>
              <a:t>nás </a:t>
            </a:r>
            <a:r>
              <a:rPr lang="cs-CZ" sz="2400" b="1" dirty="0" smtClean="0"/>
              <a:t>hlavně </a:t>
            </a:r>
            <a:r>
              <a:rPr lang="cs-CZ" sz="2400" b="1" dirty="0"/>
              <a:t>v krasových oblastech Čech a Moravy</a:t>
            </a:r>
          </a:p>
          <a:p>
            <a:pPr marL="0" indent="0">
              <a:buNone/>
            </a:pPr>
            <a:r>
              <a:rPr lang="cs-CZ" sz="2400" b="1" dirty="0" smtClean="0"/>
              <a:t>- hmotnosti 17 – 32 g</a:t>
            </a:r>
          </a:p>
          <a:p>
            <a:pPr marL="0" indent="0">
              <a:buNone/>
            </a:pPr>
            <a:r>
              <a:rPr lang="cs-CZ" sz="2400" b="1" dirty="0" smtClean="0"/>
              <a:t>- délka 57 – 71 mm</a:t>
            </a:r>
          </a:p>
          <a:p>
            <a:pPr marL="0" indent="0">
              <a:buNone/>
            </a:pPr>
            <a:r>
              <a:rPr lang="cs-CZ" sz="2400" b="1" dirty="0" smtClean="0"/>
              <a:t>- ocas 3,5 </a:t>
            </a:r>
            <a:r>
              <a:rPr lang="cs-CZ" sz="2400" b="1" dirty="0"/>
              <a:t>- 4,3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rozpětí </a:t>
            </a:r>
            <a:r>
              <a:rPr lang="cs-CZ" sz="2400" b="1" dirty="0"/>
              <a:t>křídel </a:t>
            </a:r>
            <a:r>
              <a:rPr lang="cs-CZ" sz="2400" b="1" dirty="0" smtClean="0"/>
              <a:t>34 </a:t>
            </a:r>
            <a:r>
              <a:rPr lang="cs-CZ" sz="2400" b="1" dirty="0"/>
              <a:t>- 40 </a:t>
            </a:r>
            <a:r>
              <a:rPr lang="cs-CZ" sz="2400" b="1" dirty="0" smtClean="0"/>
              <a:t>cm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46717"/>
            <a:ext cx="4932040" cy="2281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22147"/>
            <a:ext cx="3079229" cy="4105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09320"/>
            <a:ext cx="70567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31 					 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r>
              <a:rPr lang="cs-CZ" sz="1200" b="1" dirty="0"/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32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6107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Vrápenec velký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dožívá se </a:t>
            </a:r>
            <a:r>
              <a:rPr lang="cs-CZ" sz="2400" b="1" dirty="0"/>
              <a:t>až 30 </a:t>
            </a:r>
            <a:r>
              <a:rPr lang="cs-CZ" sz="2400" b="1" dirty="0" smtClean="0"/>
              <a:t>let</a:t>
            </a:r>
          </a:p>
          <a:p>
            <a:pPr marL="0" indent="0">
              <a:buNone/>
            </a:pPr>
            <a:r>
              <a:rPr lang="cs-CZ" sz="2400" b="1" dirty="0" smtClean="0"/>
              <a:t>- zavěšené tělo </a:t>
            </a:r>
            <a:r>
              <a:rPr lang="cs-CZ" sz="2400" b="1" dirty="0"/>
              <a:t>připomíná </a:t>
            </a:r>
            <a:r>
              <a:rPr lang="cs-CZ" sz="2400" b="1" dirty="0" smtClean="0"/>
              <a:t>podkovu</a:t>
            </a:r>
          </a:p>
          <a:p>
            <a:pPr marL="0" indent="0">
              <a:buNone/>
            </a:pPr>
            <a:r>
              <a:rPr lang="cs-CZ" sz="2400" b="1" dirty="0" smtClean="0"/>
              <a:t>- čenich - nápadné blanité výrůstky (vydávání ultrazvuků)</a:t>
            </a:r>
          </a:p>
          <a:p>
            <a:pPr marL="0" indent="0">
              <a:buNone/>
            </a:pPr>
            <a:r>
              <a:rPr lang="cs-CZ" sz="2400" b="1" dirty="0" smtClean="0"/>
              <a:t>- při </a:t>
            </a:r>
            <a:r>
              <a:rPr lang="cs-CZ" sz="2400" b="1" dirty="0"/>
              <a:t>letu pohybuje </a:t>
            </a:r>
            <a:r>
              <a:rPr lang="cs-CZ" sz="2400" b="1" dirty="0" smtClean="0"/>
              <a:t>ušima (až </a:t>
            </a:r>
            <a:r>
              <a:rPr lang="cs-CZ" sz="2400" b="1" dirty="0"/>
              <a:t>šedesátkrát za </a:t>
            </a:r>
            <a:r>
              <a:rPr lang="cs-CZ" sz="2400" b="1" dirty="0" smtClean="0"/>
              <a:t>sekundu)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kriticky </a:t>
            </a:r>
            <a:r>
              <a:rPr lang="cs-CZ" sz="2400" b="1" dirty="0">
                <a:solidFill>
                  <a:srgbClr val="C00000"/>
                </a:solidFill>
              </a:rPr>
              <a:t>ohrožený</a:t>
            </a:r>
            <a:endParaRPr lang="cs-CZ" sz="2400" b="1" dirty="0" smtClean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29276"/>
            <a:ext cx="5832648" cy="3375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6093296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3918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002060"/>
                </a:solidFill>
              </a:rPr>
              <a:t>Upír obecný </a:t>
            </a:r>
            <a:r>
              <a:rPr lang="cs-CZ" sz="3200" b="1" dirty="0" smtClean="0"/>
              <a:t>(upír rudý, upír velký)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es-ES" sz="2400" b="1" dirty="0" smtClean="0"/>
              <a:t>Střední </a:t>
            </a:r>
            <a:r>
              <a:rPr lang="es-ES" sz="2400" b="1" dirty="0"/>
              <a:t>a Jižní </a:t>
            </a:r>
            <a:r>
              <a:rPr lang="es-ES" sz="2400" b="1" dirty="0" smtClean="0"/>
              <a:t>Ameri</a:t>
            </a:r>
            <a:r>
              <a:rPr lang="cs-CZ" sz="2400" b="1" dirty="0" err="1" smtClean="0"/>
              <a:t>ka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délka těla </a:t>
            </a:r>
            <a:r>
              <a:rPr lang="cs-CZ" sz="2400" b="1" dirty="0"/>
              <a:t>8 cm</a:t>
            </a:r>
          </a:p>
          <a:p>
            <a:pPr marL="0" indent="0">
              <a:buNone/>
            </a:pPr>
            <a:r>
              <a:rPr lang="cs-CZ" sz="2400" b="1" dirty="0" smtClean="0"/>
              <a:t>- rozpětí křídel </a:t>
            </a:r>
            <a:r>
              <a:rPr lang="cs-CZ" sz="2400" b="1" dirty="0"/>
              <a:t>20 cm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do 50 </a:t>
            </a:r>
            <a:r>
              <a:rPr lang="cs-CZ" sz="2400" b="1" dirty="0" smtClean="0"/>
              <a:t>g</a:t>
            </a:r>
          </a:p>
          <a:p>
            <a:pPr marL="0" indent="0">
              <a:buNone/>
            </a:pPr>
            <a:r>
              <a:rPr lang="cs-CZ" sz="2400" b="1" dirty="0" smtClean="0"/>
              <a:t>- živí se výhradně krví teplokrevných živočichů</a:t>
            </a:r>
          </a:p>
          <a:p>
            <a:pPr marL="0" indent="0">
              <a:buNone/>
            </a:pPr>
            <a:r>
              <a:rPr lang="cs-CZ" sz="2400" b="1" dirty="0" smtClean="0"/>
              <a:t>- stoličky téměř redukované</a:t>
            </a:r>
            <a:r>
              <a:rPr lang="cs-CZ" sz="2400" b="1" dirty="0"/>
              <a:t>, </a:t>
            </a:r>
            <a:r>
              <a:rPr lang="cs-CZ" sz="2400" b="1" dirty="0" smtClean="0"/>
              <a:t>řezáky velmi </a:t>
            </a:r>
            <a:r>
              <a:rPr lang="cs-CZ" sz="2400" b="1" dirty="0"/>
              <a:t>ostré </a:t>
            </a:r>
            <a:r>
              <a:rPr lang="cs-CZ" sz="2400" b="1" dirty="0" smtClean="0"/>
              <a:t>(k </a:t>
            </a:r>
            <a:r>
              <a:rPr lang="cs-CZ" sz="2400" b="1" dirty="0"/>
              <a:t>naříznutí </a:t>
            </a:r>
            <a:r>
              <a:rPr lang="cs-CZ" sz="2400" b="1" dirty="0" smtClean="0"/>
              <a:t>kůže)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580" y="1015117"/>
            <a:ext cx="4104456" cy="1972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34092"/>
            <a:ext cx="4248472" cy="2830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34092"/>
            <a:ext cx="2628900" cy="2830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20580" y="2708920"/>
            <a:ext cx="22676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34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6453336"/>
            <a:ext cx="676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35					             </a:t>
            </a:r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51375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002060"/>
                </a:solidFill>
              </a:rPr>
              <a:t>Upír obecný </a:t>
            </a:r>
            <a:r>
              <a:rPr lang="cs-CZ" sz="3200" b="1" dirty="0" smtClean="0"/>
              <a:t>(upír rudý, upír velký)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u </a:t>
            </a:r>
            <a:r>
              <a:rPr lang="cs-CZ" sz="2400" b="1" dirty="0"/>
              <a:t>nozder </a:t>
            </a:r>
            <a:r>
              <a:rPr lang="cs-CZ" sz="2400" b="1" dirty="0" err="1" smtClean="0"/>
              <a:t>tepločivný</a:t>
            </a:r>
            <a:r>
              <a:rPr lang="cs-CZ" sz="2400" b="1" dirty="0" smtClean="0"/>
              <a:t> orgán - </a:t>
            </a:r>
            <a:r>
              <a:rPr lang="cs-CZ" sz="2400" b="1" dirty="0"/>
              <a:t>zaznamená tepající </a:t>
            </a:r>
            <a:r>
              <a:rPr lang="cs-CZ" sz="2400" b="1" dirty="0" smtClean="0"/>
              <a:t>krev</a:t>
            </a:r>
          </a:p>
          <a:p>
            <a:pPr marL="0" indent="0">
              <a:buNone/>
            </a:pPr>
            <a:r>
              <a:rPr lang="cs-CZ" sz="2400" b="1" dirty="0" smtClean="0"/>
              <a:t>- krev nesaje (olizuje </a:t>
            </a:r>
            <a:r>
              <a:rPr lang="cs-CZ" sz="2400" b="1" dirty="0"/>
              <a:t>jazykem </a:t>
            </a:r>
            <a:r>
              <a:rPr lang="cs-CZ" sz="2400" b="1" dirty="0" smtClean="0"/>
              <a:t>- </a:t>
            </a:r>
            <a:r>
              <a:rPr lang="cs-CZ" sz="2400" b="1" dirty="0" err="1" smtClean="0"/>
              <a:t>hirudin</a:t>
            </a:r>
            <a:r>
              <a:rPr lang="cs-CZ" sz="2400" b="1" dirty="0" smtClean="0"/>
              <a:t> </a:t>
            </a:r>
            <a:r>
              <a:rPr lang="cs-CZ" sz="2400" b="1" dirty="0"/>
              <a:t>proti srážení </a:t>
            </a:r>
            <a:r>
              <a:rPr lang="cs-CZ" sz="2400" b="1" dirty="0" smtClean="0"/>
              <a:t>krve)</a:t>
            </a:r>
          </a:p>
          <a:p>
            <a:pPr marL="0" indent="0">
              <a:buNone/>
            </a:pPr>
            <a:r>
              <a:rPr lang="cs-CZ" sz="2400" b="1" dirty="0" smtClean="0"/>
              <a:t>- musí </a:t>
            </a:r>
            <a:r>
              <a:rPr lang="cs-CZ" sz="2400" b="1" dirty="0"/>
              <a:t>jíst skoro každý </a:t>
            </a:r>
            <a:r>
              <a:rPr lang="cs-CZ" sz="2400" b="1" dirty="0" smtClean="0"/>
              <a:t>den - najednou </a:t>
            </a:r>
            <a:r>
              <a:rPr lang="cs-CZ" sz="2400" b="1" dirty="0"/>
              <a:t>vypijí tolik krve, kolik sami váží (tj. </a:t>
            </a:r>
            <a:r>
              <a:rPr lang="cs-CZ" sz="2400" b="1" dirty="0" smtClean="0"/>
              <a:t>20 - 30 </a:t>
            </a:r>
            <a:r>
              <a:rPr lang="cs-CZ" sz="2400" b="1" dirty="0"/>
              <a:t>g, až 50 ml </a:t>
            </a:r>
            <a:r>
              <a:rPr lang="cs-CZ" sz="2400" b="1" dirty="0" smtClean="0"/>
              <a:t>krve) </a:t>
            </a:r>
          </a:p>
          <a:p>
            <a:pPr marL="0" indent="0">
              <a:buNone/>
            </a:pPr>
            <a:r>
              <a:rPr lang="cs-CZ" sz="2400" b="1" dirty="0" smtClean="0"/>
              <a:t>- nejvýznamnější přenašeč vztekliny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sliny obsahují anestetika a látky zabraňující srážení krve (</a:t>
            </a:r>
            <a:r>
              <a:rPr lang="cs-CZ" sz="2400" b="1" dirty="0" err="1"/>
              <a:t>drakulin</a:t>
            </a:r>
            <a:r>
              <a:rPr lang="cs-CZ" sz="2400" b="1" dirty="0"/>
              <a:t> </a:t>
            </a:r>
            <a:r>
              <a:rPr lang="cs-CZ" sz="2400" b="1" dirty="0" smtClean="0"/>
              <a:t>nejlepší antikoagulancium </a:t>
            </a:r>
            <a:r>
              <a:rPr lang="cs-CZ" sz="2400" b="1" dirty="0"/>
              <a:t>-  testuje se jako lék pro pacienty s mrtvicí)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869" y="3364705"/>
            <a:ext cx="2914099" cy="2147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36" y="2564904"/>
            <a:ext cx="2426902" cy="2947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69869" y="5229200"/>
            <a:ext cx="67305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37 						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38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6822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Kaloň komorský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Komorské ostrovy</a:t>
            </a:r>
          </a:p>
          <a:p>
            <a:pPr marL="0" indent="0">
              <a:buNone/>
            </a:pPr>
            <a:r>
              <a:rPr lang="cs-CZ" sz="2400" b="1" dirty="0" smtClean="0"/>
              <a:t>- rozpětí křídel až 1,7 m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93356"/>
            <a:ext cx="4608512" cy="6120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18" y="3013796"/>
            <a:ext cx="3053427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6518" y="6381328"/>
            <a:ext cx="5373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39 			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3442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</a:rPr>
              <a:t>Kaloň malajský </a:t>
            </a:r>
            <a:r>
              <a:rPr lang="cs-CZ" sz="3200" b="1" dirty="0" smtClean="0"/>
              <a:t>(kaloň jedlý)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 jihovýchodní </a:t>
            </a:r>
            <a:r>
              <a:rPr lang="cs-CZ" sz="2400" b="1" dirty="0"/>
              <a:t>Asii </a:t>
            </a:r>
            <a:r>
              <a:rPr lang="cs-CZ" sz="2400" b="1" dirty="0" smtClean="0"/>
              <a:t>(od </a:t>
            </a:r>
            <a:r>
              <a:rPr lang="cs-CZ" sz="2400" b="1" dirty="0"/>
              <a:t>Thajska přes </a:t>
            </a:r>
            <a:r>
              <a:rPr lang="cs-CZ" sz="2400" b="1" dirty="0" smtClean="0"/>
              <a:t>Indonésii </a:t>
            </a:r>
            <a:r>
              <a:rPr lang="cs-CZ" sz="2400" b="1" dirty="0"/>
              <a:t>až na </a:t>
            </a:r>
            <a:r>
              <a:rPr lang="cs-CZ" sz="2400" b="1" dirty="0" smtClean="0"/>
              <a:t>Filipíny)</a:t>
            </a:r>
          </a:p>
          <a:p>
            <a:pPr marL="0" indent="0">
              <a:buNone/>
            </a:pPr>
            <a:r>
              <a:rPr lang="cs-CZ" sz="2400" b="1" dirty="0" smtClean="0"/>
              <a:t>- rozpětí křídel až 1,7 m</a:t>
            </a:r>
          </a:p>
          <a:p>
            <a:pPr marL="0" indent="0">
              <a:buNone/>
            </a:pPr>
            <a:r>
              <a:rPr lang="cs-CZ" sz="2400" b="1" dirty="0" smtClean="0"/>
              <a:t>- h</a:t>
            </a:r>
            <a:r>
              <a:rPr lang="nl-NL" sz="2400" b="1" dirty="0" smtClean="0"/>
              <a:t>motnost </a:t>
            </a:r>
            <a:r>
              <a:rPr lang="cs-CZ" sz="2400" b="1" dirty="0" smtClean="0"/>
              <a:t>až </a:t>
            </a:r>
            <a:r>
              <a:rPr lang="nl-NL" sz="2400" b="1" dirty="0" smtClean="0"/>
              <a:t>přes </a:t>
            </a:r>
            <a:r>
              <a:rPr lang="nl-NL" sz="2400" b="1" dirty="0"/>
              <a:t>1,5 </a:t>
            </a:r>
            <a:r>
              <a:rPr lang="nl-NL" sz="2400" b="1" dirty="0" smtClean="0"/>
              <a:t>kg</a:t>
            </a:r>
            <a:endParaRPr lang="nl-NL" sz="2400" b="1" dirty="0"/>
          </a:p>
          <a:p>
            <a:pPr marL="0" indent="0">
              <a:buNone/>
            </a:pPr>
            <a:r>
              <a:rPr lang="cs-CZ" sz="2400" b="1" dirty="0" smtClean="0"/>
              <a:t>- č</a:t>
            </a:r>
            <a:r>
              <a:rPr lang="nl-NL" sz="2400" b="1" dirty="0" smtClean="0"/>
              <a:t>ernorezav</a:t>
            </a:r>
            <a:r>
              <a:rPr lang="cs-CZ" sz="2400" b="1" dirty="0"/>
              <a:t>é </a:t>
            </a:r>
            <a:r>
              <a:rPr lang="cs-CZ" sz="2400" b="1" dirty="0" smtClean="0"/>
              <a:t>zbarvení </a:t>
            </a:r>
            <a:endParaRPr lang="nl-NL" sz="2400" b="1" dirty="0"/>
          </a:p>
          <a:p>
            <a:pPr marL="0" indent="0">
              <a:buNone/>
            </a:pPr>
            <a:r>
              <a:rPr lang="cs-CZ" sz="2400" b="1" dirty="0" smtClean="0"/>
              <a:t>- býložravý (květy, tropické ovoce)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42138"/>
            <a:ext cx="4224469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38" y="1628799"/>
            <a:ext cx="3451422" cy="4981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381328"/>
            <a:ext cx="5976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41 					  Obrázek č. 42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897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500" b="1" dirty="0" smtClean="0"/>
              <a:t>Obrázek </a:t>
            </a:r>
            <a:r>
              <a:rPr lang="cs-CZ" sz="1500" b="1" dirty="0"/>
              <a:t>č. </a:t>
            </a:r>
            <a:r>
              <a:rPr lang="cs-CZ" sz="1500" b="1" dirty="0" smtClean="0"/>
              <a:t>1</a:t>
            </a:r>
            <a:r>
              <a:rPr lang="cs-CZ" sz="1500" b="1" dirty="0"/>
              <a:t>, [cit. </a:t>
            </a:r>
            <a:r>
              <a:rPr lang="cs-CZ" sz="1500" b="1" dirty="0" smtClean="0"/>
              <a:t>2012-12-27], </a:t>
            </a:r>
            <a:r>
              <a:rPr lang="cs-CZ" sz="1500" b="1" dirty="0"/>
              <a:t>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he-IL" sz="1500" b="1" dirty="0" smtClean="0"/>
              <a:t>אורן פלס</a:t>
            </a:r>
            <a:r>
              <a:rPr lang="cs-CZ" sz="1500" b="1" dirty="0" smtClean="0"/>
              <a:t>, </a:t>
            </a:r>
            <a:r>
              <a:rPr lang="en-US" sz="1500" b="1" dirty="0" smtClean="0"/>
              <a:t>File:PikiWiki Israel 11326 Wildlife and Plants of Israel.JPG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 smtClean="0">
                <a:hlinkClick r:id="rId2"/>
              </a:rPr>
              <a:t>http://commons.wikimedia.org/wiki/File:PikiWiki_Israel_11326_Wildlife_and_Plants_of_Israel.JPG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2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Alex </a:t>
            </a:r>
            <a:r>
              <a:rPr lang="cs-CZ" sz="1500" b="1" dirty="0" err="1" smtClean="0"/>
              <a:t>Borisenko</a:t>
            </a:r>
            <a:r>
              <a:rPr lang="cs-CZ" sz="1500" b="1" dirty="0" smtClean="0"/>
              <a:t>, File:Artibeus jamaicensis1.jpg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3"/>
              </a:rPr>
              <a:t>http://commons.wikimedia.org/wiki/File:Artibeus_jamaicensis1.jpg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3</a:t>
            </a:r>
            <a:r>
              <a:rPr lang="cs-CZ" sz="1500" b="1" dirty="0"/>
              <a:t>, [cit. 2012-12-27], Licence </a:t>
            </a:r>
            <a:r>
              <a:rPr lang="cs-CZ" sz="1500" b="1" dirty="0" smtClean="0"/>
              <a:t>public </a:t>
            </a:r>
            <a:r>
              <a:rPr lang="cs-CZ" sz="1500" b="1" dirty="0" err="1" smtClean="0"/>
              <a:t>domain</a:t>
            </a:r>
            <a:r>
              <a:rPr lang="cs-CZ" sz="1500" b="1" dirty="0" smtClean="0"/>
              <a:t>, File:Fledermaus </a:t>
            </a:r>
            <a:r>
              <a:rPr lang="cs-CZ" sz="1500" b="1" dirty="0" err="1" smtClean="0"/>
              <a:t>rechter</a:t>
            </a:r>
            <a:r>
              <a:rPr lang="cs-CZ" sz="1500" b="1" dirty="0" smtClean="0"/>
              <a:t> Fluegel-drawing.jpg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4"/>
              </a:rPr>
              <a:t>http://commons.wikimedia.org/wiki/File:Fledermaus_rechter_Fluegel-drawing.jpg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4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cs-CZ" sz="1500" b="1" dirty="0" err="1" smtClean="0"/>
              <a:t>Salix</a:t>
            </a:r>
            <a:r>
              <a:rPr lang="cs-CZ" sz="1500" b="1" dirty="0" smtClean="0"/>
              <a:t>, File:Bat-wing underside.jpg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5"/>
              </a:rPr>
              <a:t>http://commons.wikimedia.org/wiki/File:Bat-wing_underside.jpg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5</a:t>
            </a:r>
            <a:r>
              <a:rPr lang="cs-CZ" sz="1500" b="1" dirty="0"/>
              <a:t>, [cit. 2012-12-27], Licence </a:t>
            </a:r>
            <a:r>
              <a:rPr lang="cs-CZ" sz="1500" b="1" dirty="0" smtClean="0"/>
              <a:t>public </a:t>
            </a:r>
            <a:r>
              <a:rPr lang="cs-CZ" sz="1500" b="1" dirty="0" err="1" smtClean="0"/>
              <a:t>domain</a:t>
            </a:r>
            <a:r>
              <a:rPr lang="cs-CZ" sz="1500" b="1" dirty="0" smtClean="0"/>
              <a:t>, Cecil </a:t>
            </a:r>
            <a:r>
              <a:rPr lang="cs-CZ" sz="1500" b="1" dirty="0" err="1" smtClean="0"/>
              <a:t>Schwalbe</a:t>
            </a:r>
            <a:r>
              <a:rPr lang="cs-CZ" sz="1500" b="1" dirty="0" smtClean="0"/>
              <a:t>, File:Dk8i5oik.jpg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6"/>
              </a:rPr>
              <a:t>http://commons.wikimedia.org/wiki/File:Dk8i5oik.jpg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6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cs-CZ" sz="1500" b="1" dirty="0" err="1" smtClean="0"/>
              <a:t>Desmodus</a:t>
            </a:r>
            <a:r>
              <a:rPr lang="cs-CZ" sz="1500" b="1" dirty="0" smtClean="0"/>
              <a:t>, File:Lophostoma.jpg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7"/>
              </a:rPr>
              <a:t>http://commons.wikimedia.org/wiki/File:Lophostoma.jpg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7</a:t>
            </a:r>
            <a:r>
              <a:rPr lang="cs-CZ" sz="1500" b="1" dirty="0" smtClean="0"/>
              <a:t>, Archív Chýnovské jeskyně, se svolením Správy Chýnovské Jeskyně</a:t>
            </a:r>
          </a:p>
          <a:p>
            <a:pPr marL="0" indent="0">
              <a:buNone/>
            </a:pPr>
            <a:r>
              <a:rPr lang="cs-CZ" sz="1500" b="1" dirty="0" smtClean="0"/>
              <a:t>Obrázek </a:t>
            </a:r>
            <a:r>
              <a:rPr lang="cs-CZ" sz="1500" b="1" dirty="0"/>
              <a:t>č. </a:t>
            </a:r>
            <a:r>
              <a:rPr lang="cs-CZ" sz="1500" b="1" dirty="0" smtClean="0"/>
              <a:t>8</a:t>
            </a:r>
            <a:r>
              <a:rPr lang="cs-CZ" sz="1500" b="1" dirty="0"/>
              <a:t>, [cit. 2012-12-27],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Justin </a:t>
            </a:r>
            <a:r>
              <a:rPr lang="cs-CZ" sz="1500" b="1" dirty="0" err="1" smtClean="0"/>
              <a:t>Welbergen</a:t>
            </a:r>
            <a:r>
              <a:rPr lang="cs-CZ" sz="1500" b="1" dirty="0"/>
              <a:t>, </a:t>
            </a:r>
            <a:r>
              <a:rPr lang="cs-CZ" sz="1500" b="1" dirty="0" smtClean="0"/>
              <a:t>File:Pteropus alecto2.jpg</a:t>
            </a:r>
          </a:p>
          <a:p>
            <a:pPr marL="0" indent="0">
              <a:buNone/>
            </a:pPr>
            <a:r>
              <a:rPr lang="cs-CZ" sz="1500" b="1" dirty="0">
                <a:hlinkClick r:id="rId8"/>
              </a:rPr>
              <a:t>http://</a:t>
            </a:r>
            <a:r>
              <a:rPr lang="cs-CZ" sz="1500" b="1" dirty="0" smtClean="0">
                <a:hlinkClick r:id="rId8"/>
              </a:rPr>
              <a:t>commons.wikimedia.org/wiki/File:Pteropus_alecto2.jpg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9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Carlos </a:t>
            </a:r>
            <a:r>
              <a:rPr lang="cs-CZ" sz="1500" b="1" dirty="0" err="1" smtClean="0"/>
              <a:t>Bartolomé</a:t>
            </a:r>
            <a:r>
              <a:rPr lang="cs-CZ" sz="1500" b="1" dirty="0" smtClean="0"/>
              <a:t> La </a:t>
            </a:r>
            <a:r>
              <a:rPr lang="cs-CZ" sz="1500" b="1" dirty="0" err="1" smtClean="0"/>
              <a:t>Huerta</a:t>
            </a:r>
            <a:r>
              <a:rPr lang="cs-CZ" sz="1500" b="1" dirty="0" smtClean="0"/>
              <a:t>, File:Barbastella </a:t>
            </a:r>
            <a:r>
              <a:rPr lang="cs-CZ" sz="1500" b="1" dirty="0" err="1" smtClean="0"/>
              <a:t>barbastellus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range</a:t>
            </a:r>
            <a:r>
              <a:rPr lang="cs-CZ" sz="1500" b="1" dirty="0" smtClean="0"/>
              <a:t> Map.png</a:t>
            </a:r>
          </a:p>
          <a:p>
            <a:pPr marL="0" indent="0">
              <a:buNone/>
            </a:pPr>
            <a:r>
              <a:rPr lang="cs-CZ" sz="1500" b="1" dirty="0" smtClean="0">
                <a:hlinkClick r:id="rId9"/>
              </a:rPr>
              <a:t>http://commons.wikimedia.org/wiki/File:Barbastella_barbastellus_range_Map.png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10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C. </a:t>
            </a:r>
            <a:r>
              <a:rPr lang="cs-CZ" sz="1500" b="1" dirty="0" err="1" smtClean="0"/>
              <a:t>Robiller</a:t>
            </a:r>
            <a:r>
              <a:rPr lang="cs-CZ" sz="1500" b="1" dirty="0" smtClean="0"/>
              <a:t> / Naturlichter.de, File:Mopsfledermaus 01.jpg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10"/>
              </a:rPr>
              <a:t>http://commons.wikimedia.org/wiki/File:Mopsfledermaus_01.jpg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11, Archív Chýnovské jeskyně, se svolením Správy Chýnovské Jeskyně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 smtClean="0"/>
              <a:t>Obrázek </a:t>
            </a:r>
            <a:r>
              <a:rPr lang="cs-CZ" sz="1500" b="1" dirty="0"/>
              <a:t>č. </a:t>
            </a:r>
            <a:r>
              <a:rPr lang="cs-CZ" sz="1500" b="1" dirty="0" smtClean="0"/>
              <a:t>12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C. </a:t>
            </a:r>
            <a:r>
              <a:rPr lang="cs-CZ" sz="1500" b="1" dirty="0" err="1" smtClean="0"/>
              <a:t>Robiller</a:t>
            </a:r>
            <a:r>
              <a:rPr lang="cs-CZ" sz="1500" b="1" dirty="0" smtClean="0"/>
              <a:t> / Naturlichter.de, File:Mopsfledermaus 02.jpg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11"/>
              </a:rPr>
              <a:t>http://commons.wikimedia.org/wiki/File:Mopsfledermaus_02.jpg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13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cs-CZ" sz="1500" b="1" dirty="0" err="1" smtClean="0"/>
              <a:t>Mnolf</a:t>
            </a:r>
            <a:r>
              <a:rPr lang="cs-CZ" sz="1500" b="1" dirty="0" smtClean="0"/>
              <a:t>, File:Eptesicus nilssoni.jpg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12"/>
              </a:rPr>
              <a:t>http://commons.wikimedia.org/wiki/File:Eptesicus_nilssoni.jpg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14</a:t>
            </a:r>
            <a:r>
              <a:rPr lang="cs-CZ" sz="1500" b="1" dirty="0"/>
              <a:t>, [cit. 2012-12-27], </a:t>
            </a:r>
            <a:r>
              <a:rPr lang="cs-CZ" sz="1500" b="1" dirty="0" smtClean="0"/>
              <a:t>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cs-CZ" sz="1500" b="1" dirty="0" err="1" smtClean="0"/>
              <a:t>Magne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Flåten</a:t>
            </a:r>
            <a:r>
              <a:rPr lang="cs-CZ" sz="1500" b="1" dirty="0" smtClean="0"/>
              <a:t>, File:Eptesicus </a:t>
            </a:r>
            <a:r>
              <a:rPr lang="cs-CZ" sz="1500" b="1" dirty="0" err="1" smtClean="0"/>
              <a:t>nilssonii</a:t>
            </a:r>
            <a:r>
              <a:rPr lang="cs-CZ" sz="1500" b="1" dirty="0" smtClean="0"/>
              <a:t> hibernating.JPG</a:t>
            </a:r>
          </a:p>
          <a:p>
            <a:pPr marL="0" indent="0">
              <a:buNone/>
            </a:pPr>
            <a:r>
              <a:rPr lang="cs-CZ" sz="1500" b="1" dirty="0" smtClean="0">
                <a:hlinkClick r:id="rId13"/>
              </a:rPr>
              <a:t>http://commons.wikimedia.org/wiki/File:Eptesicus_nilssonii_hibernating.JPG</a:t>
            </a:r>
            <a:endParaRPr lang="cs-CZ" sz="1500" b="1" dirty="0" smtClean="0"/>
          </a:p>
          <a:p>
            <a:pPr marL="0" indent="0">
              <a:buNone/>
            </a:pPr>
            <a:r>
              <a:rPr lang="en-US" sz="1500" b="1" dirty="0" err="1"/>
              <a:t>Obrázek</a:t>
            </a:r>
            <a:r>
              <a:rPr lang="en-US" sz="1500" b="1" dirty="0"/>
              <a:t> č. </a:t>
            </a:r>
            <a:r>
              <a:rPr lang="cs-CZ" sz="1500" b="1" dirty="0" smtClean="0"/>
              <a:t>15</a:t>
            </a:r>
            <a:r>
              <a:rPr lang="cs-CZ" sz="1500" b="1" dirty="0"/>
              <a:t>, [cit. 2012-12-27], </a:t>
            </a:r>
            <a:r>
              <a:rPr lang="en-US" sz="1500" b="1" dirty="0" err="1" smtClean="0"/>
              <a:t>Licence</a:t>
            </a:r>
            <a:r>
              <a:rPr lang="en-US" sz="1500" b="1" dirty="0" smtClean="0"/>
              <a:t> </a:t>
            </a:r>
            <a:r>
              <a:rPr lang="en-US" sz="1500" b="1" dirty="0"/>
              <a:t>Creative Commons, </a:t>
            </a:r>
            <a:r>
              <a:rPr lang="en-US" sz="1500" b="1" dirty="0" err="1"/>
              <a:t>Carlosblh</a:t>
            </a:r>
            <a:r>
              <a:rPr lang="en-US" sz="1500" b="1" dirty="0"/>
              <a:t>, File:Eptesicus serotinusMap.png</a:t>
            </a:r>
          </a:p>
          <a:p>
            <a:pPr marL="0" indent="0">
              <a:buNone/>
            </a:pPr>
            <a:r>
              <a:rPr lang="en-US" sz="1500" b="1" dirty="0">
                <a:hlinkClick r:id="rId14"/>
              </a:rPr>
              <a:t>http://</a:t>
            </a:r>
            <a:r>
              <a:rPr lang="en-US" sz="1500" b="1" dirty="0" smtClean="0">
                <a:hlinkClick r:id="rId14"/>
              </a:rPr>
              <a:t>commons.wikimedia.org/wiki/File:Eptesicus_serotinusMap.png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16</a:t>
            </a:r>
            <a:r>
              <a:rPr lang="cs-CZ" sz="1500" b="1" dirty="0"/>
              <a:t>, [cit. 2012-12-27],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cs-CZ" sz="1500" b="1" dirty="0" err="1" smtClean="0"/>
              <a:t>Mnolf</a:t>
            </a:r>
            <a:r>
              <a:rPr lang="cs-CZ" sz="1500" b="1" dirty="0" smtClean="0"/>
              <a:t>, File:Eptesicus serotinus.jpg</a:t>
            </a:r>
          </a:p>
          <a:p>
            <a:pPr marL="0" indent="0">
              <a:buNone/>
            </a:pPr>
            <a:r>
              <a:rPr lang="cs-CZ" sz="1500" b="1" dirty="0">
                <a:hlinkClick r:id="rId15"/>
              </a:rPr>
              <a:t>http://</a:t>
            </a:r>
            <a:r>
              <a:rPr lang="cs-CZ" sz="1500" b="1" dirty="0" smtClean="0">
                <a:hlinkClick r:id="rId15"/>
              </a:rPr>
              <a:t>commons.wikimedia.org/wiki/File:Eptesicus_serotinus.jpg</a:t>
            </a:r>
            <a:endParaRPr lang="cs-CZ" sz="1500" b="1" dirty="0" smtClean="0"/>
          </a:p>
          <a:p>
            <a:pPr marL="0" indent="0">
              <a:buNone/>
            </a:pPr>
            <a:endParaRPr lang="cs-CZ" sz="1500" b="1" dirty="0" smtClean="0"/>
          </a:p>
          <a:p>
            <a:pPr marL="0" indent="0">
              <a:buNone/>
            </a:pPr>
            <a:endParaRPr lang="cs-CZ" sz="15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9072186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fr-FR" sz="1300" b="1" dirty="0" smtClean="0"/>
              <a:t>Obrázek </a:t>
            </a:r>
            <a:r>
              <a:rPr lang="fr-FR" sz="1300" b="1" dirty="0"/>
              <a:t>č. </a:t>
            </a:r>
            <a:r>
              <a:rPr lang="cs-CZ" sz="1300" b="1" dirty="0" smtClean="0"/>
              <a:t>17</a:t>
            </a:r>
            <a:r>
              <a:rPr lang="cs-CZ" sz="1300" b="1" dirty="0"/>
              <a:t>, [cit. 2012-12-27], </a:t>
            </a:r>
            <a:r>
              <a:rPr lang="fr-FR" sz="1300" b="1" dirty="0" smtClean="0"/>
              <a:t>Licence </a:t>
            </a:r>
            <a:r>
              <a:rPr lang="fr-FR" sz="1300" b="1" dirty="0"/>
              <a:t>public domain, Osado, File:Mapa Myotis daubentonii.png</a:t>
            </a:r>
          </a:p>
          <a:p>
            <a:pPr marL="0" indent="0">
              <a:buNone/>
            </a:pPr>
            <a:r>
              <a:rPr lang="fr-FR" sz="1300" b="1" dirty="0">
                <a:hlinkClick r:id="rId2"/>
              </a:rPr>
              <a:t>http://</a:t>
            </a:r>
            <a:r>
              <a:rPr lang="fr-FR" sz="1300" b="1" dirty="0" smtClean="0">
                <a:hlinkClick r:id="rId2"/>
              </a:rPr>
              <a:t>commons.wikimedia.org/wiki/File:Mapa_Myotis_daubentonii.png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18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Rauno</a:t>
            </a:r>
            <a:r>
              <a:rPr lang="cs-CZ" sz="1300" b="1" dirty="0"/>
              <a:t> </a:t>
            </a:r>
            <a:r>
              <a:rPr lang="cs-CZ" sz="1300" b="1" dirty="0" err="1" smtClean="0"/>
              <a:t>Kalda</a:t>
            </a:r>
            <a:r>
              <a:rPr lang="cs-CZ" sz="1300" b="1" dirty="0" smtClean="0"/>
              <a:t>, File:Myotsi daubentonii.jpg</a:t>
            </a:r>
          </a:p>
          <a:p>
            <a:pPr marL="0" indent="0">
              <a:buNone/>
            </a:pPr>
            <a:r>
              <a:rPr lang="cs-CZ" sz="1300" b="1" dirty="0">
                <a:hlinkClick r:id="rId3"/>
              </a:rPr>
              <a:t>http://</a:t>
            </a:r>
            <a:r>
              <a:rPr lang="cs-CZ" sz="1300" b="1" dirty="0" smtClean="0">
                <a:hlinkClick r:id="rId3"/>
              </a:rPr>
              <a:t>commons.wikimedia.org/wiki/File:Myotsi_daubentonii.jpg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19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C. </a:t>
            </a:r>
            <a:r>
              <a:rPr lang="cs-CZ" sz="1300" b="1" dirty="0" err="1"/>
              <a:t>Robiller</a:t>
            </a:r>
            <a:r>
              <a:rPr lang="cs-CZ" sz="1300" b="1" dirty="0"/>
              <a:t> / Naturlichter.de, File:Großes </a:t>
            </a:r>
            <a:r>
              <a:rPr lang="cs-CZ" sz="1300" b="1" dirty="0" smtClean="0"/>
              <a:t>Mausohr.jpg</a:t>
            </a:r>
          </a:p>
          <a:p>
            <a:pPr marL="0" indent="0">
              <a:buNone/>
            </a:pPr>
            <a:r>
              <a:rPr lang="cs-CZ" sz="1300" b="1" dirty="0">
                <a:hlinkClick r:id="rId4"/>
              </a:rPr>
              <a:t>http://</a:t>
            </a:r>
            <a:r>
              <a:rPr lang="cs-CZ" sz="1300" b="1" dirty="0" smtClean="0">
                <a:hlinkClick r:id="rId4"/>
              </a:rPr>
              <a:t>commons.wikimedia.org/wiki/File:Gro%C3%9Fes_Mausohr.jpg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20, Archív Chýnovské jeskyně, se svolením Správy Chýnovské Jeskyně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21, Archív Chýnovské jeskyně, se svolením Správy Chýnovské Jeskyně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22, Archív Chýnovské jeskyně, se svolením Správy Chýnovské Jeskyně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 smtClean="0"/>
              <a:t>Obrázek </a:t>
            </a:r>
            <a:r>
              <a:rPr lang="cs-CZ" sz="1300" b="1" dirty="0"/>
              <a:t>č. </a:t>
            </a:r>
            <a:r>
              <a:rPr lang="cs-CZ" sz="1300" b="1" dirty="0" smtClean="0"/>
              <a:t>23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Joxerra</a:t>
            </a:r>
            <a:r>
              <a:rPr lang="cs-CZ" sz="1300" b="1" dirty="0"/>
              <a:t> </a:t>
            </a:r>
            <a:r>
              <a:rPr lang="cs-CZ" sz="1300" b="1" dirty="0" err="1"/>
              <a:t>aihartza</a:t>
            </a:r>
            <a:r>
              <a:rPr lang="cs-CZ" sz="1300" b="1" dirty="0"/>
              <a:t>, File:16.01a.JRA.jpg</a:t>
            </a:r>
          </a:p>
          <a:p>
            <a:pPr marL="0" indent="0">
              <a:buNone/>
            </a:pPr>
            <a:r>
              <a:rPr lang="cs-CZ" sz="1300" b="1" dirty="0">
                <a:hlinkClick r:id="rId5"/>
              </a:rPr>
              <a:t>http://</a:t>
            </a:r>
            <a:r>
              <a:rPr lang="cs-CZ" sz="1300" b="1" dirty="0" smtClean="0">
                <a:hlinkClick r:id="rId5"/>
              </a:rPr>
              <a:t>commons.wikimedia.org/wiki/File:16.01a.JRA.jpg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24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Joxerra</a:t>
            </a:r>
            <a:r>
              <a:rPr lang="cs-CZ" sz="1300" b="1" dirty="0"/>
              <a:t> </a:t>
            </a:r>
            <a:r>
              <a:rPr lang="cs-CZ" sz="1300" b="1" dirty="0" err="1" smtClean="0"/>
              <a:t>aihartza</a:t>
            </a:r>
            <a:r>
              <a:rPr lang="cs-CZ" sz="1300" b="1" dirty="0"/>
              <a:t>, </a:t>
            </a:r>
            <a:r>
              <a:rPr lang="cs-CZ" sz="1300" b="1" dirty="0" smtClean="0"/>
              <a:t>File:17.16b.JRA.jpg</a:t>
            </a:r>
          </a:p>
          <a:p>
            <a:pPr marL="0" indent="0">
              <a:buNone/>
            </a:pPr>
            <a:r>
              <a:rPr lang="cs-CZ" sz="1300" b="1" dirty="0">
                <a:hlinkClick r:id="rId6"/>
              </a:rPr>
              <a:t>http://</a:t>
            </a:r>
            <a:r>
              <a:rPr lang="cs-CZ" sz="1300" b="1" dirty="0" smtClean="0">
                <a:hlinkClick r:id="rId6"/>
              </a:rPr>
              <a:t>commons.wikimedia.org/wiki/File:17.16b.JRA.jpg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25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Gilles</a:t>
            </a:r>
            <a:r>
              <a:rPr lang="cs-CZ" sz="1300" b="1" dirty="0"/>
              <a:t> San </a:t>
            </a:r>
            <a:r>
              <a:rPr lang="cs-CZ" sz="1300" b="1" dirty="0" smtClean="0"/>
              <a:t>Martin</a:t>
            </a:r>
            <a:r>
              <a:rPr lang="cs-CZ" sz="1300" b="1" dirty="0"/>
              <a:t>, File:Pipistrellus </a:t>
            </a:r>
            <a:r>
              <a:rPr lang="cs-CZ" sz="1300" b="1" dirty="0" err="1"/>
              <a:t>pipistrellus</a:t>
            </a:r>
            <a:r>
              <a:rPr lang="cs-CZ" sz="1300" b="1" dirty="0"/>
              <a:t> (3204881570).</a:t>
            </a:r>
            <a:r>
              <a:rPr lang="cs-CZ" sz="1300" b="1" dirty="0" smtClean="0"/>
              <a:t>jpg</a:t>
            </a:r>
          </a:p>
          <a:p>
            <a:pPr marL="0" indent="0">
              <a:buNone/>
            </a:pPr>
            <a:r>
              <a:rPr lang="cs-CZ" sz="1300" b="1" dirty="0">
                <a:hlinkClick r:id="rId7"/>
              </a:rPr>
              <a:t>http://commons.wikimedia.org/wiki/File:Pipistrellus_pipistrellus_(3204881570).</a:t>
            </a:r>
            <a:r>
              <a:rPr lang="cs-CZ" sz="1300" b="1" dirty="0" smtClean="0">
                <a:hlinkClick r:id="rId7"/>
              </a:rPr>
              <a:t>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26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Jeffdelonge</a:t>
            </a:r>
            <a:r>
              <a:rPr lang="cs-CZ" sz="1300" b="1" dirty="0"/>
              <a:t>, File:Pipistrellus </a:t>
            </a:r>
            <a:r>
              <a:rPr lang="cs-CZ" sz="1300" b="1" dirty="0" smtClean="0"/>
              <a:t>pipistrellus01.jpg</a:t>
            </a:r>
          </a:p>
          <a:p>
            <a:pPr marL="0" indent="0">
              <a:buNone/>
            </a:pPr>
            <a:r>
              <a:rPr lang="cs-CZ" sz="1300" b="1" dirty="0">
                <a:hlinkClick r:id="rId8"/>
              </a:rPr>
              <a:t>http://</a:t>
            </a:r>
            <a:r>
              <a:rPr lang="cs-CZ" sz="1300" b="1" dirty="0" smtClean="0">
                <a:hlinkClick r:id="rId8"/>
              </a:rPr>
              <a:t>commons.wikimedia.org/wiki/File:Pipistrellus_pipistrellus01.jpg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27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Chermundy</a:t>
            </a:r>
            <a:r>
              <a:rPr lang="cs-CZ" sz="1300" b="1" dirty="0"/>
              <a:t>, File:Lesser </a:t>
            </a:r>
            <a:r>
              <a:rPr lang="cs-CZ" sz="1300" b="1" dirty="0" err="1"/>
              <a:t>Horseshoe</a:t>
            </a:r>
            <a:r>
              <a:rPr lang="cs-CZ" sz="1300" b="1" dirty="0"/>
              <a:t> </a:t>
            </a:r>
            <a:r>
              <a:rPr lang="cs-CZ" sz="1300" b="1" dirty="0" err="1"/>
              <a:t>Bat</a:t>
            </a:r>
            <a:r>
              <a:rPr lang="cs-CZ" sz="1300" b="1" dirty="0"/>
              <a:t> </a:t>
            </a:r>
            <a:r>
              <a:rPr lang="cs-CZ" sz="1300" b="1" dirty="0" smtClean="0"/>
              <a:t>area.png</a:t>
            </a:r>
          </a:p>
          <a:p>
            <a:pPr marL="0" indent="0">
              <a:buNone/>
            </a:pPr>
            <a:r>
              <a:rPr lang="cs-CZ" sz="1300" b="1" dirty="0">
                <a:hlinkClick r:id="rId9"/>
              </a:rPr>
              <a:t>http://</a:t>
            </a:r>
            <a:r>
              <a:rPr lang="cs-CZ" sz="1300" b="1" dirty="0" smtClean="0">
                <a:hlinkClick r:id="rId9"/>
              </a:rPr>
              <a:t>commons.wikimedia.org/wiki/File:Lesser_Horseshoe_Bat_area.png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28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Tigerente</a:t>
            </a:r>
            <a:r>
              <a:rPr lang="cs-CZ" sz="1300" b="1" dirty="0"/>
              <a:t>, File:Rhinolophus </a:t>
            </a:r>
            <a:r>
              <a:rPr lang="cs-CZ" sz="1300" b="1" dirty="0" smtClean="0"/>
              <a:t>hipposideros20080922.jpg</a:t>
            </a:r>
          </a:p>
          <a:p>
            <a:pPr marL="0" indent="0">
              <a:buNone/>
            </a:pPr>
            <a:r>
              <a:rPr lang="cs-CZ" sz="1300" b="1" dirty="0">
                <a:hlinkClick r:id="rId10"/>
              </a:rPr>
              <a:t>http://</a:t>
            </a:r>
            <a:r>
              <a:rPr lang="cs-CZ" sz="1300" b="1" dirty="0" smtClean="0">
                <a:hlinkClick r:id="rId10"/>
              </a:rPr>
              <a:t>commons.wikimedia.org/wiki/File:Rhinolophus_hipposideros20080922.jpg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29</a:t>
            </a:r>
            <a:r>
              <a:rPr lang="cs-CZ" sz="1300" b="1" dirty="0"/>
              <a:t>, [cit. 2012-12-27],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Joxerra</a:t>
            </a:r>
            <a:r>
              <a:rPr lang="cs-CZ" sz="1300" b="1" dirty="0"/>
              <a:t> </a:t>
            </a:r>
            <a:r>
              <a:rPr lang="cs-CZ" sz="1300" b="1" dirty="0" err="1"/>
              <a:t>aihartza</a:t>
            </a:r>
            <a:r>
              <a:rPr lang="cs-CZ" sz="1300" b="1" dirty="0"/>
              <a:t>, </a:t>
            </a:r>
            <a:r>
              <a:rPr lang="cs-CZ" sz="1300" b="1" dirty="0" smtClean="0"/>
              <a:t>File:17.17a.JRA.tif</a:t>
            </a:r>
          </a:p>
          <a:p>
            <a:pPr marL="0" indent="0">
              <a:buNone/>
            </a:pPr>
            <a:r>
              <a:rPr lang="cs-CZ" sz="1300" b="1" dirty="0">
                <a:hlinkClick r:id="rId11"/>
              </a:rPr>
              <a:t>http://</a:t>
            </a:r>
            <a:r>
              <a:rPr lang="cs-CZ" sz="1300" b="1" dirty="0" smtClean="0">
                <a:hlinkClick r:id="rId11"/>
              </a:rPr>
              <a:t>commons.wikimedia.org/wiki/File:17.17a.JRA.tif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30, [cit. 2012-12-27], </a:t>
            </a:r>
            <a:r>
              <a:rPr lang="cs-CZ" sz="1300" b="1" dirty="0" smtClean="0"/>
              <a:t>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C. </a:t>
            </a:r>
            <a:r>
              <a:rPr lang="cs-CZ" sz="1300" b="1" dirty="0" err="1"/>
              <a:t>Robiller</a:t>
            </a:r>
            <a:r>
              <a:rPr lang="cs-CZ" sz="1300" b="1" dirty="0"/>
              <a:t> / Naturlichter.de, File:Kleine </a:t>
            </a:r>
            <a:r>
              <a:rPr lang="cs-CZ" sz="1300" b="1" dirty="0" err="1"/>
              <a:t>Hufeisennase</a:t>
            </a:r>
            <a:r>
              <a:rPr lang="cs-CZ" sz="1300" b="1" dirty="0"/>
              <a:t> </a:t>
            </a:r>
            <a:r>
              <a:rPr lang="cs-CZ" sz="1300" b="1" dirty="0" smtClean="0"/>
              <a:t>cropped.jpg</a:t>
            </a:r>
          </a:p>
          <a:p>
            <a:pPr marL="0" indent="0">
              <a:buNone/>
            </a:pPr>
            <a:r>
              <a:rPr lang="cs-CZ" sz="1300" b="1" dirty="0">
                <a:hlinkClick r:id="rId12"/>
              </a:rPr>
              <a:t>http://</a:t>
            </a:r>
            <a:r>
              <a:rPr lang="cs-CZ" sz="1300" b="1" dirty="0" smtClean="0">
                <a:hlinkClick r:id="rId12"/>
              </a:rPr>
              <a:t>commons.wikimedia.org/wiki/File:Kleine_Hufeisennase_cropped.jpg</a:t>
            </a:r>
            <a:endParaRPr lang="cs-CZ" sz="1300" b="1" dirty="0" smtClean="0"/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31, [cit. 2012-12-27],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Carlos </a:t>
            </a:r>
            <a:r>
              <a:rPr lang="cs-CZ" sz="1300" b="1" dirty="0" err="1">
                <a:solidFill>
                  <a:prstClr val="black"/>
                </a:solidFill>
              </a:rPr>
              <a:t>Bartolomé</a:t>
            </a:r>
            <a:r>
              <a:rPr lang="cs-CZ" sz="1300" b="1" dirty="0">
                <a:solidFill>
                  <a:prstClr val="black"/>
                </a:solidFill>
              </a:rPr>
              <a:t> La </a:t>
            </a:r>
            <a:r>
              <a:rPr lang="cs-CZ" sz="1300" b="1" dirty="0" err="1">
                <a:solidFill>
                  <a:prstClr val="black"/>
                </a:solidFill>
              </a:rPr>
              <a:t>Huerta</a:t>
            </a:r>
            <a:r>
              <a:rPr lang="cs-CZ" sz="1300" b="1" dirty="0">
                <a:solidFill>
                  <a:prstClr val="black"/>
                </a:solidFill>
              </a:rPr>
              <a:t>, File:Rhinolophus </a:t>
            </a:r>
            <a:r>
              <a:rPr lang="cs-CZ" sz="1300" b="1" dirty="0" err="1">
                <a:solidFill>
                  <a:prstClr val="black"/>
                </a:solidFill>
              </a:rPr>
              <a:t>ferrumequinum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range</a:t>
            </a:r>
            <a:r>
              <a:rPr lang="cs-CZ" sz="1300" b="1" dirty="0">
                <a:solidFill>
                  <a:prstClr val="black"/>
                </a:solidFill>
              </a:rPr>
              <a:t> Map.png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13"/>
              </a:rPr>
              <a:t>http://commons.wikimedia.org/wiki/File:Rhinolophus_ferrumequinum_range_Map.png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4194729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32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Gilles</a:t>
            </a:r>
            <a:r>
              <a:rPr lang="cs-CZ" sz="1200" b="1" dirty="0"/>
              <a:t> San </a:t>
            </a:r>
            <a:r>
              <a:rPr lang="cs-CZ" sz="1200" b="1" dirty="0" smtClean="0"/>
              <a:t>Martin, File:Rhinolophus </a:t>
            </a:r>
            <a:r>
              <a:rPr lang="cs-CZ" sz="1200" b="1" dirty="0" err="1"/>
              <a:t>ferrumequinum</a:t>
            </a:r>
            <a:r>
              <a:rPr lang="cs-CZ" sz="1200" b="1" dirty="0"/>
              <a:t> - </a:t>
            </a:r>
            <a:r>
              <a:rPr lang="cs-CZ" sz="1200" b="1" dirty="0" err="1"/>
              <a:t>Greater</a:t>
            </a:r>
            <a:r>
              <a:rPr lang="cs-CZ" sz="1200" b="1" dirty="0"/>
              <a:t> </a:t>
            </a:r>
            <a:r>
              <a:rPr lang="cs-CZ" sz="1200" b="1" dirty="0" err="1"/>
              <a:t>Horseshoe</a:t>
            </a:r>
            <a:r>
              <a:rPr lang="cs-CZ" sz="1200" b="1" dirty="0"/>
              <a:t> </a:t>
            </a:r>
            <a:r>
              <a:rPr lang="cs-CZ" sz="1200" b="1" dirty="0" err="1"/>
              <a:t>bat</a:t>
            </a:r>
            <a:r>
              <a:rPr lang="cs-CZ" sz="1200" b="1" dirty="0"/>
              <a:t> (2321181688).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http://commons.wikimedia.org/wiki/File:Rhinolophus_ferrumequinum_-_Greater_Horseshoe_bat_(2321181688).</a:t>
            </a:r>
            <a:r>
              <a:rPr lang="cs-CZ" sz="1200" b="1" dirty="0" smtClean="0">
                <a:hlinkClick r:id="rId2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33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Prof. </a:t>
            </a:r>
            <a:r>
              <a:rPr lang="cs-CZ" sz="1200" b="1" dirty="0" err="1"/>
              <a:t>emeritus</a:t>
            </a:r>
            <a:r>
              <a:rPr lang="cs-CZ" sz="1200" b="1" dirty="0"/>
              <a:t> Hans Schneider, File:Große </a:t>
            </a:r>
            <a:r>
              <a:rPr lang="cs-CZ" sz="1200" b="1" dirty="0" err="1"/>
              <a:t>Hufeisennase</a:t>
            </a:r>
            <a:r>
              <a:rPr lang="cs-CZ" sz="1200" b="1" dirty="0"/>
              <a:t> (01).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http://commons.wikimedia.org/wiki/File:Gro%C3%9Fe_Hufeisennase_(01).</a:t>
            </a:r>
            <a:r>
              <a:rPr lang="cs-CZ" sz="1200" b="1" dirty="0" smtClean="0">
                <a:hlinkClick r:id="rId3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34</a:t>
            </a:r>
            <a:r>
              <a:rPr lang="cs-CZ" sz="1200" b="1" dirty="0"/>
              <a:t>, [cit. 2012-12-27],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smtClean="0"/>
              <a:t>File:GemeinerVampirWorldaussparung.png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commons.wikimedia.org/wiki/File:GemeinerVampirWorldaussparung.png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35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Desmodus</a:t>
            </a:r>
            <a:r>
              <a:rPr lang="cs-CZ" sz="1200" b="1" dirty="0"/>
              <a:t>, </a:t>
            </a:r>
            <a:r>
              <a:rPr lang="cs-CZ" sz="1200" b="1" dirty="0" smtClean="0"/>
              <a:t>File:Desmodusrotundus.jpg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commons.wikimedia.org/wiki/File:Desmodusrotundus.jpg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36</a:t>
            </a:r>
            <a:r>
              <a:rPr lang="cs-CZ" sz="1200" b="1" dirty="0"/>
              <a:t>, [cit. 2012-12-27],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Sandstein</a:t>
            </a:r>
            <a:r>
              <a:rPr lang="cs-CZ" sz="1200" b="1" dirty="0"/>
              <a:t>, File:Desmodus </a:t>
            </a:r>
            <a:r>
              <a:rPr lang="cs-CZ" sz="1200" b="1" dirty="0" err="1"/>
              <a:t>rotundus</a:t>
            </a:r>
            <a:r>
              <a:rPr lang="cs-CZ" sz="1200" b="1" dirty="0"/>
              <a:t> </a:t>
            </a:r>
            <a:r>
              <a:rPr lang="cs-CZ" sz="1200" b="1" dirty="0" smtClean="0"/>
              <a:t>feeding.jpg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commons.wikimedia.org/wiki/File:Desmodus_rotundus_feeding.jpg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37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Ltshears</a:t>
            </a:r>
            <a:r>
              <a:rPr lang="cs-CZ" sz="1200" b="1" dirty="0"/>
              <a:t>, </a:t>
            </a:r>
            <a:r>
              <a:rPr lang="cs-CZ" sz="1200" b="1" dirty="0" smtClean="0"/>
              <a:t>File:VampireBat2010.jpg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commons.wikimedia.org/wiki/File:VampireBat2010.jpg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38</a:t>
            </a:r>
            <a:r>
              <a:rPr lang="cs-CZ" sz="1200" b="1" dirty="0"/>
              <a:t>, [cit. 2012-12-27],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diveofficer</a:t>
            </a:r>
            <a:r>
              <a:rPr lang="cs-CZ" sz="1200" b="1" dirty="0"/>
              <a:t>, File:Vampires - 57 </a:t>
            </a:r>
            <a:r>
              <a:rPr lang="cs-CZ" sz="1200" b="1" dirty="0" smtClean="0"/>
              <a:t>365.jpg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http://commons.wikimedia.org/wiki/File:Vampires_-_</a:t>
            </a:r>
            <a:r>
              <a:rPr lang="cs-CZ" sz="1200" b="1" dirty="0" smtClean="0">
                <a:hlinkClick r:id="rId8"/>
              </a:rPr>
              <a:t>57_365.jpg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39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Ben Charles</a:t>
            </a:r>
            <a:r>
              <a:rPr lang="cs-CZ" sz="1200" b="1" dirty="0"/>
              <a:t>, File:Livingstone's </a:t>
            </a:r>
            <a:r>
              <a:rPr lang="cs-CZ" sz="1200" b="1" dirty="0" err="1"/>
              <a:t>Fruit</a:t>
            </a:r>
            <a:r>
              <a:rPr lang="cs-CZ" sz="1200" b="1" dirty="0"/>
              <a:t> </a:t>
            </a:r>
            <a:r>
              <a:rPr lang="cs-CZ" sz="1200" b="1" dirty="0" smtClean="0"/>
              <a:t>Bat.jpg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commons.wikimedia.org/wiki/File:Livingstone%27s_Fruit_Bat.jpg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40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Chermundy</a:t>
            </a:r>
            <a:r>
              <a:rPr lang="cs-CZ" sz="1200" b="1" dirty="0"/>
              <a:t>, File:Pteropus </a:t>
            </a:r>
            <a:r>
              <a:rPr lang="cs-CZ" sz="1200" b="1" dirty="0" err="1"/>
              <a:t>livingstonii</a:t>
            </a:r>
            <a:r>
              <a:rPr lang="cs-CZ" sz="1200" b="1" dirty="0"/>
              <a:t> </a:t>
            </a:r>
            <a:r>
              <a:rPr lang="cs-CZ" sz="1200" b="1" dirty="0" err="1"/>
              <a:t>range</a:t>
            </a:r>
            <a:r>
              <a:rPr lang="cs-CZ" sz="1200" b="1" dirty="0"/>
              <a:t> </a:t>
            </a:r>
            <a:r>
              <a:rPr lang="cs-CZ" sz="1200" b="1" dirty="0" err="1" smtClean="0"/>
              <a:t>map.svg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commons.wikimedia.org/wiki/File:Pteropus_livingstonii_range_map.svg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41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Masteraah</a:t>
            </a:r>
            <a:r>
              <a:rPr lang="cs-CZ" sz="1200" b="1" dirty="0"/>
              <a:t>, File:Pteropus </a:t>
            </a:r>
            <a:r>
              <a:rPr lang="cs-CZ" sz="1200" b="1" dirty="0" smtClean="0"/>
              <a:t>vampyrus.jpg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commons.wikimedia.org/wiki/File:Pteropus_vampyrus.jpg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42</a:t>
            </a:r>
            <a:r>
              <a:rPr lang="cs-CZ" sz="1200" b="1" dirty="0"/>
              <a:t>, [cit. 2012-12-27],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Dmitrij</a:t>
            </a:r>
            <a:r>
              <a:rPr lang="cs-CZ" sz="1200" b="1" dirty="0"/>
              <a:t> </a:t>
            </a:r>
            <a:r>
              <a:rPr lang="cs-CZ" sz="1200" b="1" dirty="0" err="1" smtClean="0"/>
              <a:t>Rodionov</a:t>
            </a:r>
            <a:r>
              <a:rPr lang="cs-CZ" sz="1200" b="1" dirty="0"/>
              <a:t>, File:Kalong (</a:t>
            </a:r>
            <a:r>
              <a:rPr lang="cs-CZ" sz="1200" b="1" dirty="0" err="1"/>
              <a:t>Pteropus</a:t>
            </a:r>
            <a:r>
              <a:rPr lang="cs-CZ" sz="1200" b="1" dirty="0"/>
              <a:t> </a:t>
            </a:r>
            <a:r>
              <a:rPr lang="cs-CZ" sz="1200" b="1" dirty="0" err="1"/>
              <a:t>vampyrus</a:t>
            </a:r>
            <a:r>
              <a:rPr lang="cs-CZ" sz="1200" b="1" dirty="0"/>
              <a:t>) </a:t>
            </a:r>
            <a:r>
              <a:rPr lang="cs-CZ" sz="1200" b="1" dirty="0" err="1"/>
              <a:t>sleeping</a:t>
            </a:r>
            <a:r>
              <a:rPr lang="cs-CZ" sz="1200" b="1" dirty="0"/>
              <a:t> </a:t>
            </a:r>
            <a:r>
              <a:rPr lang="cs-CZ" sz="1200" b="1" dirty="0" smtClean="0"/>
              <a:t>2.jpg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http://commons.wikimedia.org/wiki/File:Kalong_(Pteropus_vampyrus)_</a:t>
            </a:r>
            <a:r>
              <a:rPr lang="cs-CZ" sz="1200" b="1" dirty="0" smtClean="0">
                <a:hlinkClick r:id="rId12"/>
              </a:rPr>
              <a:t>sleeping_2.jpg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40244006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303501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820</TotalTime>
  <Words>2193</Words>
  <Application>Microsoft Office PowerPoint</Application>
  <PresentationFormat>Předvádění na obrazovce (4:3)</PresentationFormat>
  <Paragraphs>394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Letouni</vt:lpstr>
      <vt:lpstr>Letouni</vt:lpstr>
      <vt:lpstr>Letouni</vt:lpstr>
      <vt:lpstr>Letouni</vt:lpstr>
      <vt:lpstr>Netopýr černý</vt:lpstr>
      <vt:lpstr>Netopýr černý</vt:lpstr>
      <vt:lpstr>Netopýr severní (netopýr bahenní, stěhovavý)</vt:lpstr>
      <vt:lpstr>Netopýr večerní</vt:lpstr>
      <vt:lpstr>Netopýr vodní (krátkoušan vodní)</vt:lpstr>
      <vt:lpstr>Netopýr velký</vt:lpstr>
      <vt:lpstr>Netopýr řasnatý </vt:lpstr>
      <vt:lpstr>Netopýr ušatý </vt:lpstr>
      <vt:lpstr>Netopýr nejmenší</vt:lpstr>
      <vt:lpstr>Vrápenec malý</vt:lpstr>
      <vt:lpstr>Vrápenec malý</vt:lpstr>
      <vt:lpstr>Vrápenec velký </vt:lpstr>
      <vt:lpstr>Vrápenec velký </vt:lpstr>
      <vt:lpstr>Upír obecný (upír rudý, upír velký)</vt:lpstr>
      <vt:lpstr>Upír obecný (upír rudý, upír velký)</vt:lpstr>
      <vt:lpstr>Kaloň komorský</vt:lpstr>
      <vt:lpstr>Kaloň malajský (kaloň jedlý) </vt:lpstr>
      <vt:lpstr>Prezentace aplikace PowerPoint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60</cp:revision>
  <dcterms:created xsi:type="dcterms:W3CDTF">2014-01-05T08:13:19Z</dcterms:created>
  <dcterms:modified xsi:type="dcterms:W3CDTF">2014-02-06T22:27:14Z</dcterms:modified>
</cp:coreProperties>
</file>