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0" r:id="rId4"/>
    <p:sldId id="258" r:id="rId5"/>
    <p:sldId id="257" r:id="rId6"/>
    <p:sldId id="259" r:id="rId7"/>
    <p:sldId id="262" r:id="rId8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310" y="106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2114936"/>
              </p:ext>
            </p:extLst>
          </p:nvPr>
        </p:nvGraphicFramePr>
        <p:xfrm>
          <a:off x="474663" y="534988"/>
          <a:ext cx="5878512" cy="8810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4663" y="534988"/>
                        <a:ext cx="5878512" cy="8810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2369413"/>
              </p:ext>
            </p:extLst>
          </p:nvPr>
        </p:nvGraphicFramePr>
        <p:xfrm>
          <a:off x="474663" y="582613"/>
          <a:ext cx="5878512" cy="8715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4663" y="582613"/>
                        <a:ext cx="5878512" cy="87153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7459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8334" y="3498"/>
            <a:ext cx="2744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Těžnice trojúhelníku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8640" y="416496"/>
            <a:ext cx="2805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Co je těžnice trojúhelníku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640" y="1070533"/>
            <a:ext cx="2747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Sestrojte těžnice v ∆ ABC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8640" y="6993031"/>
            <a:ext cx="45698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</a:t>
            </a:r>
            <a:r>
              <a:rPr lang="cs-CZ" dirty="0"/>
              <a:t>Těžnice t</a:t>
            </a:r>
            <a:r>
              <a:rPr lang="cs-CZ" baseline="-25000" dirty="0"/>
              <a:t>a</a:t>
            </a:r>
            <a:r>
              <a:rPr lang="cs-CZ" dirty="0"/>
              <a:t> v ∆ </a:t>
            </a:r>
            <a:r>
              <a:rPr lang="cs-CZ" dirty="0" smtClean="0"/>
              <a:t>ABC má délku 12 cm.</a:t>
            </a:r>
          </a:p>
          <a:p>
            <a:r>
              <a:rPr lang="cs-CZ" dirty="0"/>
              <a:t> </a:t>
            </a:r>
            <a:r>
              <a:rPr lang="cs-CZ" dirty="0" smtClean="0"/>
              <a:t>    a) Jaká je vzdálenost těžiště T od vrcholu A ?</a:t>
            </a:r>
          </a:p>
          <a:p>
            <a:r>
              <a:rPr lang="cs-CZ" dirty="0"/>
              <a:t> </a:t>
            </a:r>
            <a:r>
              <a:rPr lang="cs-CZ" dirty="0" smtClean="0"/>
              <a:t>    b) </a:t>
            </a:r>
            <a:r>
              <a:rPr lang="cs-CZ" dirty="0"/>
              <a:t>Jaká je vzdálenost těžiště T od </a:t>
            </a:r>
            <a:r>
              <a:rPr lang="cs-CZ" dirty="0" smtClean="0"/>
              <a:t>středu A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          strany a?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8640" y="4533726"/>
            <a:ext cx="58968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Je dán rovnostranný ∆ PQR. Úsečky PP</a:t>
            </a:r>
            <a:r>
              <a:rPr lang="cs-CZ" baseline="-25000" dirty="0" smtClean="0"/>
              <a:t>1</a:t>
            </a:r>
            <a:r>
              <a:rPr lang="cs-CZ" dirty="0" smtClean="0"/>
              <a:t>, QQ</a:t>
            </a:r>
            <a:r>
              <a:rPr lang="cs-CZ" baseline="-25000" dirty="0" smtClean="0"/>
              <a:t>1</a:t>
            </a:r>
            <a:r>
              <a:rPr lang="cs-CZ" dirty="0" smtClean="0"/>
              <a:t>, RR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    jsou jeho těžnicemi, bod T těžištěm. Úsečka TP</a:t>
            </a:r>
            <a:r>
              <a:rPr lang="cs-CZ" baseline="-25000" dirty="0" smtClean="0"/>
              <a:t>1</a:t>
            </a:r>
            <a:r>
              <a:rPr lang="cs-CZ" dirty="0" smtClean="0"/>
              <a:t> měří 3 cm.</a:t>
            </a:r>
          </a:p>
          <a:p>
            <a:r>
              <a:rPr lang="cs-CZ" dirty="0" smtClean="0"/>
              <a:t>    Určete velikost těžnic tohoto ∆. (Proveďte náčrt)</a:t>
            </a:r>
            <a:endParaRPr lang="cs-CZ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31" r="12275"/>
          <a:stretch/>
        </p:blipFill>
        <p:spPr bwMode="auto">
          <a:xfrm>
            <a:off x="1484784" y="1640632"/>
            <a:ext cx="3507085" cy="2744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VY_32_INOVACE_145</a:t>
            </a:r>
          </a:p>
        </p:txBody>
      </p:sp>
    </p:spTree>
    <p:extLst>
      <p:ext uri="{BB962C8B-B14F-4D97-AF65-F5344CB8AC3E}">
        <p14:creationId xmlns:p14="http://schemas.microsoft.com/office/powerpoint/2010/main" val="2088242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88640" y="56456"/>
            <a:ext cx="61847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Dokažte, že každá z těžnic dělí trojúhelník na dva trojúhelníky,</a:t>
            </a:r>
          </a:p>
          <a:p>
            <a:r>
              <a:rPr lang="cs-CZ" dirty="0"/>
              <a:t> </a:t>
            </a:r>
            <a:r>
              <a:rPr lang="cs-CZ" dirty="0" smtClean="0"/>
              <a:t>    které mají sobě rovné obsahy.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VY_32_INOVACE_145</a:t>
            </a:r>
          </a:p>
        </p:txBody>
      </p:sp>
    </p:spTree>
    <p:extLst>
      <p:ext uri="{BB962C8B-B14F-4D97-AF65-F5344CB8AC3E}">
        <p14:creationId xmlns:p14="http://schemas.microsoft.com/office/powerpoint/2010/main" val="3837417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34" r="33013"/>
          <a:stretch/>
        </p:blipFill>
        <p:spPr bwMode="auto">
          <a:xfrm>
            <a:off x="4221089" y="7352047"/>
            <a:ext cx="2535960" cy="2353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9" r="32264"/>
          <a:stretch/>
        </p:blipFill>
        <p:spPr bwMode="auto">
          <a:xfrm>
            <a:off x="1066121" y="5309210"/>
            <a:ext cx="2207469" cy="199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2826"/>
          <a:stretch/>
        </p:blipFill>
        <p:spPr bwMode="auto">
          <a:xfrm>
            <a:off x="1412776" y="1208584"/>
            <a:ext cx="3888432" cy="3365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2674" y="-15552"/>
            <a:ext cx="3741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Těžnice trojúhelníku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518" y="416496"/>
            <a:ext cx="2805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Co je těžnice trojúhelníku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518" y="1208584"/>
            <a:ext cx="2747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 Sestrojte těžnice v ∆ ABC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6911" y="4457888"/>
            <a:ext cx="58968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Je dán rovnostranný ∆ PQR. Úsečky PP</a:t>
            </a:r>
            <a:r>
              <a:rPr lang="cs-CZ" baseline="-25000" dirty="0" smtClean="0"/>
              <a:t>1</a:t>
            </a:r>
            <a:r>
              <a:rPr lang="cs-CZ" dirty="0" smtClean="0"/>
              <a:t>, QQ</a:t>
            </a:r>
            <a:r>
              <a:rPr lang="cs-CZ" baseline="-25000" dirty="0" smtClean="0"/>
              <a:t>1</a:t>
            </a:r>
            <a:r>
              <a:rPr lang="cs-CZ" dirty="0" smtClean="0"/>
              <a:t>, RR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    jsou jeho těžnicemi, bod T těžištěm. Úsečka TP</a:t>
            </a:r>
            <a:r>
              <a:rPr lang="cs-CZ" baseline="-25000" dirty="0" smtClean="0"/>
              <a:t>1</a:t>
            </a:r>
            <a:r>
              <a:rPr lang="cs-CZ" dirty="0" smtClean="0"/>
              <a:t> měří 3 cm.</a:t>
            </a:r>
          </a:p>
          <a:p>
            <a:r>
              <a:rPr lang="cs-CZ" dirty="0" smtClean="0"/>
              <a:t>    Určete velikost těžnic tohoto ∆. (Proveďte náčrt)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2696" y="776536"/>
            <a:ext cx="606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Těžnice trojúhelníku je spojnice vrcholu a středu protější strany</a:t>
            </a:r>
            <a:endParaRPr lang="cs-CZ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1518" y="7157668"/>
            <a:ext cx="456984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4) </a:t>
            </a:r>
            <a:r>
              <a:rPr lang="cs-CZ" dirty="0"/>
              <a:t>Těžnice t</a:t>
            </a:r>
            <a:r>
              <a:rPr lang="cs-CZ" baseline="-25000" dirty="0"/>
              <a:t>a</a:t>
            </a:r>
            <a:r>
              <a:rPr lang="cs-CZ" dirty="0"/>
              <a:t> v ∆ </a:t>
            </a:r>
            <a:r>
              <a:rPr lang="cs-CZ" dirty="0" smtClean="0"/>
              <a:t>ABC má délku 12 cm.</a:t>
            </a:r>
          </a:p>
          <a:p>
            <a:r>
              <a:rPr lang="cs-CZ" dirty="0"/>
              <a:t> </a:t>
            </a:r>
            <a:r>
              <a:rPr lang="cs-CZ" dirty="0" smtClean="0"/>
              <a:t>    a) Jaká je vzdálenost těžiště T od vrcholu A ?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r>
              <a:rPr lang="cs-CZ" dirty="0" smtClean="0"/>
              <a:t>	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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AT = (12 : 3)  2	</a:t>
            </a:r>
            <a:r>
              <a:rPr lang="cs-CZ" dirty="0">
                <a:solidFill>
                  <a:srgbClr val="FF0000"/>
                </a:solidFill>
                <a:sym typeface="Symbol"/>
              </a:rPr>
              <a:t> AT 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8 cm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b) </a:t>
            </a:r>
            <a:r>
              <a:rPr lang="cs-CZ" dirty="0"/>
              <a:t>Jaká je vzdálenost těžiště T od </a:t>
            </a:r>
            <a:r>
              <a:rPr lang="cs-CZ" dirty="0" smtClean="0"/>
              <a:t>středu A</a:t>
            </a:r>
            <a:r>
              <a:rPr lang="cs-CZ" baseline="-25000" dirty="0" smtClean="0"/>
              <a:t>1</a:t>
            </a:r>
          </a:p>
          <a:p>
            <a:r>
              <a:rPr lang="cs-CZ" dirty="0" smtClean="0"/>
              <a:t>          strany a?</a:t>
            </a:r>
          </a:p>
          <a:p>
            <a:endParaRPr lang="cs-CZ" dirty="0"/>
          </a:p>
          <a:p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TA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(12 : 3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)</a:t>
            </a:r>
            <a:r>
              <a:rPr lang="cs-CZ" dirty="0">
                <a:solidFill>
                  <a:srgbClr val="FF0000"/>
                </a:solidFill>
                <a:sym typeface="Symbol"/>
              </a:rPr>
              <a:t>	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TA</a:t>
            </a:r>
            <a:r>
              <a:rPr lang="cs-CZ" baseline="-25000" dirty="0" smtClean="0">
                <a:solidFill>
                  <a:srgbClr val="FF0000"/>
                </a:solidFill>
                <a:sym typeface="Symbol"/>
              </a:rPr>
              <a:t>1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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= 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4 cm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73590" y="5457056"/>
            <a:ext cx="263373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│PP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│ = 3</a:t>
            </a:r>
            <a:r>
              <a:rPr lang="cs-CZ" dirty="0" smtClean="0">
                <a:solidFill>
                  <a:srgbClr val="FF0000"/>
                </a:solidFill>
                <a:sym typeface="Symbol"/>
              </a:rPr>
              <a:t> </a:t>
            </a:r>
            <a:r>
              <a:rPr lang="cs-CZ" dirty="0">
                <a:solidFill>
                  <a:srgbClr val="FF0000"/>
                </a:solidFill>
                <a:sym typeface="Symbol"/>
              </a:rPr>
              <a:t> </a:t>
            </a:r>
            <a:r>
              <a:rPr lang="cs-CZ" dirty="0" smtClean="0">
                <a:solidFill>
                  <a:srgbClr val="FF0000"/>
                </a:solidFill>
              </a:rPr>
              <a:t>│TP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│</a:t>
            </a:r>
            <a:endParaRPr lang="cs-CZ" baseline="-25000" dirty="0" smtClean="0">
              <a:solidFill>
                <a:srgbClr val="FF0000"/>
              </a:solidFill>
            </a:endParaRPr>
          </a:p>
          <a:p>
            <a:r>
              <a:rPr lang="cs-CZ" u="sng" dirty="0" smtClean="0">
                <a:solidFill>
                  <a:srgbClr val="FF0000"/>
                </a:solidFill>
              </a:rPr>
              <a:t>│PP</a:t>
            </a:r>
            <a:r>
              <a:rPr lang="cs-CZ" u="sng" baseline="-25000" dirty="0" smtClean="0">
                <a:solidFill>
                  <a:srgbClr val="FF0000"/>
                </a:solidFill>
              </a:rPr>
              <a:t>1</a:t>
            </a:r>
            <a:r>
              <a:rPr lang="cs-CZ" u="sng" dirty="0" smtClean="0">
                <a:solidFill>
                  <a:srgbClr val="FF0000"/>
                </a:solidFill>
              </a:rPr>
              <a:t>│ = 3 </a:t>
            </a:r>
            <a:r>
              <a:rPr lang="cs-CZ" u="sng" dirty="0" smtClean="0">
                <a:solidFill>
                  <a:srgbClr val="FF0000"/>
                </a:solidFill>
                <a:sym typeface="Symbol"/>
              </a:rPr>
              <a:t> </a:t>
            </a:r>
            <a:r>
              <a:rPr lang="cs-CZ" u="sng" dirty="0" smtClean="0">
                <a:solidFill>
                  <a:srgbClr val="FF0000"/>
                </a:solidFill>
              </a:rPr>
              <a:t>3    </a:t>
            </a:r>
            <a:endParaRPr lang="cs-CZ" u="sng" dirty="0">
              <a:solidFill>
                <a:srgbClr val="FF0000"/>
              </a:solidFill>
            </a:endParaRPr>
          </a:p>
          <a:p>
            <a:r>
              <a:rPr lang="cs-CZ" u="dbl" dirty="0" smtClean="0">
                <a:solidFill>
                  <a:srgbClr val="FF0000"/>
                </a:solidFill>
              </a:rPr>
              <a:t>│PP</a:t>
            </a:r>
            <a:r>
              <a:rPr lang="cs-CZ" u="dbl" baseline="-25000" dirty="0" smtClean="0">
                <a:solidFill>
                  <a:srgbClr val="FF0000"/>
                </a:solidFill>
              </a:rPr>
              <a:t>1</a:t>
            </a:r>
            <a:r>
              <a:rPr lang="cs-CZ" u="dbl" dirty="0" smtClean="0">
                <a:solidFill>
                  <a:srgbClr val="FF0000"/>
                </a:solidFill>
              </a:rPr>
              <a:t>│ = 9        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Těžnice jsou dlouhé  9 cm.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3590" y="6721286"/>
            <a:ext cx="2353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│PP</a:t>
            </a:r>
            <a:r>
              <a:rPr lang="cs-CZ" baseline="-25000" dirty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│ = </a:t>
            </a:r>
            <a:r>
              <a:rPr lang="cs-CZ" dirty="0" smtClean="0">
                <a:solidFill>
                  <a:srgbClr val="FF0000"/>
                </a:solidFill>
              </a:rPr>
              <a:t>│QQ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│ </a:t>
            </a:r>
            <a:r>
              <a:rPr lang="cs-CZ" dirty="0">
                <a:solidFill>
                  <a:srgbClr val="FF0000"/>
                </a:solidFill>
              </a:rPr>
              <a:t>= </a:t>
            </a:r>
            <a:r>
              <a:rPr lang="cs-CZ" dirty="0" smtClean="0">
                <a:solidFill>
                  <a:srgbClr val="FF0000"/>
                </a:solidFill>
              </a:rPr>
              <a:t>│RR</a:t>
            </a:r>
            <a:r>
              <a:rPr lang="cs-CZ" baseline="-25000" dirty="0" smtClean="0">
                <a:solidFill>
                  <a:srgbClr val="FF000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│</a:t>
            </a:r>
            <a:endParaRPr lang="cs-CZ" baseline="-25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VY_32_INOVACE_145</a:t>
            </a:r>
          </a:p>
        </p:txBody>
      </p:sp>
    </p:spTree>
    <p:extLst>
      <p:ext uri="{BB962C8B-B14F-4D97-AF65-F5344CB8AC3E}">
        <p14:creationId xmlns:p14="http://schemas.microsoft.com/office/powerpoint/2010/main" val="15768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88640" y="56456"/>
            <a:ext cx="61847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5) Dokažte, že každá z těžnic dělí trojúhelník na dva trojúhelníky,</a:t>
            </a:r>
          </a:p>
          <a:p>
            <a:r>
              <a:rPr lang="cs-CZ" dirty="0"/>
              <a:t> </a:t>
            </a:r>
            <a:r>
              <a:rPr lang="cs-CZ" dirty="0" smtClean="0"/>
              <a:t>    které mají sobě rovné obsahy.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49" r="31895"/>
          <a:stretch/>
        </p:blipFill>
        <p:spPr bwMode="auto">
          <a:xfrm>
            <a:off x="332656" y="698041"/>
            <a:ext cx="2228257" cy="20449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204864" y="848544"/>
                <a:ext cx="4464496" cy="763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rgbClr val="FF0000"/>
                    </a:solidFill>
                  </a:rPr>
                  <a:t>Trojúhelníky AC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C a BC</a:t>
                </a:r>
                <a:r>
                  <a:rPr lang="cs-CZ" baseline="-25000" dirty="0" smtClean="0">
                    <a:solidFill>
                      <a:srgbClr val="FF0000"/>
                    </a:solidFill>
                  </a:rPr>
                  <a:t>1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C mají tutéž stranu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c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dirty="0">
                            <a:solidFill>
                              <a:srgbClr val="FF0000"/>
                            </a:solidFill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FF0000"/>
                    </a:solidFill>
                  </a:rPr>
                  <a:t> a tutéž výšku </a:t>
                </a:r>
                <a:r>
                  <a:rPr lang="cs-CZ" dirty="0" err="1" smtClean="0">
                    <a:solidFill>
                      <a:srgbClr val="FF0000"/>
                    </a:solidFill>
                  </a:rPr>
                  <a:t>v</a:t>
                </a:r>
                <a:r>
                  <a:rPr lang="cs-CZ" baseline="-25000" dirty="0" err="1" smtClean="0">
                    <a:solidFill>
                      <a:srgbClr val="FF0000"/>
                    </a:solidFill>
                  </a:rPr>
                  <a:t>c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, proto musí mít stejné obsahy.</a:t>
                </a:r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4864" y="848544"/>
                <a:ext cx="4464496" cy="763671"/>
              </a:xfrm>
              <a:prstGeom prst="rect">
                <a:avLst/>
              </a:prstGeom>
              <a:blipFill rotWithShape="1">
                <a:blip r:embed="rId3"/>
                <a:stretch>
                  <a:fillRect l="-1230" r="-1503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2996952" y="1856656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Totéž platí i pro trojúhelníky, které vzniknou pomocí těžnic t</a:t>
            </a:r>
            <a:r>
              <a:rPr lang="cs-CZ" baseline="-25000" dirty="0" smtClean="0"/>
              <a:t>a</a:t>
            </a:r>
            <a:r>
              <a:rPr lang="cs-CZ" dirty="0" smtClean="0"/>
              <a:t> a </a:t>
            </a:r>
            <a:r>
              <a:rPr lang="cs-CZ" dirty="0" err="1" smtClean="0"/>
              <a:t>t</a:t>
            </a:r>
            <a:r>
              <a:rPr lang="cs-CZ" baseline="-25000" dirty="0" err="1" smtClean="0"/>
              <a:t>b</a:t>
            </a:r>
            <a:endParaRPr lang="cs-CZ" baseline="-25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VY_32_INOVACE_145</a:t>
            </a:r>
          </a:p>
        </p:txBody>
      </p:sp>
    </p:spTree>
    <p:extLst>
      <p:ext uri="{BB962C8B-B14F-4D97-AF65-F5344CB8AC3E}">
        <p14:creationId xmlns:p14="http://schemas.microsoft.com/office/powerpoint/2010/main" val="215173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0732" y="344488"/>
            <a:ext cx="60486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endParaRPr lang="cs-CZ" sz="2400" b="1" dirty="0" smtClean="0"/>
          </a:p>
          <a:p>
            <a:r>
              <a:rPr lang="cs-CZ" dirty="0" smtClean="0"/>
              <a:t>Není-li uvedeno jinak, autorem materiálu a všech jeho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  <a:p>
            <a:endParaRPr lang="cs-CZ" sz="2400" b="1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05528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VY_32_INOVACE_145</a:t>
            </a:r>
          </a:p>
        </p:txBody>
      </p:sp>
    </p:spTree>
    <p:extLst>
      <p:ext uri="{BB962C8B-B14F-4D97-AF65-F5344CB8AC3E}">
        <p14:creationId xmlns:p14="http://schemas.microsoft.com/office/powerpoint/2010/main" val="151747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322</Words>
  <Application>Microsoft Office PowerPoint</Application>
  <PresentationFormat>A4 (210 x 297 mm)</PresentationFormat>
  <Paragraphs>46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34</cp:revision>
  <cp:lastPrinted>2013-05-31T12:02:33Z</cp:lastPrinted>
  <dcterms:created xsi:type="dcterms:W3CDTF">2013-05-16T12:05:04Z</dcterms:created>
  <dcterms:modified xsi:type="dcterms:W3CDTF">2013-11-20T14:43:21Z</dcterms:modified>
</cp:coreProperties>
</file>