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1" r:id="rId3"/>
    <p:sldId id="260" r:id="rId4"/>
    <p:sldId id="259" r:id="rId5"/>
    <p:sldId id="262" r:id="rId6"/>
  </p:sldIdLst>
  <p:sldSz cx="6858000" cy="9906000" type="A4"/>
  <p:notesSz cx="6797675" cy="9928225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186" y="2136"/>
      </p:cViewPr>
      <p:guideLst>
        <p:guide orient="horz" pos="3120"/>
        <p:guide pos="216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3077283"/>
            <a:ext cx="5829300" cy="212336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613400"/>
            <a:ext cx="4800600" cy="2531533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90522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156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6365522"/>
            <a:ext cx="5829300" cy="1967442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4198587"/>
            <a:ext cx="5829300" cy="216693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7785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6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1" y="3081867"/>
            <a:ext cx="2257425" cy="871590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25041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217385"/>
            <a:ext cx="303014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3141486"/>
            <a:ext cx="303014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70" y="2217385"/>
            <a:ext cx="3031331" cy="924101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70" y="3141486"/>
            <a:ext cx="3031331" cy="570741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4207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5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774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1" y="394406"/>
            <a:ext cx="2256235" cy="1678517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8" y="394406"/>
            <a:ext cx="3833813" cy="845449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1" y="2072923"/>
            <a:ext cx="2256235" cy="677598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247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934201"/>
            <a:ext cx="4114800" cy="818622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85119"/>
            <a:ext cx="4114800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752823"/>
            <a:ext cx="4114800" cy="116257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441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9881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529697"/>
            <a:ext cx="1157288" cy="112680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6" y="529697"/>
            <a:ext cx="3357563" cy="112680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841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96699"/>
            <a:ext cx="6172200" cy="1651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311402"/>
            <a:ext cx="6172200" cy="65375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5F47E5-7962-4C1D-8847-8DA84A58B5A6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9181396"/>
            <a:ext cx="21717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9181396"/>
            <a:ext cx="1600200" cy="52740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B63B10-9D1B-4119-B791-66EE8D290C3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6976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2.docx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31229184"/>
              </p:ext>
            </p:extLst>
          </p:nvPr>
        </p:nvGraphicFramePr>
        <p:xfrm>
          <a:off x="476250" y="542925"/>
          <a:ext cx="5838825" cy="8743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Dokument" r:id="rId3" imgW="5910177" imgH="8837721" progId="Word.Document.12">
                  <p:embed/>
                </p:oleObj>
              </mc:Choice>
              <mc:Fallback>
                <p:oleObj name="Dokument" r:id="rId3" imgW="5910177" imgH="88377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76250" y="542925"/>
                        <a:ext cx="5838825" cy="87439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4540071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072502560"/>
              </p:ext>
            </p:extLst>
          </p:nvPr>
        </p:nvGraphicFramePr>
        <p:xfrm>
          <a:off x="476250" y="581025"/>
          <a:ext cx="5895975" cy="87344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7" name="Dokument" r:id="rId4" imgW="5910177" imgH="8742692" progId="Word.Document.12">
                  <p:embed/>
                </p:oleObj>
              </mc:Choice>
              <mc:Fallback>
                <p:oleObj name="Dokument" r:id="rId4" imgW="5910177" imgH="8742692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76250" y="581025"/>
                        <a:ext cx="5895975" cy="87344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787796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-34997" y="-28431"/>
            <a:ext cx="29166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Středová souměrnost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6632" y="344488"/>
            <a:ext cx="6249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Sestroj obraz úsečky AB ve středové souměrnosti se středem S.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632" y="4016896"/>
            <a:ext cx="5960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r>
              <a:rPr lang="cs-CZ" dirty="0"/>
              <a:t>) Sestroj obraz ∆</a:t>
            </a:r>
            <a:r>
              <a:rPr lang="cs-CZ" dirty="0" smtClean="0"/>
              <a:t> KLM </a:t>
            </a:r>
            <a:r>
              <a:rPr lang="cs-CZ" dirty="0"/>
              <a:t>ve středové souměrnosti se středem 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6632" y="7473280"/>
            <a:ext cx="5293757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Rozhodni, které tvrzení je správné; piš ano – ne.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b="1" dirty="0" smtClean="0"/>
              <a:t>Ve středové souměrnosti se středem S</a:t>
            </a:r>
          </a:p>
          <a:p>
            <a:r>
              <a:rPr lang="cs-CZ" dirty="0" smtClean="0"/>
              <a:t>a) je obrazem úsečky úsečka s ní shodná</a:t>
            </a:r>
          </a:p>
          <a:p>
            <a:r>
              <a:rPr lang="cs-CZ" dirty="0" smtClean="0"/>
              <a:t>b) </a:t>
            </a:r>
            <a:r>
              <a:rPr lang="cs-CZ" dirty="0"/>
              <a:t>je obrazem úsečky úsečka s ní </a:t>
            </a:r>
            <a:r>
              <a:rPr lang="cs-CZ" dirty="0" smtClean="0"/>
              <a:t>rovnoběžná</a:t>
            </a:r>
          </a:p>
          <a:p>
            <a:r>
              <a:rPr lang="cs-CZ" dirty="0"/>
              <a:t>c) je obrazem úsečky úsečka </a:t>
            </a:r>
            <a:r>
              <a:rPr lang="cs-CZ" dirty="0" smtClean="0"/>
              <a:t>k </a:t>
            </a:r>
            <a:r>
              <a:rPr lang="cs-CZ" dirty="0"/>
              <a:t>ní </a:t>
            </a:r>
            <a:r>
              <a:rPr lang="cs-CZ" dirty="0" smtClean="0"/>
              <a:t>kolmá</a:t>
            </a:r>
          </a:p>
          <a:p>
            <a:r>
              <a:rPr lang="cs-CZ" dirty="0"/>
              <a:t>d) je obrazem </a:t>
            </a:r>
            <a:r>
              <a:rPr lang="cs-CZ" dirty="0" smtClean="0"/>
              <a:t>trojúhelníku trojúhelník </a:t>
            </a:r>
            <a:r>
              <a:rPr lang="cs-CZ" dirty="0"/>
              <a:t>s </a:t>
            </a:r>
            <a:r>
              <a:rPr lang="cs-CZ" dirty="0" smtClean="0"/>
              <a:t>ním shodný</a:t>
            </a:r>
          </a:p>
          <a:p>
            <a:r>
              <a:rPr lang="cs-CZ" dirty="0" smtClean="0"/>
              <a:t>e</a:t>
            </a:r>
            <a:r>
              <a:rPr lang="cs-CZ" dirty="0"/>
              <a:t>) je obrazem </a:t>
            </a:r>
            <a:r>
              <a:rPr lang="cs-CZ" dirty="0" smtClean="0"/>
              <a:t>tupého úhlu pravý úhel</a:t>
            </a:r>
            <a:endParaRPr lang="cs-CZ" dirty="0"/>
          </a:p>
          <a:p>
            <a:r>
              <a:rPr lang="cs-CZ" dirty="0"/>
              <a:t>f) je obrazem </a:t>
            </a:r>
            <a:r>
              <a:rPr lang="cs-CZ" dirty="0" smtClean="0"/>
              <a:t>kružnice </a:t>
            </a:r>
            <a:r>
              <a:rPr lang="cs-CZ" dirty="0" err="1" smtClean="0"/>
              <a:t>kružnice</a:t>
            </a:r>
            <a:r>
              <a:rPr lang="cs-CZ" dirty="0" smtClean="0"/>
              <a:t> se stejným poloměrem</a:t>
            </a:r>
            <a:endParaRPr lang="cs-CZ" dirty="0"/>
          </a:p>
        </p:txBody>
      </p:sp>
      <p:pic>
        <p:nvPicPr>
          <p:cNvPr id="12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1" t="8730" r="39038"/>
          <a:stretch/>
        </p:blipFill>
        <p:spPr bwMode="auto">
          <a:xfrm>
            <a:off x="2290027" y="2494804"/>
            <a:ext cx="1787045" cy="159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11" t="1779" r="36835" b="21295"/>
          <a:stretch/>
        </p:blipFill>
        <p:spPr bwMode="auto">
          <a:xfrm>
            <a:off x="116633" y="848544"/>
            <a:ext cx="1976106" cy="1442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4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135" r="18546" b="84956"/>
          <a:stretch/>
        </p:blipFill>
        <p:spPr bwMode="auto">
          <a:xfrm>
            <a:off x="3173040" y="920552"/>
            <a:ext cx="3208288" cy="2269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5" name="Picture 5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0" r="35031" b="3673"/>
          <a:stretch/>
        </p:blipFill>
        <p:spPr bwMode="auto">
          <a:xfrm>
            <a:off x="38813" y="4520952"/>
            <a:ext cx="2469530" cy="2166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1" t="928" r="46750" b="21463"/>
          <a:stretch/>
        </p:blipFill>
        <p:spPr bwMode="auto">
          <a:xfrm>
            <a:off x="3999252" y="5025008"/>
            <a:ext cx="2562272" cy="22618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0005" y="9716545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VY_32_INOVACE_146</a:t>
            </a:r>
          </a:p>
        </p:txBody>
      </p:sp>
    </p:spTree>
    <p:extLst>
      <p:ext uri="{BB962C8B-B14F-4D97-AF65-F5344CB8AC3E}">
        <p14:creationId xmlns:p14="http://schemas.microsoft.com/office/powerpoint/2010/main" val="31288633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1" r="32537"/>
          <a:stretch/>
        </p:blipFill>
        <p:spPr bwMode="auto">
          <a:xfrm>
            <a:off x="3578528" y="1362145"/>
            <a:ext cx="3090832" cy="2746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7800"/>
          <a:stretch/>
        </p:blipFill>
        <p:spPr bwMode="auto">
          <a:xfrm>
            <a:off x="116106" y="730812"/>
            <a:ext cx="3722772" cy="29980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2" t="6931" r="3892" b="3863"/>
          <a:stretch/>
        </p:blipFill>
        <p:spPr bwMode="auto">
          <a:xfrm>
            <a:off x="-27384" y="4304928"/>
            <a:ext cx="4591508" cy="2516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-34997" y="-28431"/>
            <a:ext cx="39140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Řešení: Středová souměrnost</a:t>
            </a:r>
            <a:endParaRPr lang="cs-CZ" sz="2400" b="1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1" r="42809" b="7842"/>
          <a:stretch/>
        </p:blipFill>
        <p:spPr bwMode="auto">
          <a:xfrm>
            <a:off x="4285425" y="5176545"/>
            <a:ext cx="2527951" cy="2440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6632" y="344488"/>
            <a:ext cx="6249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1) Sestroj obraz úsečky AB ve středové souměrnosti se středem S.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6632" y="4016896"/>
            <a:ext cx="5960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r>
              <a:rPr lang="cs-CZ" dirty="0"/>
              <a:t>) Sestroj obraz ∆</a:t>
            </a:r>
            <a:r>
              <a:rPr lang="cs-CZ" dirty="0" smtClean="0"/>
              <a:t> KLM </a:t>
            </a:r>
            <a:r>
              <a:rPr lang="cs-CZ" dirty="0"/>
              <a:t>ve středové souměrnosti se středem 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6632" y="7501855"/>
            <a:ext cx="6171882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3) Rozhodni, které tvrzení je správné; piš ano – ne.</a:t>
            </a:r>
          </a:p>
          <a:p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b="1" dirty="0" smtClean="0"/>
              <a:t>Ve středové souměrnosti se středem S</a:t>
            </a:r>
          </a:p>
          <a:p>
            <a:r>
              <a:rPr lang="cs-CZ" dirty="0" smtClean="0"/>
              <a:t>a) je obrazem úsečky úsečka s ní shodná		</a:t>
            </a:r>
            <a:r>
              <a:rPr lang="cs-CZ" b="1" dirty="0" smtClean="0">
                <a:solidFill>
                  <a:srgbClr val="FF0000"/>
                </a:solidFill>
              </a:rPr>
              <a:t>ANO</a:t>
            </a:r>
          </a:p>
          <a:p>
            <a:r>
              <a:rPr lang="cs-CZ" dirty="0" smtClean="0"/>
              <a:t>b) </a:t>
            </a:r>
            <a:r>
              <a:rPr lang="cs-CZ" dirty="0"/>
              <a:t>je obrazem úsečky úsečka s ní </a:t>
            </a:r>
            <a:r>
              <a:rPr lang="cs-CZ" dirty="0" smtClean="0"/>
              <a:t>rovnoběžná		</a:t>
            </a:r>
            <a:r>
              <a:rPr lang="cs-CZ" b="1" dirty="0" smtClean="0">
                <a:solidFill>
                  <a:srgbClr val="FF0000"/>
                </a:solidFill>
              </a:rPr>
              <a:t>ANO</a:t>
            </a:r>
            <a:endParaRPr lang="cs-CZ" dirty="0" smtClean="0"/>
          </a:p>
          <a:p>
            <a:r>
              <a:rPr lang="cs-CZ" dirty="0"/>
              <a:t>c) je obrazem úsečky úsečka </a:t>
            </a:r>
            <a:r>
              <a:rPr lang="cs-CZ" dirty="0" smtClean="0"/>
              <a:t>k </a:t>
            </a:r>
            <a:r>
              <a:rPr lang="cs-CZ" dirty="0"/>
              <a:t>ní </a:t>
            </a:r>
            <a:r>
              <a:rPr lang="cs-CZ" dirty="0" smtClean="0"/>
              <a:t>kolmá			</a:t>
            </a:r>
            <a:r>
              <a:rPr lang="cs-CZ" b="1" dirty="0" smtClean="0">
                <a:solidFill>
                  <a:srgbClr val="FF0000"/>
                </a:solidFill>
              </a:rPr>
              <a:t>NE</a:t>
            </a:r>
          </a:p>
          <a:p>
            <a:r>
              <a:rPr lang="cs-CZ" dirty="0"/>
              <a:t>d) je obrazem </a:t>
            </a:r>
            <a:r>
              <a:rPr lang="cs-CZ" dirty="0" smtClean="0"/>
              <a:t>trojúhelníku trojúhelník </a:t>
            </a:r>
            <a:r>
              <a:rPr lang="cs-CZ" dirty="0"/>
              <a:t>s </a:t>
            </a:r>
            <a:r>
              <a:rPr lang="cs-CZ" dirty="0" smtClean="0"/>
              <a:t>ním shodný	</a:t>
            </a:r>
            <a:r>
              <a:rPr lang="cs-CZ" b="1" dirty="0" smtClean="0">
                <a:solidFill>
                  <a:srgbClr val="FF0000"/>
                </a:solidFill>
              </a:rPr>
              <a:t>ANO</a:t>
            </a:r>
            <a:endParaRPr lang="cs-CZ" dirty="0" smtClean="0"/>
          </a:p>
          <a:p>
            <a:r>
              <a:rPr lang="cs-CZ" dirty="0" smtClean="0"/>
              <a:t>e</a:t>
            </a:r>
            <a:r>
              <a:rPr lang="cs-CZ" dirty="0"/>
              <a:t>) je obrazem </a:t>
            </a:r>
            <a:r>
              <a:rPr lang="cs-CZ" dirty="0" smtClean="0"/>
              <a:t>tupého úhlu pravý úhel			</a:t>
            </a:r>
            <a:r>
              <a:rPr lang="cs-CZ" b="1" dirty="0" smtClean="0">
                <a:solidFill>
                  <a:srgbClr val="FF0000"/>
                </a:solidFill>
              </a:rPr>
              <a:t>NE</a:t>
            </a:r>
            <a:endParaRPr lang="cs-CZ" dirty="0"/>
          </a:p>
          <a:p>
            <a:r>
              <a:rPr lang="cs-CZ" dirty="0"/>
              <a:t>f) je obrazem </a:t>
            </a:r>
            <a:r>
              <a:rPr lang="cs-CZ" dirty="0" smtClean="0"/>
              <a:t>kružnice </a:t>
            </a:r>
            <a:r>
              <a:rPr lang="cs-CZ" dirty="0" err="1" smtClean="0"/>
              <a:t>kružnice</a:t>
            </a:r>
            <a:r>
              <a:rPr lang="cs-CZ" dirty="0" smtClean="0"/>
              <a:t> se stejným poloměrem	</a:t>
            </a:r>
            <a:r>
              <a:rPr lang="cs-CZ" b="1" dirty="0" smtClean="0">
                <a:solidFill>
                  <a:srgbClr val="FF0000"/>
                </a:solidFill>
              </a:rPr>
              <a:t>ANO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33" name="Picture 9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21" r="2683" b="86853"/>
          <a:stretch/>
        </p:blipFill>
        <p:spPr bwMode="auto">
          <a:xfrm>
            <a:off x="3108801" y="862527"/>
            <a:ext cx="3416543" cy="274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2770005" y="9716545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VY_32_INOVACE_146</a:t>
            </a:r>
          </a:p>
        </p:txBody>
      </p:sp>
    </p:spTree>
    <p:extLst>
      <p:ext uri="{BB962C8B-B14F-4D97-AF65-F5344CB8AC3E}">
        <p14:creationId xmlns:p14="http://schemas.microsoft.com/office/powerpoint/2010/main" val="3499123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04664" y="776536"/>
            <a:ext cx="619268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smtClean="0"/>
              <a:t>Zdroje</a:t>
            </a:r>
            <a:r>
              <a:rPr lang="cs-CZ" sz="2400" b="1" dirty="0" smtClean="0"/>
              <a:t>:</a:t>
            </a:r>
          </a:p>
          <a:p>
            <a:endParaRPr lang="cs-CZ" sz="2400" b="1" dirty="0"/>
          </a:p>
          <a:p>
            <a:r>
              <a:rPr lang="cs-CZ" dirty="0" smtClean="0"/>
              <a:t>Není-li uvedeno jinak, autorem materiálu a všech jeho částí je</a:t>
            </a:r>
          </a:p>
          <a:p>
            <a:r>
              <a:rPr lang="cs-CZ" dirty="0" smtClean="0"/>
              <a:t>Mgr. Alena </a:t>
            </a:r>
            <a:r>
              <a:rPr lang="cs-CZ" dirty="0" err="1" smtClean="0"/>
              <a:t>Himlová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0005" y="9716545"/>
            <a:ext cx="131799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/>
              <a:t>VY_32_INOVACE_146</a:t>
            </a:r>
          </a:p>
        </p:txBody>
      </p:sp>
    </p:spTree>
    <p:extLst>
      <p:ext uri="{BB962C8B-B14F-4D97-AF65-F5344CB8AC3E}">
        <p14:creationId xmlns:p14="http://schemas.microsoft.com/office/powerpoint/2010/main" val="254512065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</TotalTime>
  <Words>182</Words>
  <Application>Microsoft Office PowerPoint</Application>
  <PresentationFormat>A4 (210 x 297 mm)</PresentationFormat>
  <Paragraphs>29</Paragraphs>
  <Slides>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5</vt:i4>
      </vt:variant>
    </vt:vector>
  </HeadingPairs>
  <TitlesOfParts>
    <vt:vector size="8" baseType="lpstr">
      <vt:lpstr>Motiv systému Office</vt:lpstr>
      <vt:lpstr>Microsoft Word Document</vt:lpstr>
      <vt:lpstr>Dokument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NTB</dc:creator>
  <cp:lastModifiedBy>Pepa</cp:lastModifiedBy>
  <cp:revision>62</cp:revision>
  <cp:lastPrinted>2013-05-31T14:15:12Z</cp:lastPrinted>
  <dcterms:created xsi:type="dcterms:W3CDTF">2013-05-16T12:05:04Z</dcterms:created>
  <dcterms:modified xsi:type="dcterms:W3CDTF">2013-11-25T14:07:05Z</dcterms:modified>
</cp:coreProperties>
</file>