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5"/>
  </p:notesMasterIdLst>
  <p:sldIdLst>
    <p:sldId id="310" r:id="rId5"/>
    <p:sldId id="326" r:id="rId6"/>
    <p:sldId id="327" r:id="rId7"/>
    <p:sldId id="328" r:id="rId8"/>
    <p:sldId id="329" r:id="rId9"/>
    <p:sldId id="331" r:id="rId10"/>
    <p:sldId id="332" r:id="rId11"/>
    <p:sldId id="330" r:id="rId12"/>
    <p:sldId id="325" r:id="rId13"/>
    <p:sldId id="324" r:id="rId14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18.5.2015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ojecestina.cz/article/2012121701-test-mekke-a-tvrde-souhlasky-1" TargetMode="Externa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mq-software.com/sw/cz/cj-tahak-pro-pravopis/" TargetMode="External"/><Relationship Id="rId2" Type="http://schemas.openxmlformats.org/officeDocument/2006/relationships/hyperlink" Target="http://www.mojecestina.cz/article/2012121701-test-mekke-a-tvrde-souhlasky-1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afoto.cz/clanek/POZOR--Mame-skladem--za-super-ceny-a-malo-dostupne-u-ostatnich-prodejcu--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792088"/>
          </a:xfrm>
        </p:spPr>
        <p:txBody>
          <a:bodyPr>
            <a:no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Algerian" panose="04020705040A02060702" pitchFamily="82" charset="0"/>
              </a:rPr>
              <a:t>Měkké a tvrdé souhlásky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Brno, Měšťanská 21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Barbora Vaverková</a:t>
            </a:r>
          </a:p>
          <a:p>
            <a:pPr algn="l"/>
            <a:r>
              <a:rPr lang="cs-CZ" dirty="0" smtClean="0"/>
              <a:t>Předmět: Český jazyk, 2.ročník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k </a:t>
            </a:r>
            <a:r>
              <a:rPr lang="cs-CZ" smtClean="0"/>
              <a:t>opakování učiva a procvičení </a:t>
            </a:r>
            <a:r>
              <a:rPr lang="cs-CZ" dirty="0" smtClean="0"/>
              <a:t>psaní i/í a y/ý po tvrdých a měkkých souhláskách.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289818"/>
          </a:xfrm>
        </p:spPr>
        <p:txBody>
          <a:bodyPr/>
          <a:lstStyle/>
          <a:p>
            <a:r>
              <a:rPr lang="cs-CZ" dirty="0" smtClean="0"/>
              <a:t>Tvrdé souhlásky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131590"/>
            <a:ext cx="7992888" cy="3744416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3200" dirty="0">
                <a:latin typeface="+mj-lt"/>
              </a:rPr>
              <a:t>j</a:t>
            </a:r>
            <a:r>
              <a:rPr lang="cs-CZ" sz="3200" dirty="0" smtClean="0">
                <a:latin typeface="+mj-lt"/>
              </a:rPr>
              <a:t>sou   </a:t>
            </a:r>
            <a:r>
              <a:rPr lang="cs-CZ" sz="5400" dirty="0" smtClean="0">
                <a:solidFill>
                  <a:srgbClr val="00B050"/>
                </a:solidFill>
                <a:latin typeface="Algerian" panose="04020705040A02060702" pitchFamily="82" charset="0"/>
              </a:rPr>
              <a:t>H Ch K R D T N.                </a:t>
            </a:r>
            <a:r>
              <a:rPr lang="cs-CZ" sz="3200" dirty="0" smtClean="0">
                <a:latin typeface="+mj-lt"/>
              </a:rPr>
              <a:t>Píšeme po nich Y – ý.</a:t>
            </a:r>
            <a:endParaRPr lang="cs-CZ" sz="5400" dirty="0" smtClean="0">
              <a:solidFill>
                <a:srgbClr val="00B050"/>
              </a:solidFill>
              <a:latin typeface="+mj-lt"/>
            </a:endParaRPr>
          </a:p>
          <a:p>
            <a:pPr algn="l"/>
            <a:r>
              <a:rPr lang="cs-CZ" sz="5400" dirty="0">
                <a:solidFill>
                  <a:srgbClr val="00B050"/>
                </a:solidFill>
                <a:latin typeface="Algerian" panose="04020705040A02060702" pitchFamily="82" charset="0"/>
              </a:rPr>
              <a:t> </a:t>
            </a:r>
            <a:r>
              <a:rPr lang="cs-CZ" sz="5400" dirty="0" smtClean="0">
                <a:solidFill>
                  <a:srgbClr val="00B050"/>
                </a:solidFill>
                <a:latin typeface="Algerian" panose="04020705040A02060702" pitchFamily="82" charset="0"/>
              </a:rPr>
              <a:t>         </a:t>
            </a:r>
            <a:r>
              <a:rPr lang="cs-CZ" sz="4800" dirty="0" smtClean="0">
                <a:latin typeface="+mj-lt"/>
              </a:rPr>
              <a:t>Měkké souhlásky </a:t>
            </a:r>
          </a:p>
          <a:p>
            <a:pPr algn="l"/>
            <a:r>
              <a:rPr lang="cs-CZ" sz="3200" dirty="0">
                <a:latin typeface="+mj-lt"/>
              </a:rPr>
              <a:t>j</a:t>
            </a:r>
            <a:r>
              <a:rPr lang="cs-CZ" sz="3200" dirty="0" smtClean="0">
                <a:latin typeface="+mj-lt"/>
              </a:rPr>
              <a:t>sou  </a:t>
            </a:r>
            <a:r>
              <a:rPr lang="cs-CZ" sz="5400" dirty="0" smtClean="0">
                <a:solidFill>
                  <a:srgbClr val="00B0F0"/>
                </a:solidFill>
                <a:latin typeface="Algerian" panose="04020705040A02060702" pitchFamily="82" charset="0"/>
              </a:rPr>
              <a:t>Ž Š Č Ř C J Ď Ť </a:t>
            </a:r>
            <a:r>
              <a:rPr lang="cs-CZ" sz="5400" dirty="0" smtClean="0">
                <a:solidFill>
                  <a:srgbClr val="00B0F0"/>
                </a:solidFill>
                <a:latin typeface="+mj-lt"/>
              </a:rPr>
              <a:t>Ň</a:t>
            </a:r>
            <a:r>
              <a:rPr lang="cs-CZ" sz="3200" dirty="0" smtClean="0">
                <a:latin typeface="+mj-lt"/>
              </a:rPr>
              <a:t>.                   Píšeme po nich i – í.</a:t>
            </a:r>
            <a:endParaRPr lang="cs-CZ" sz="3200" dirty="0">
              <a:latin typeface="+mj-lt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04248" y="1421408"/>
            <a:ext cx="17145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4724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75606"/>
            <a:ext cx="6858000" cy="648072"/>
          </a:xfrm>
        </p:spPr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Existují ale také výjimky!!!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347614"/>
            <a:ext cx="8064896" cy="3312368"/>
          </a:xfrm>
        </p:spPr>
        <p:txBody>
          <a:bodyPr/>
          <a:lstStyle/>
          <a:p>
            <a:r>
              <a:rPr lang="cs-CZ" sz="2400" b="1" u="sng" dirty="0"/>
              <a:t>POZOR na cizí nebo přejatá slova:</a:t>
            </a:r>
            <a:endParaRPr lang="cs-CZ" sz="2400" dirty="0"/>
          </a:p>
          <a:p>
            <a:r>
              <a:rPr lang="cs-CZ" sz="2400" dirty="0"/>
              <a:t>cyklista, cyklon, Cyril, cysta, encyklopedie, cyklus,</a:t>
            </a:r>
          </a:p>
          <a:p>
            <a:endParaRPr lang="cs-CZ" sz="2400" dirty="0" smtClean="0"/>
          </a:p>
          <a:p>
            <a:r>
              <a:rPr lang="cs-CZ" sz="2400" dirty="0" smtClean="0"/>
              <a:t>hit</a:t>
            </a:r>
            <a:r>
              <a:rPr lang="cs-CZ" sz="2400" dirty="0"/>
              <a:t>, hierarchie, kino, rizoto, koriandr, korida, </a:t>
            </a:r>
            <a:endParaRPr lang="cs-CZ" sz="2400" dirty="0" smtClean="0"/>
          </a:p>
          <a:p>
            <a:r>
              <a:rPr lang="cs-CZ" sz="2400" dirty="0" smtClean="0"/>
              <a:t>koridor</a:t>
            </a:r>
            <a:r>
              <a:rPr lang="cs-CZ" sz="2400" dirty="0"/>
              <a:t>, Karin, Kristýna, Brit, triko, gorila, </a:t>
            </a:r>
            <a:endParaRPr lang="cs-CZ" sz="2400" dirty="0" smtClean="0"/>
          </a:p>
          <a:p>
            <a:r>
              <a:rPr lang="cs-CZ" sz="2400" dirty="0" smtClean="0"/>
              <a:t>seriál</a:t>
            </a:r>
            <a:r>
              <a:rPr lang="cs-CZ" sz="2400" dirty="0"/>
              <a:t>, krimi, prima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761" r="19760"/>
          <a:stretch/>
        </p:blipFill>
        <p:spPr>
          <a:xfrm>
            <a:off x="7164288" y="2427734"/>
            <a:ext cx="1152128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5160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339502"/>
            <a:ext cx="8064896" cy="1009898"/>
          </a:xfrm>
        </p:spPr>
        <p:txBody>
          <a:bodyPr/>
          <a:lstStyle/>
          <a:p>
            <a:r>
              <a:rPr lang="cs-CZ" sz="2800" dirty="0" smtClean="0"/>
              <a:t>Zakroužkujte tvrdé souhlásky modře a měkké červeně.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3131839" y="1635646"/>
            <a:ext cx="7200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H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654779" y="1507118"/>
            <a:ext cx="9361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CH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38559" y="2873401"/>
            <a:ext cx="3337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K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flipH="1">
            <a:off x="6190745" y="3661743"/>
            <a:ext cx="38632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R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61985" y="1949967"/>
            <a:ext cx="3337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D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6953" y="2445112"/>
            <a:ext cx="3600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T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35538" y="3427701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N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 flipH="1">
            <a:off x="4352546" y="1642820"/>
            <a:ext cx="24231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Ž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2742055"/>
            <a:ext cx="2880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Š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830537" y="3003798"/>
            <a:ext cx="18973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Č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462143" y="1757457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Ř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62064" y="2644407"/>
            <a:ext cx="3337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C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851919" y="3579862"/>
            <a:ext cx="3600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J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flipH="1">
            <a:off x="1221034" y="3080609"/>
            <a:ext cx="2160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rgbClr val="0070C0"/>
                </a:solidFill>
              </a:rPr>
              <a:t>Ď</a:t>
            </a:r>
            <a:endParaRPr lang="cs-CZ" sz="4400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880620" y="1757457"/>
            <a:ext cx="3337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Ť</a:t>
            </a:r>
            <a:endParaRPr lang="cs-CZ" sz="4000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5174353" y="3651870"/>
            <a:ext cx="2617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</a:rPr>
              <a:t>Ň</a:t>
            </a:r>
            <a:endParaRPr lang="cs-CZ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6596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41772"/>
            <a:ext cx="7776864" cy="649858"/>
          </a:xfrm>
        </p:spPr>
        <p:txBody>
          <a:bodyPr/>
          <a:lstStyle/>
          <a:p>
            <a:r>
              <a:rPr lang="cs-CZ" sz="2800" dirty="0" smtClean="0"/>
              <a:t>Ve slovech vyhledejte tvrdé slabiky, zakroužkujte je.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1707654"/>
            <a:ext cx="7461448" cy="2664296"/>
          </a:xfrm>
        </p:spPr>
        <p:txBody>
          <a:bodyPr>
            <a:noAutofit/>
          </a:bodyPr>
          <a:lstStyle/>
          <a:p>
            <a:pPr algn="l"/>
            <a:r>
              <a:rPr lang="cs-CZ" sz="3600" dirty="0">
                <a:solidFill>
                  <a:srgbClr val="7030A0"/>
                </a:solidFill>
              </a:rPr>
              <a:t>r</a:t>
            </a:r>
            <a:r>
              <a:rPr lang="cs-CZ" sz="3600" dirty="0" smtClean="0">
                <a:solidFill>
                  <a:srgbClr val="7030A0"/>
                </a:solidFill>
              </a:rPr>
              <a:t>ohlíky              vozíky           poklady</a:t>
            </a:r>
          </a:p>
          <a:p>
            <a:pPr algn="l"/>
            <a:r>
              <a:rPr lang="cs-CZ" sz="3600" dirty="0" smtClean="0">
                <a:solidFill>
                  <a:srgbClr val="7030A0"/>
                </a:solidFill>
              </a:rPr>
              <a:t>bonbony            fíky               maliny </a:t>
            </a:r>
          </a:p>
          <a:p>
            <a:pPr algn="l"/>
            <a:r>
              <a:rPr lang="cs-CZ" sz="3600" dirty="0">
                <a:solidFill>
                  <a:srgbClr val="7030A0"/>
                </a:solidFill>
              </a:rPr>
              <a:t>p</a:t>
            </a:r>
            <a:r>
              <a:rPr lang="cs-CZ" sz="3600" dirty="0" smtClean="0">
                <a:solidFill>
                  <a:srgbClr val="7030A0"/>
                </a:solidFill>
              </a:rPr>
              <a:t>reclíky             baňky             bačkory</a:t>
            </a:r>
          </a:p>
          <a:p>
            <a:pPr algn="l"/>
            <a:r>
              <a:rPr lang="cs-CZ" sz="3600" dirty="0">
                <a:solidFill>
                  <a:srgbClr val="7030A0"/>
                </a:solidFill>
              </a:rPr>
              <a:t>p</a:t>
            </a:r>
            <a:r>
              <a:rPr lang="cs-CZ" sz="3600" dirty="0" smtClean="0">
                <a:solidFill>
                  <a:srgbClr val="7030A0"/>
                </a:solidFill>
              </a:rPr>
              <a:t>astelky            žvýkačky        polévky </a:t>
            </a:r>
            <a:r>
              <a:rPr lang="cs-CZ" sz="3600" dirty="0" smtClean="0"/>
              <a:t> </a:t>
            </a:r>
            <a:r>
              <a:rPr lang="cs-CZ" sz="2800" dirty="0" smtClean="0"/>
              <a:t>               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196113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841772"/>
            <a:ext cx="8064896" cy="649858"/>
          </a:xfrm>
        </p:spPr>
        <p:txBody>
          <a:bodyPr/>
          <a:lstStyle/>
          <a:p>
            <a:r>
              <a:rPr lang="cs-CZ" sz="2800" dirty="0"/>
              <a:t>Ve slovech vyhledejte </a:t>
            </a:r>
            <a:r>
              <a:rPr lang="cs-CZ" sz="2800" dirty="0" smtClean="0"/>
              <a:t>měkké </a:t>
            </a:r>
            <a:r>
              <a:rPr lang="cs-CZ" sz="2800" dirty="0"/>
              <a:t>slabiky, zakroužkujte </a:t>
            </a:r>
            <a:r>
              <a:rPr lang="cs-CZ" sz="2800" dirty="0" smtClean="0"/>
              <a:t>je.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526344"/>
            <a:ext cx="7488832" cy="2701590"/>
          </a:xfrm>
        </p:spPr>
        <p:txBody>
          <a:bodyPr>
            <a:normAutofit/>
          </a:bodyPr>
          <a:lstStyle/>
          <a:p>
            <a:pPr algn="l"/>
            <a:r>
              <a:rPr lang="cs-CZ" sz="3600" dirty="0">
                <a:solidFill>
                  <a:srgbClr val="7030A0"/>
                </a:solidFill>
              </a:rPr>
              <a:t>b</a:t>
            </a:r>
            <a:r>
              <a:rPr lang="cs-CZ" sz="3600" dirty="0" smtClean="0">
                <a:solidFill>
                  <a:srgbClr val="7030A0"/>
                </a:solidFill>
              </a:rPr>
              <a:t>rouci      zajíčci      komáři      žížaly   </a:t>
            </a:r>
          </a:p>
          <a:p>
            <a:pPr algn="l"/>
            <a:r>
              <a:rPr lang="cs-CZ" sz="3600" dirty="0" smtClean="0">
                <a:solidFill>
                  <a:srgbClr val="7030A0"/>
                </a:solidFill>
              </a:rPr>
              <a:t> šídla      tesaříci       cibule     citrón</a:t>
            </a:r>
          </a:p>
          <a:p>
            <a:pPr algn="l"/>
            <a:r>
              <a:rPr lang="cs-CZ" sz="3600" dirty="0">
                <a:solidFill>
                  <a:srgbClr val="7030A0"/>
                </a:solidFill>
              </a:rPr>
              <a:t>ž</a:t>
            </a:r>
            <a:r>
              <a:rPr lang="cs-CZ" sz="3600" dirty="0" smtClean="0">
                <a:solidFill>
                  <a:srgbClr val="7030A0"/>
                </a:solidFill>
              </a:rPr>
              <a:t>idle       žízeň        žirafa       nit     díra</a:t>
            </a:r>
            <a:endParaRPr lang="cs-CZ" sz="3600" dirty="0">
              <a:solidFill>
                <a:srgbClr val="7030A0"/>
              </a:solidFill>
            </a:endParaRPr>
          </a:p>
          <a:p>
            <a:pPr algn="l"/>
            <a:r>
              <a:rPr lang="cs-CZ" sz="3600" dirty="0">
                <a:solidFill>
                  <a:srgbClr val="7030A0"/>
                </a:solidFill>
              </a:rPr>
              <a:t>j</a:t>
            </a:r>
            <a:r>
              <a:rPr lang="cs-CZ" sz="3600" dirty="0" smtClean="0">
                <a:solidFill>
                  <a:srgbClr val="7030A0"/>
                </a:solidFill>
              </a:rPr>
              <a:t>iřičky     všichni     čmeláci    oči    šimrá</a:t>
            </a:r>
            <a:endParaRPr lang="cs-CZ" sz="36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1920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627534"/>
            <a:ext cx="6858000" cy="577850"/>
          </a:xfrm>
        </p:spPr>
        <p:txBody>
          <a:bodyPr/>
          <a:lstStyle/>
          <a:p>
            <a:r>
              <a:rPr lang="cs-CZ" dirty="0" smtClean="0"/>
              <a:t>Otestujte si své znalosti </a:t>
            </a:r>
            <a:r>
              <a:rPr lang="cs-CZ" dirty="0" smtClean="0">
                <a:sym typeface="Wingdings" panose="05000000000000000000" pitchFamily="2" charset="2"/>
              </a:rPr>
              <a:t>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275606"/>
            <a:ext cx="8280920" cy="3672408"/>
          </a:xfrm>
        </p:spPr>
        <p:txBody>
          <a:bodyPr>
            <a:normAutofit/>
          </a:bodyPr>
          <a:lstStyle/>
          <a:p>
            <a:r>
              <a:rPr lang="cs-CZ" sz="3200" dirty="0" err="1"/>
              <a:t>Školn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  j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err="1"/>
              <a:t>delna</a:t>
            </a:r>
            <a:r>
              <a:rPr lang="cs-CZ" sz="3200" dirty="0"/>
              <a:t>, r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err="1"/>
              <a:t>chlý</a:t>
            </a:r>
            <a:r>
              <a:rPr lang="cs-CZ" sz="3200" dirty="0"/>
              <a:t> běžec, š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err="1"/>
              <a:t>šky</a:t>
            </a:r>
            <a:r>
              <a:rPr lang="cs-CZ" sz="3200" dirty="0"/>
              <a:t> s mákem, </a:t>
            </a:r>
            <a:r>
              <a:rPr lang="cs-CZ" sz="3200" dirty="0" err="1"/>
              <a:t>těžk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  domácí úkol, </a:t>
            </a:r>
            <a:r>
              <a:rPr lang="cs-CZ" sz="3200" dirty="0" err="1"/>
              <a:t>kapesn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smtClean="0"/>
              <a:t>  </a:t>
            </a:r>
            <a:r>
              <a:rPr lang="cs-CZ" sz="3200" dirty="0" err="1" smtClean="0"/>
              <a:t>nož</a:t>
            </a:r>
            <a:r>
              <a:rPr lang="cs-CZ" sz="3200" dirty="0" smtClean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k, k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err="1"/>
              <a:t>selé</a:t>
            </a:r>
            <a:r>
              <a:rPr lang="cs-CZ" sz="3200" dirty="0"/>
              <a:t> </a:t>
            </a:r>
            <a:r>
              <a:rPr lang="cs-CZ" sz="3200" dirty="0" err="1"/>
              <a:t>okurk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, mám ž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err="1"/>
              <a:t>zeň</a:t>
            </a:r>
            <a:r>
              <a:rPr lang="cs-CZ" sz="3200" dirty="0"/>
              <a:t>, koš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k plný hub, </a:t>
            </a:r>
            <a:r>
              <a:rPr lang="cs-CZ" sz="3200" dirty="0" err="1"/>
              <a:t>statečn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princ, </a:t>
            </a:r>
            <a:r>
              <a:rPr lang="cs-CZ" sz="3200" dirty="0" err="1"/>
              <a:t>dobř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  lidé, ch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err="1"/>
              <a:t>tr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  jako liška, sud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  s vínem, oč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 err="1"/>
              <a:t>stit</a:t>
            </a:r>
            <a:r>
              <a:rPr lang="cs-CZ" sz="3200" dirty="0"/>
              <a:t> vodou, čaj s c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trónem, tabulka čokolád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, </a:t>
            </a:r>
            <a:r>
              <a:rPr lang="cs-CZ" sz="3200" dirty="0" err="1"/>
              <a:t>vodn</a:t>
            </a:r>
            <a:r>
              <a:rPr lang="cs-CZ" sz="3200" dirty="0"/>
              <a:t> </a:t>
            </a:r>
            <a:r>
              <a:rPr lang="cs-CZ" sz="3200" dirty="0">
                <a:hlinkClick r:id="rId2"/>
              </a:rPr>
              <a:t>_ </a:t>
            </a:r>
            <a:r>
              <a:rPr lang="cs-CZ" sz="3200" dirty="0"/>
              <a:t>k </a:t>
            </a:r>
            <a:r>
              <a:rPr lang="cs-CZ" sz="3200" dirty="0" err="1"/>
              <a:t>Česílko</a:t>
            </a:r>
            <a:r>
              <a:rPr lang="cs-CZ" sz="32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50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22070"/>
            <a:ext cx="8229600" cy="459000"/>
          </a:xfrm>
        </p:spPr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978" y="1181070"/>
            <a:ext cx="8229600" cy="3652104"/>
          </a:xfrm>
        </p:spPr>
        <p:txBody>
          <a:bodyPr>
            <a:normAutofit fontScale="92500" lnSpcReduction="10000"/>
          </a:bodyPr>
          <a:lstStyle/>
          <a:p>
            <a:r>
              <a:rPr lang="cs-CZ" sz="1800" dirty="0" smtClean="0"/>
              <a:t>Popis práce s materiálem:</a:t>
            </a:r>
          </a:p>
          <a:p>
            <a:r>
              <a:rPr lang="cs-CZ" sz="1800" dirty="0" smtClean="0"/>
              <a:t>Teoretický přehled na str. 3 – 4</a:t>
            </a:r>
          </a:p>
          <a:p>
            <a:r>
              <a:rPr lang="cs-CZ" sz="1800" dirty="0" smtClean="0"/>
              <a:t>Str.5: Žáci zakroužkují dle zadání tvrdé souhlásky modrou barvou a měkké souhlásky červenou barvou. </a:t>
            </a:r>
            <a:endParaRPr lang="cs-CZ" sz="1800" dirty="0"/>
          </a:p>
          <a:p>
            <a:r>
              <a:rPr lang="cs-CZ" sz="1800" dirty="0" smtClean="0"/>
              <a:t>Str. 6 – 7: Společně si přečteme slova na tabuli. Poté v nich žáci vyhledají tvrdé a měkké slabiky, které správně zakroužkují.</a:t>
            </a:r>
          </a:p>
          <a:p>
            <a:r>
              <a:rPr lang="cs-CZ" sz="1800" dirty="0" smtClean="0"/>
              <a:t>Str.8 – Závěrečný test znalostí – žáci jednotlivě přistoupí k tabuli a dopíší do daných slov správné </a:t>
            </a:r>
            <a:r>
              <a:rPr lang="cs-CZ" sz="1800" dirty="0" err="1" smtClean="0"/>
              <a:t>i,í</a:t>
            </a:r>
            <a:r>
              <a:rPr lang="cs-CZ" sz="1800" dirty="0" smtClean="0"/>
              <a:t>/</a:t>
            </a:r>
            <a:r>
              <a:rPr lang="cs-CZ" sz="1800" dirty="0" err="1" smtClean="0"/>
              <a:t>y,ý</a:t>
            </a:r>
            <a:r>
              <a:rPr lang="cs-CZ" sz="1800" dirty="0" smtClean="0"/>
              <a:t>. Společná kontrola  s TU.</a:t>
            </a:r>
          </a:p>
          <a:p>
            <a:endParaRPr lang="cs-CZ" sz="18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endParaRPr lang="cs-CZ" sz="1800" dirty="0" smtClean="0"/>
          </a:p>
          <a:p>
            <a:r>
              <a:rPr lang="cs-CZ" sz="1800" dirty="0" smtClean="0"/>
              <a:t>Očekávání a cíle</a:t>
            </a:r>
          </a:p>
          <a:p>
            <a:r>
              <a:rPr lang="cs-CZ" sz="1800" dirty="0" smtClean="0"/>
              <a:t>Žáci si procvičí učivo o psaní měkkých a tvrdých souhlásek. 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 lnSpcReduction="10000"/>
          </a:bodyPr>
          <a:lstStyle/>
          <a:p>
            <a:r>
              <a:rPr lang="cs-CZ" sz="1600" dirty="0" smtClean="0"/>
              <a:t>Archiv autora</a:t>
            </a:r>
          </a:p>
          <a:p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www.mojecestina.cz/article/2012121701-test-mekke-a-tvrde-souhlasky-1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http://www.pmq-software.com/sw/cz/cj-tahak-pro-pravopis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/>
              <a:t>https://www.google.cz/search?q=y&amp;biw=1280&amp;bih=705&amp;source=lnms&amp;tbm=isch&amp;sa=X&amp;ei=V1BWVZObHcSmsAGYgoHADg&amp;ved=0CAYQ_AUoAQ#tbm=isch&amp;q=y+%C3%BD&amp;imgrc=eAEmz9yJKDGrdM%253A%3Ba-42JgOYd4Io0M%3Bhttp%253A%252F%252Fwww.ucebnicemapy.cz%252Ffiles%252F3%252F54172.jpg%3Bhttp%253A%252F%252Fwww.ucebnicemapy.cz%252Fkarticky-s-i-i-y--</a:t>
            </a:r>
            <a:r>
              <a:rPr lang="cs-CZ" sz="1600" dirty="0" smtClean="0"/>
              <a:t>y.p.aspx%3B387%3B600</a:t>
            </a:r>
          </a:p>
          <a:p>
            <a:r>
              <a:rPr lang="cs-CZ" sz="1600" dirty="0">
                <a:hlinkClick r:id="rId4"/>
              </a:rPr>
              <a:t>http://www.afoto.cz/clanek/POZOR--Mame-skladem--za-super-ceny-a-malo-dostupne-u-ostatnich-prodejcu-</a:t>
            </a:r>
            <a:r>
              <a:rPr lang="cs-CZ" sz="1600" dirty="0" smtClean="0">
                <a:hlinkClick r:id="rId4"/>
              </a:rPr>
              <a:t>-</a:t>
            </a:r>
            <a:endParaRPr lang="cs-CZ" sz="1600" dirty="0" smtClean="0"/>
          </a:p>
          <a:p>
            <a:r>
              <a:rPr lang="cs-CZ" sz="1600" dirty="0" smtClean="0"/>
              <a:t>Český jazyk 2 učebnice pro 2.ročník základní školy, </a:t>
            </a:r>
            <a:r>
              <a:rPr lang="cs-CZ" sz="1600" smtClean="0"/>
              <a:t>Nová škola, Brno 2011</a:t>
            </a:r>
            <a:endParaRPr lang="cs-CZ" sz="1600" dirty="0" smtClean="0"/>
          </a:p>
          <a:p>
            <a:endParaRPr lang="cs-CZ" sz="1600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schemas.microsoft.com/office/2006/metadata/properties"/>
    <ds:schemaRef ds:uri="http://schemas.openxmlformats.org/package/2006/metadata/core-properties"/>
    <ds:schemaRef ds:uri="d19d6491-b662-4d98-996c-1e38fe9d0183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181</TotalTime>
  <Words>373</Words>
  <Application>Microsoft Office PowerPoint</Application>
  <PresentationFormat>Předvádění na obrazovce (16:9)</PresentationFormat>
  <Paragraphs>74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boxed_powerpoint_16x9_2012-08</vt:lpstr>
      <vt:lpstr>  Dotkněte se inovací CZ.1.07/1.3.00/51.0024  </vt:lpstr>
      <vt:lpstr>Prezentace aplikace PowerPoint</vt:lpstr>
      <vt:lpstr>Tvrdé souhlásky</vt:lpstr>
      <vt:lpstr> Existují ale také výjimky!!! </vt:lpstr>
      <vt:lpstr>Zakroužkujte tvrdé souhlásky modře a měkké červeně.</vt:lpstr>
      <vt:lpstr>Ve slovech vyhledejte tvrdé slabiky, zakroužkujte je.</vt:lpstr>
      <vt:lpstr>Ve slovech vyhledejte měkké slabiky, zakroužkujte je.</vt:lpstr>
      <vt:lpstr>Otestujte si své znalosti </vt:lpstr>
      <vt:lpstr>Metodický pokyn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Barbora Vaverková</cp:lastModifiedBy>
  <cp:revision>38</cp:revision>
  <dcterms:created xsi:type="dcterms:W3CDTF">2014-10-07T08:27:59Z</dcterms:created>
  <dcterms:modified xsi:type="dcterms:W3CDTF">2015-05-18T13:13:16Z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