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60" r:id="rId4"/>
    <p:sldId id="259" r:id="rId5"/>
    <p:sldId id="262" r:id="rId6"/>
  </p:sldIdLst>
  <p:sldSz cx="6858000" cy="9906000" type="A4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84" y="-114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37124116"/>
              </p:ext>
            </p:extLst>
          </p:nvPr>
        </p:nvGraphicFramePr>
        <p:xfrm>
          <a:off x="477838" y="531813"/>
          <a:ext cx="5827712" cy="873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kument" r:id="rId4" imgW="5910177" imgH="8837721" progId="Word.Document.12">
                  <p:embed/>
                </p:oleObj>
              </mc:Choice>
              <mc:Fallback>
                <p:oleObj name="Dokument" r:id="rId4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7838" y="531813"/>
                        <a:ext cx="5827712" cy="8734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9637783"/>
              </p:ext>
            </p:extLst>
          </p:nvPr>
        </p:nvGraphicFramePr>
        <p:xfrm>
          <a:off x="476250" y="590550"/>
          <a:ext cx="5781675" cy="8562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250" y="590550"/>
                        <a:ext cx="5781675" cy="85629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9091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5" t="2395" r="19045" b="2527"/>
          <a:stretch/>
        </p:blipFill>
        <p:spPr bwMode="auto">
          <a:xfrm>
            <a:off x="1689640" y="1939451"/>
            <a:ext cx="3710763" cy="3157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34997" y="-28431"/>
            <a:ext cx="3580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Střední příčky trojúhelníku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1631340"/>
            <a:ext cx="3405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/>
              <a:t>) </a:t>
            </a:r>
            <a:r>
              <a:rPr lang="cs-CZ" dirty="0" smtClean="0"/>
              <a:t>Sestrojte střední příčky v </a:t>
            </a:r>
            <a:r>
              <a:rPr lang="cs-CZ" dirty="0"/>
              <a:t>∆ </a:t>
            </a:r>
            <a:r>
              <a:rPr lang="cs-CZ" dirty="0" smtClean="0"/>
              <a:t>ABC.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3523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/>
              <a:t>1) Co je střední </a:t>
            </a:r>
            <a:r>
              <a:rPr lang="cs-CZ" smtClean="0"/>
              <a:t>příčka </a:t>
            </a:r>
            <a:r>
              <a:rPr lang="cs-CZ" smtClean="0"/>
              <a:t>trojúhelníku?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7617296"/>
            <a:ext cx="5195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V rovnostranném ∆ KLM je délka strany </a:t>
            </a:r>
            <a:r>
              <a:rPr lang="cs-CZ" dirty="0" smtClean="0">
                <a:sym typeface="Symbol"/>
              </a:rPr>
              <a:t>KL </a:t>
            </a:r>
            <a:r>
              <a:rPr lang="cs-CZ" dirty="0">
                <a:sym typeface="Symbol"/>
              </a:rPr>
              <a:t>= 7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cm.</a:t>
            </a:r>
          </a:p>
          <a:p>
            <a:r>
              <a:rPr lang="cs-CZ" dirty="0"/>
              <a:t> </a:t>
            </a:r>
            <a:r>
              <a:rPr lang="cs-CZ" dirty="0" smtClean="0"/>
              <a:t>   Určete délky středních příček.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16632" y="5109790"/>
            <a:ext cx="60767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Určete délku stran trojúhelníku, znáte-li délky jeho středních</a:t>
            </a:r>
          </a:p>
          <a:p>
            <a:r>
              <a:rPr lang="cs-CZ" dirty="0"/>
              <a:t> </a:t>
            </a:r>
            <a:r>
              <a:rPr lang="cs-CZ" dirty="0" smtClean="0"/>
              <a:t>    příček </a:t>
            </a:r>
            <a:r>
              <a:rPr lang="cs-CZ" dirty="0" smtClean="0">
                <a:sym typeface="Symbol"/>
              </a:rPr>
              <a:t>A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B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 = 25 mm; B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C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>
                <a:sym typeface="Symbol"/>
              </a:rPr>
              <a:t> = </a:t>
            </a:r>
            <a:r>
              <a:rPr lang="cs-CZ" dirty="0" smtClean="0">
                <a:sym typeface="Symbol"/>
              </a:rPr>
              <a:t>3 cm; </a:t>
            </a:r>
            <a:r>
              <a:rPr lang="cs-CZ" dirty="0">
                <a:sym typeface="Symbol"/>
              </a:rPr>
              <a:t></a:t>
            </a:r>
            <a:r>
              <a:rPr lang="cs-CZ" dirty="0" smtClean="0">
                <a:sym typeface="Symbol"/>
              </a:rPr>
              <a:t>A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C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>
                <a:sym typeface="Symbol"/>
              </a:rPr>
              <a:t> = </a:t>
            </a:r>
            <a:r>
              <a:rPr lang="cs-CZ" dirty="0" smtClean="0">
                <a:sym typeface="Symbol"/>
              </a:rPr>
              <a:t>38 mm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(Proveďte náčrt.)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770005" y="9702692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VY_32_INOVACE_150</a:t>
            </a:r>
          </a:p>
        </p:txBody>
      </p:sp>
    </p:spTree>
    <p:extLst>
      <p:ext uri="{BB962C8B-B14F-4D97-AF65-F5344CB8AC3E}">
        <p14:creationId xmlns:p14="http://schemas.microsoft.com/office/powerpoint/2010/main" val="391695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5" t="4425" r="19905"/>
          <a:stretch/>
        </p:blipFill>
        <p:spPr bwMode="auto">
          <a:xfrm>
            <a:off x="1623810" y="1971763"/>
            <a:ext cx="3677398" cy="3197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2" r="19984"/>
          <a:stretch/>
        </p:blipFill>
        <p:spPr bwMode="auto">
          <a:xfrm>
            <a:off x="260648" y="8147672"/>
            <a:ext cx="1965114" cy="176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5" t="5358" r="19769"/>
          <a:stretch/>
        </p:blipFill>
        <p:spPr bwMode="auto">
          <a:xfrm>
            <a:off x="116257" y="5992176"/>
            <a:ext cx="2088607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5860" y="708010"/>
            <a:ext cx="58305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Střední příčka je spojnice středů dvou stran. Je rovnoběžná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se stranou jejíž střed nespojuje. Její délka je rovna polovině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délky rovnoběžné strany.</a:t>
            </a:r>
            <a:endParaRPr lang="cs-CZ" i="1" dirty="0">
              <a:solidFill>
                <a:srgbClr val="FF000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204864" y="6430611"/>
            <a:ext cx="4416594" cy="923330"/>
            <a:chOff x="1273624" y="5241032"/>
            <a:chExt cx="4416594" cy="923330"/>
          </a:xfrm>
        </p:grpSpPr>
        <p:sp>
          <p:nvSpPr>
            <p:cNvPr id="9" name="TextovéPole 8"/>
            <p:cNvSpPr txBox="1"/>
            <p:nvPr/>
          </p:nvSpPr>
          <p:spPr>
            <a:xfrm>
              <a:off x="1273624" y="5241032"/>
              <a:ext cx="4416594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rgbClr val="FF0000"/>
                  </a:solidFill>
                  <a:sym typeface="Symbol"/>
                </a:rPr>
                <a:t>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AB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= 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2 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A</a:t>
              </a:r>
              <a:r>
                <a:rPr lang="cs-CZ" baseline="-25000" dirty="0">
                  <a:solidFill>
                    <a:srgbClr val="FF0000"/>
                  </a:solidFill>
                  <a:sym typeface="Symbol"/>
                </a:rPr>
                <a:t>1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B</a:t>
              </a:r>
              <a:r>
                <a:rPr lang="cs-CZ" baseline="-25000" dirty="0">
                  <a:solidFill>
                    <a:srgbClr val="FF0000"/>
                  </a:solidFill>
                  <a:sym typeface="Symbol"/>
                </a:rPr>
                <a:t>1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 	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AB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= 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2  25 mm = 50 mm</a:t>
              </a:r>
            </a:p>
            <a:p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BC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= 2  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B</a:t>
              </a:r>
              <a:r>
                <a:rPr lang="cs-CZ" baseline="-25000" dirty="0" smtClean="0">
                  <a:solidFill>
                    <a:srgbClr val="FF0000"/>
                  </a:solidFill>
                  <a:sym typeface="Symbol"/>
                </a:rPr>
                <a:t>1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C</a:t>
              </a:r>
              <a:r>
                <a:rPr lang="cs-CZ" baseline="-25000" dirty="0" smtClean="0">
                  <a:solidFill>
                    <a:srgbClr val="FF0000"/>
                  </a:solidFill>
                  <a:sym typeface="Symbol"/>
                </a:rPr>
                <a:t>1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 	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BC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= 2  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30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mm = 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60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mm</a:t>
              </a:r>
              <a:endParaRPr lang="cs-CZ" dirty="0">
                <a:solidFill>
                  <a:srgbClr val="FF0000"/>
                </a:solidFill>
              </a:endParaRPr>
            </a:p>
            <a:p>
              <a:r>
                <a:rPr lang="cs-CZ" dirty="0">
                  <a:solidFill>
                    <a:srgbClr val="FF0000"/>
                  </a:solidFill>
                  <a:sym typeface="Symbol"/>
                </a:rPr>
                <a:t>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AC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= 2  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A</a:t>
              </a:r>
              <a:r>
                <a:rPr lang="cs-CZ" baseline="-25000" dirty="0" smtClean="0">
                  <a:solidFill>
                    <a:srgbClr val="FF0000"/>
                  </a:solidFill>
                  <a:sym typeface="Symbol"/>
                </a:rPr>
                <a:t>1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C</a:t>
              </a:r>
              <a:r>
                <a:rPr lang="cs-CZ" baseline="-25000" dirty="0" smtClean="0">
                  <a:solidFill>
                    <a:srgbClr val="FF0000"/>
                  </a:solidFill>
                  <a:sym typeface="Symbol"/>
                </a:rPr>
                <a:t>1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 	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AC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= 2  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38 </a:t>
              </a:r>
              <a:r>
                <a:rPr lang="cs-CZ" dirty="0">
                  <a:solidFill>
                    <a:srgbClr val="FF0000"/>
                  </a:solidFill>
                  <a:sym typeface="Symbol"/>
                </a:rPr>
                <a:t>mm = </a:t>
              </a:r>
              <a:r>
                <a:rPr lang="cs-CZ" dirty="0" smtClean="0">
                  <a:solidFill>
                    <a:srgbClr val="FF0000"/>
                  </a:solidFill>
                  <a:sym typeface="Symbol"/>
                </a:rPr>
                <a:t>76 mm</a:t>
              </a:r>
              <a:endParaRPr lang="cs-CZ" dirty="0">
                <a:solidFill>
                  <a:srgbClr val="FF0000"/>
                </a:solidFill>
              </a:endParaRPr>
            </a:p>
          </p:txBody>
        </p:sp>
        <p:sp>
          <p:nvSpPr>
            <p:cNvPr id="10" name="Pravá složená závorka 9"/>
            <p:cNvSpPr/>
            <p:nvPr/>
          </p:nvSpPr>
          <p:spPr>
            <a:xfrm>
              <a:off x="2762424" y="5277036"/>
              <a:ext cx="117727" cy="851322"/>
            </a:xfrm>
            <a:prstGeom prst="rightBrace">
              <a:avLst/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Šipka doprava 10"/>
            <p:cNvSpPr/>
            <p:nvPr/>
          </p:nvSpPr>
          <p:spPr>
            <a:xfrm>
              <a:off x="2916168" y="5645498"/>
              <a:ext cx="216024" cy="114399"/>
            </a:xfrm>
            <a:prstGeom prst="rightArrow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2832440" y="8567188"/>
            <a:ext cx="316144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sym typeface="Symbol"/>
              </a:rPr>
              <a:t>K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L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0,5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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KL = 0,5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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 7 = 3,5</a:t>
            </a:r>
          </a:p>
          <a:p>
            <a:r>
              <a:rPr lang="cs-CZ" u="dbl" dirty="0">
                <a:solidFill>
                  <a:srgbClr val="FF0000"/>
                </a:solidFill>
                <a:sym typeface="Symbol"/>
              </a:rPr>
              <a:t>K</a:t>
            </a:r>
            <a:r>
              <a:rPr lang="cs-CZ" u="dbl" baseline="-25000" dirty="0">
                <a:solidFill>
                  <a:srgbClr val="FF0000"/>
                </a:solidFill>
                <a:sym typeface="Symbol"/>
              </a:rPr>
              <a:t>1</a:t>
            </a:r>
            <a:r>
              <a:rPr lang="cs-CZ" u="dbl" dirty="0">
                <a:solidFill>
                  <a:srgbClr val="FF0000"/>
                </a:solidFill>
                <a:sym typeface="Symbol"/>
              </a:rPr>
              <a:t>L</a:t>
            </a:r>
            <a:r>
              <a:rPr lang="cs-CZ" u="dbl" baseline="-25000" dirty="0">
                <a:solidFill>
                  <a:srgbClr val="FF0000"/>
                </a:solidFill>
                <a:sym typeface="Symbol"/>
              </a:rPr>
              <a:t>1 </a:t>
            </a:r>
            <a:r>
              <a:rPr lang="cs-CZ" u="dbl" dirty="0">
                <a:solidFill>
                  <a:srgbClr val="FF0000"/>
                </a:solidFill>
                <a:sym typeface="Symbol"/>
              </a:rPr>
              <a:t> </a:t>
            </a:r>
            <a:r>
              <a:rPr lang="cs-CZ" u="dbl" dirty="0" smtClean="0">
                <a:solidFill>
                  <a:srgbClr val="FF0000"/>
                </a:solidFill>
                <a:sym typeface="Symbol"/>
              </a:rPr>
              <a:t>= 3,5 cm                               </a:t>
            </a:r>
          </a:p>
          <a:p>
            <a:r>
              <a:rPr lang="cs-CZ" dirty="0">
                <a:solidFill>
                  <a:srgbClr val="FF0000"/>
                </a:solidFill>
                <a:sym typeface="Symbol"/>
              </a:rPr>
              <a:t>K</a:t>
            </a:r>
            <a:r>
              <a:rPr lang="cs-CZ" baseline="-25000" dirty="0">
                <a:solidFill>
                  <a:srgbClr val="FF0000"/>
                </a:solidFill>
                <a:sym typeface="Symbol"/>
              </a:rPr>
              <a:t>1</a:t>
            </a:r>
            <a:r>
              <a:rPr lang="cs-CZ" dirty="0">
                <a:solidFill>
                  <a:srgbClr val="FF0000"/>
                </a:solidFill>
                <a:sym typeface="Symbol"/>
              </a:rPr>
              <a:t>L</a:t>
            </a:r>
            <a:r>
              <a:rPr lang="cs-CZ" baseline="-25000" dirty="0">
                <a:solidFill>
                  <a:srgbClr val="FF0000"/>
                </a:solidFill>
                <a:sym typeface="Symbol"/>
              </a:rPr>
              <a:t>1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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=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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K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M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 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L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M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 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3,5 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-34997" y="-28431"/>
            <a:ext cx="4577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Střední příčky trojúhelníku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6632" y="1631340"/>
            <a:ext cx="3405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/>
              <a:t>) </a:t>
            </a:r>
            <a:r>
              <a:rPr lang="cs-CZ" dirty="0" smtClean="0"/>
              <a:t>Sestrojte střední příčky v </a:t>
            </a:r>
            <a:r>
              <a:rPr lang="cs-CZ" dirty="0"/>
              <a:t>∆ </a:t>
            </a:r>
            <a:r>
              <a:rPr lang="cs-CZ" dirty="0" smtClean="0"/>
              <a:t>ABC.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6632" y="344488"/>
            <a:ext cx="34658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/>
            <a:r>
              <a:rPr lang="cs-CZ" dirty="0" smtClean="0"/>
              <a:t>1) Co je střední příčka trojúhelníku.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6632" y="7617296"/>
            <a:ext cx="51952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V rovnostranném ∆ KLM je délka strany </a:t>
            </a:r>
            <a:r>
              <a:rPr lang="cs-CZ" dirty="0" smtClean="0">
                <a:sym typeface="Symbol"/>
              </a:rPr>
              <a:t>KL </a:t>
            </a:r>
            <a:r>
              <a:rPr lang="cs-CZ" dirty="0">
                <a:sym typeface="Symbol"/>
              </a:rPr>
              <a:t>= 7</a:t>
            </a:r>
            <a:r>
              <a:rPr lang="cs-CZ" dirty="0" smtClean="0">
                <a:sym typeface="Symbol"/>
              </a:rPr>
              <a:t> </a:t>
            </a:r>
            <a:r>
              <a:rPr lang="cs-CZ" dirty="0" smtClean="0"/>
              <a:t>cm.</a:t>
            </a:r>
          </a:p>
          <a:p>
            <a:r>
              <a:rPr lang="cs-CZ" dirty="0"/>
              <a:t> </a:t>
            </a:r>
            <a:r>
              <a:rPr lang="cs-CZ" dirty="0" smtClean="0"/>
              <a:t>   Určete délky středních příček.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16632" y="5109790"/>
            <a:ext cx="607672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Určete délku stran trojúhelníku, znáte-li délky jeho středních</a:t>
            </a:r>
          </a:p>
          <a:p>
            <a:r>
              <a:rPr lang="cs-CZ" dirty="0"/>
              <a:t> </a:t>
            </a:r>
            <a:r>
              <a:rPr lang="cs-CZ" dirty="0" smtClean="0"/>
              <a:t>    příček </a:t>
            </a:r>
            <a:r>
              <a:rPr lang="cs-CZ" dirty="0" smtClean="0">
                <a:sym typeface="Symbol"/>
              </a:rPr>
              <a:t>A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B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 = 25 mm; B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C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>
                <a:sym typeface="Symbol"/>
              </a:rPr>
              <a:t> = </a:t>
            </a:r>
            <a:r>
              <a:rPr lang="cs-CZ" dirty="0" smtClean="0">
                <a:sym typeface="Symbol"/>
              </a:rPr>
              <a:t>3 cm; </a:t>
            </a:r>
            <a:r>
              <a:rPr lang="cs-CZ" dirty="0">
                <a:sym typeface="Symbol"/>
              </a:rPr>
              <a:t></a:t>
            </a:r>
            <a:r>
              <a:rPr lang="cs-CZ" dirty="0" smtClean="0">
                <a:sym typeface="Symbol"/>
              </a:rPr>
              <a:t>A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 smtClean="0">
                <a:sym typeface="Symbol"/>
              </a:rPr>
              <a:t>C</a:t>
            </a:r>
            <a:r>
              <a:rPr lang="cs-CZ" baseline="-25000" dirty="0" smtClean="0">
                <a:sym typeface="Symbol"/>
              </a:rPr>
              <a:t>1</a:t>
            </a:r>
            <a:r>
              <a:rPr lang="cs-CZ" dirty="0">
                <a:sym typeface="Symbol"/>
              </a:rPr>
              <a:t> = </a:t>
            </a:r>
            <a:r>
              <a:rPr lang="cs-CZ" dirty="0" smtClean="0">
                <a:sym typeface="Symbol"/>
              </a:rPr>
              <a:t>38 mm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(Proveďte náčrt.)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70005" y="9702692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VY_32_INOVACE_150</a:t>
            </a:r>
          </a:p>
        </p:txBody>
      </p:sp>
    </p:spTree>
    <p:extLst>
      <p:ext uri="{BB962C8B-B14F-4D97-AF65-F5344CB8AC3E}">
        <p14:creationId xmlns:p14="http://schemas.microsoft.com/office/powerpoint/2010/main" val="3499123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4664" y="560512"/>
            <a:ext cx="67687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Zdroje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dirty="0" smtClean="0"/>
              <a:t>Není-li uvedeno jinak, autorem materiálu a všech jeho částí je</a:t>
            </a:r>
          </a:p>
          <a:p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02692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VY_32_INOVACE_150</a:t>
            </a:r>
          </a:p>
        </p:txBody>
      </p:sp>
    </p:spTree>
    <p:extLst>
      <p:ext uri="{BB962C8B-B14F-4D97-AF65-F5344CB8AC3E}">
        <p14:creationId xmlns:p14="http://schemas.microsoft.com/office/powerpoint/2010/main" val="22397268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6337</TotalTime>
  <Words>253</Words>
  <Application>Microsoft Office PowerPoint</Application>
  <PresentationFormat>A4 (210 x 297 mm)</PresentationFormat>
  <Paragraphs>32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97</cp:revision>
  <cp:lastPrinted>2013-06-07T11:17:19Z</cp:lastPrinted>
  <dcterms:created xsi:type="dcterms:W3CDTF">2013-05-16T12:05:04Z</dcterms:created>
  <dcterms:modified xsi:type="dcterms:W3CDTF">2013-11-25T21:12:05Z</dcterms:modified>
</cp:coreProperties>
</file>