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9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7AA45A-0FE0-4972-8D5F-C19AC36ABB3C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5B2B57-CBA3-460A-93FE-03C5423A5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08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7EEBBF7-DC4F-4092-B9F2-73763F9012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76D1A-7CB9-4C32-B149-5BA09C7FD1E6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A5750-4AA3-46F8-8D51-D8E4CDA11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1709157"/>
              </p:ext>
            </p:extLst>
          </p:nvPr>
        </p:nvGraphicFramePr>
        <p:xfrm>
          <a:off x="2339752" y="-28600"/>
          <a:ext cx="4543425" cy="6800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-28600"/>
                        <a:ext cx="4543425" cy="6800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1385711"/>
              </p:ext>
            </p:extLst>
          </p:nvPr>
        </p:nvGraphicFramePr>
        <p:xfrm>
          <a:off x="2257425" y="0"/>
          <a:ext cx="4600575" cy="681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57425" y="0"/>
                        <a:ext cx="4600575" cy="6810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/>
              <a:t>Čtyřúhelníky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647700" y="188913"/>
            <a:ext cx="7848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b="1" dirty="0"/>
              <a:t>Vlastnosti čtyřúhelníků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2348880"/>
            <a:ext cx="4320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b="1" dirty="0" smtClean="0"/>
              <a:t>vrcholy</a:t>
            </a:r>
            <a:r>
              <a:rPr lang="cs-CZ" dirty="0" smtClean="0"/>
              <a:t>: A, B, C, D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strany</a:t>
            </a:r>
            <a:r>
              <a:rPr lang="cs-CZ" dirty="0" smtClean="0"/>
              <a:t>: AB, BC, CD, AD, (</a:t>
            </a:r>
            <a:r>
              <a:rPr lang="cs-CZ" i="1" dirty="0" smtClean="0"/>
              <a:t>a</a:t>
            </a:r>
            <a:r>
              <a:rPr lang="cs-CZ" dirty="0" smtClean="0"/>
              <a:t>, </a:t>
            </a:r>
            <a:r>
              <a:rPr lang="cs-CZ" i="1" dirty="0" smtClean="0"/>
              <a:t>b</a:t>
            </a:r>
            <a:r>
              <a:rPr lang="cs-CZ" dirty="0" smtClean="0"/>
              <a:t>, </a:t>
            </a:r>
            <a:r>
              <a:rPr lang="cs-CZ" i="1" dirty="0" smtClean="0"/>
              <a:t>c</a:t>
            </a:r>
            <a:r>
              <a:rPr lang="cs-CZ" dirty="0" smtClean="0"/>
              <a:t>, </a:t>
            </a:r>
            <a:r>
              <a:rPr lang="cs-CZ" i="1" dirty="0" smtClean="0"/>
              <a:t>d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smtClean="0"/>
              <a:t>- dvojice protějších stran:</a:t>
            </a:r>
          </a:p>
          <a:p>
            <a:r>
              <a:rPr lang="cs-CZ" dirty="0" smtClean="0"/>
              <a:t>   AB a CD, BC a AD, (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i="1" dirty="0" smtClean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i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)                                           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úhlopříčky</a:t>
            </a:r>
            <a:r>
              <a:rPr lang="cs-CZ" dirty="0" smtClean="0"/>
              <a:t>: AC, BD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vnitřní úhly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el-GR" dirty="0" smtClean="0"/>
              <a:t>γ</a:t>
            </a:r>
            <a:r>
              <a:rPr lang="cs-CZ" dirty="0" smtClean="0"/>
              <a:t>, </a:t>
            </a:r>
            <a:r>
              <a:rPr lang="el-GR" dirty="0" smtClean="0"/>
              <a:t>δ</a:t>
            </a:r>
            <a:br>
              <a:rPr lang="el-GR" dirty="0" smtClean="0"/>
            </a:br>
            <a:r>
              <a:rPr lang="cs-CZ" dirty="0" smtClean="0"/>
              <a:t>- součet vnitřních úhlů každého čtyřúhelníku</a:t>
            </a:r>
          </a:p>
          <a:p>
            <a:r>
              <a:rPr lang="cs-CZ" dirty="0"/>
              <a:t> </a:t>
            </a:r>
            <a:r>
              <a:rPr lang="cs-CZ" dirty="0" smtClean="0"/>
              <a:t>  je 360°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57" r="22302" b="2633"/>
          <a:stretch/>
        </p:blipFill>
        <p:spPr bwMode="auto">
          <a:xfrm>
            <a:off x="0" y="1700808"/>
            <a:ext cx="4772026" cy="4243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/>
              <a:t>Čtyřúhelníky </a:t>
            </a:r>
            <a:r>
              <a:rPr lang="cs-CZ" sz="4000" b="1" dirty="0" smtClean="0"/>
              <a:t>dělíme na: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013" y="2060848"/>
            <a:ext cx="918168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Rovnoběžníky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– </a:t>
            </a:r>
            <a:r>
              <a:rPr lang="cs-CZ" sz="3200" b="1" dirty="0" smtClean="0"/>
              <a:t>pravoúhlé</a:t>
            </a:r>
            <a:r>
              <a:rPr lang="cs-CZ" sz="3200" dirty="0" smtClean="0"/>
              <a:t> (čtverec, obdélník) </a:t>
            </a:r>
          </a:p>
          <a:p>
            <a:pPr>
              <a:buFont typeface="Wingdings" pitchFamily="2" charset="2"/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	          – </a:t>
            </a:r>
            <a:r>
              <a:rPr lang="cs-CZ" sz="3200" b="1" dirty="0" smtClean="0"/>
              <a:t>kosoúhlé</a:t>
            </a:r>
            <a:r>
              <a:rPr lang="cs-CZ" sz="3200" dirty="0" smtClean="0"/>
              <a:t> (kosočtverec, kosodélník)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Lichoběžníky 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/>
              <a:t>– obecný, pravoúhlý, rovnoramenný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Různoběžníky</a:t>
            </a:r>
            <a:r>
              <a:rPr lang="cs-CZ" sz="32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051720" y="116632"/>
            <a:ext cx="53086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Pravoúhlé rovnoběžníky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77" y="1196752"/>
            <a:ext cx="371015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800" b="1" dirty="0" smtClean="0"/>
              <a:t>Čtverec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- </a:t>
            </a:r>
            <a:r>
              <a:rPr lang="cs-CZ" b="1" dirty="0" smtClean="0"/>
              <a:t>protější strany </a:t>
            </a:r>
            <a:r>
              <a:rPr lang="cs-CZ" dirty="0" smtClean="0"/>
              <a:t>jsou rovnoběžné,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sousední</a:t>
            </a:r>
            <a:r>
              <a:rPr lang="cs-CZ" dirty="0" smtClean="0"/>
              <a:t> na sebe kolmé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- má všechny strany stejně dlouhé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- </a:t>
            </a:r>
            <a:r>
              <a:rPr lang="cs-CZ" b="1" dirty="0" smtClean="0"/>
              <a:t>úhlopříčky</a:t>
            </a:r>
            <a:r>
              <a:rPr lang="cs-CZ" dirty="0" smtClean="0"/>
              <a:t> jsou shodné, na sebe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  kolmé a navzájem se půlí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43763" y="1196752"/>
            <a:ext cx="327502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800" b="1" dirty="0" smtClean="0"/>
              <a:t>Obdélník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</a:t>
            </a:r>
            <a:r>
              <a:rPr lang="cs-CZ" b="1" dirty="0" smtClean="0"/>
              <a:t>protější strany </a:t>
            </a:r>
            <a:r>
              <a:rPr lang="cs-CZ" dirty="0" smtClean="0"/>
              <a:t>jsou rovnoběžné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  a stejně dlouhé</a:t>
            </a:r>
            <a:r>
              <a:rPr lang="cs-CZ" dirty="0"/>
              <a:t>,</a:t>
            </a:r>
            <a:endParaRPr lang="cs-CZ" dirty="0" smtClean="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b="1" dirty="0" smtClean="0"/>
              <a:t>  sousední </a:t>
            </a:r>
            <a:r>
              <a:rPr lang="cs-CZ" dirty="0" smtClean="0"/>
              <a:t>na sebe kolmé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</a:t>
            </a:r>
            <a:r>
              <a:rPr lang="cs-CZ" b="1" dirty="0" smtClean="0"/>
              <a:t>úhlopříčky</a:t>
            </a:r>
            <a:r>
              <a:rPr lang="cs-CZ" dirty="0" smtClean="0"/>
              <a:t> jsou shodné a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  navzájem se půlí</a:t>
            </a: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60" r="22377"/>
          <a:stretch/>
        </p:blipFill>
        <p:spPr bwMode="auto">
          <a:xfrm>
            <a:off x="407932" y="3356992"/>
            <a:ext cx="3465848" cy="3192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6" r="9374"/>
          <a:stretch/>
        </p:blipFill>
        <p:spPr bwMode="auto">
          <a:xfrm>
            <a:off x="4254045" y="3515261"/>
            <a:ext cx="4854459" cy="2876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684213" y="5876925"/>
            <a:ext cx="7488237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36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39752" y="332656"/>
            <a:ext cx="5134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Kosoúhlé rovnoběžníky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5273" y="1628800"/>
            <a:ext cx="3590697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800" b="1" dirty="0" smtClean="0"/>
              <a:t>Kosočtverec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- </a:t>
            </a:r>
            <a:r>
              <a:rPr lang="cs-CZ" b="1" dirty="0" smtClean="0"/>
              <a:t>protější strany </a:t>
            </a:r>
            <a:r>
              <a:rPr lang="cs-CZ" dirty="0" smtClean="0"/>
              <a:t>jsou rovnoběžné,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  </a:t>
            </a:r>
            <a:r>
              <a:rPr lang="cs-CZ" b="1" dirty="0" smtClean="0"/>
              <a:t>sousední</a:t>
            </a:r>
            <a:r>
              <a:rPr lang="cs-CZ" dirty="0" smtClean="0"/>
              <a:t> nejsou na sebe kolmé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všechny strany jsou stejně dlouhé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</a:t>
            </a:r>
            <a:r>
              <a:rPr lang="cs-CZ" b="1" dirty="0" smtClean="0"/>
              <a:t>úhlopříčky</a:t>
            </a:r>
            <a:r>
              <a:rPr lang="cs-CZ" dirty="0" smtClean="0"/>
              <a:t> se půlí a jsou na sebe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  kolmé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571493" y="1700808"/>
            <a:ext cx="4184249" cy="185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800" b="1" dirty="0" smtClean="0"/>
              <a:t>Kosodélník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</a:t>
            </a:r>
            <a:r>
              <a:rPr lang="cs-CZ" b="1" dirty="0" smtClean="0"/>
              <a:t>protější strany </a:t>
            </a:r>
            <a:r>
              <a:rPr lang="cs-CZ" dirty="0" smtClean="0"/>
              <a:t>jsou rovnoběžné a stejně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  dlouhé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sousední</a:t>
            </a:r>
            <a:r>
              <a:rPr lang="cs-CZ" dirty="0" smtClean="0"/>
              <a:t> nejsou na sebe kolmé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</a:pPr>
            <a:r>
              <a:rPr lang="cs-CZ" dirty="0" smtClean="0"/>
              <a:t>- </a:t>
            </a:r>
            <a:r>
              <a:rPr lang="cs-CZ" b="1" dirty="0" smtClean="0"/>
              <a:t>úhlopříčky</a:t>
            </a:r>
            <a:r>
              <a:rPr lang="cs-CZ" dirty="0" smtClean="0"/>
              <a:t> se půlí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29" r="10813"/>
          <a:stretch/>
        </p:blipFill>
        <p:spPr bwMode="auto">
          <a:xfrm>
            <a:off x="107504" y="3933056"/>
            <a:ext cx="3986234" cy="26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849" y="4014603"/>
            <a:ext cx="4769537" cy="2477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AutoShape 4"/>
          <p:cNvSpPr>
            <a:spLocks noChangeArrowheads="1"/>
          </p:cNvSpPr>
          <p:nvPr/>
        </p:nvSpPr>
        <p:spPr bwMode="auto">
          <a:xfrm rot="10800000">
            <a:off x="6011863" y="2997200"/>
            <a:ext cx="2376487" cy="1223963"/>
          </a:xfrm>
          <a:custGeom>
            <a:avLst/>
            <a:gdLst>
              <a:gd name="G0" fmla="+- 5396 0 0"/>
              <a:gd name="G1" fmla="+- 21600 0 5396"/>
              <a:gd name="G2" fmla="*/ 5396 1 2"/>
              <a:gd name="G3" fmla="+- 21600 0 G2"/>
              <a:gd name="G4" fmla="+/ 5396 21600 2"/>
              <a:gd name="G5" fmla="+/ G1 0 2"/>
              <a:gd name="G6" fmla="*/ 21600 21600 5396"/>
              <a:gd name="G7" fmla="*/ G6 1 2"/>
              <a:gd name="G8" fmla="+- 21600 0 G7"/>
              <a:gd name="G9" fmla="*/ 21600 1 2"/>
              <a:gd name="G10" fmla="+- 5396 0 G9"/>
              <a:gd name="G11" fmla="?: G10 G8 0"/>
              <a:gd name="G12" fmla="?: G10 G7 21600"/>
              <a:gd name="T0" fmla="*/ 18902 w 21600"/>
              <a:gd name="T1" fmla="*/ 10800 h 21600"/>
              <a:gd name="T2" fmla="*/ 10800 w 21600"/>
              <a:gd name="T3" fmla="*/ 21600 h 21600"/>
              <a:gd name="T4" fmla="*/ 2698 w 21600"/>
              <a:gd name="T5" fmla="*/ 10800 h 21600"/>
              <a:gd name="T6" fmla="*/ 10800 w 21600"/>
              <a:gd name="T7" fmla="*/ 0 h 21600"/>
              <a:gd name="T8" fmla="*/ 4498 w 21600"/>
              <a:gd name="T9" fmla="*/ 4498 h 21600"/>
              <a:gd name="T10" fmla="*/ 17102 w 21600"/>
              <a:gd name="T11" fmla="*/ 1710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396" y="21600"/>
                </a:lnTo>
                <a:lnTo>
                  <a:pt x="16204" y="21600"/>
                </a:lnTo>
                <a:lnTo>
                  <a:pt x="21600" y="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68313" y="2997200"/>
            <a:ext cx="2303462" cy="1223963"/>
            <a:chOff x="0" y="1480"/>
            <a:chExt cx="1429" cy="771"/>
          </a:xfrm>
        </p:grpSpPr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0" y="1480"/>
              <a:ext cx="1429" cy="771"/>
              <a:chOff x="0" y="1480"/>
              <a:chExt cx="1429" cy="771"/>
            </a:xfrm>
          </p:grpSpPr>
          <p:sp>
            <p:nvSpPr>
              <p:cNvPr id="16391" name="Line 7"/>
              <p:cNvSpPr>
                <a:spLocks noChangeShapeType="1"/>
              </p:cNvSpPr>
              <p:nvPr/>
            </p:nvSpPr>
            <p:spPr bwMode="auto">
              <a:xfrm flipH="1">
                <a:off x="0" y="1480"/>
                <a:ext cx="521" cy="771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2" name="Line 8"/>
              <p:cNvSpPr>
                <a:spLocks noChangeShapeType="1"/>
              </p:cNvSpPr>
              <p:nvPr/>
            </p:nvSpPr>
            <p:spPr bwMode="auto">
              <a:xfrm>
                <a:off x="0" y="2251"/>
                <a:ext cx="1429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3" name="Line 9"/>
              <p:cNvSpPr>
                <a:spLocks noChangeShapeType="1"/>
              </p:cNvSpPr>
              <p:nvPr/>
            </p:nvSpPr>
            <p:spPr bwMode="auto">
              <a:xfrm>
                <a:off x="521" y="1480"/>
                <a:ext cx="726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6394" name="Line 10"/>
            <p:cNvSpPr>
              <a:spLocks noChangeShapeType="1"/>
            </p:cNvSpPr>
            <p:nvPr/>
          </p:nvSpPr>
          <p:spPr bwMode="auto">
            <a:xfrm>
              <a:off x="1247" y="1480"/>
              <a:ext cx="182" cy="77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3348038" y="2997200"/>
            <a:ext cx="2232025" cy="1223963"/>
            <a:chOff x="2064" y="1434"/>
            <a:chExt cx="1406" cy="771"/>
          </a:xfrm>
        </p:grpSpPr>
        <p:grpSp>
          <p:nvGrpSpPr>
            <p:cNvPr id="5" name="Group 14"/>
            <p:cNvGrpSpPr>
              <a:grpSpLocks/>
            </p:cNvGrpSpPr>
            <p:nvPr/>
          </p:nvGrpSpPr>
          <p:grpSpPr bwMode="auto">
            <a:xfrm>
              <a:off x="2064" y="1434"/>
              <a:ext cx="1406" cy="771"/>
              <a:chOff x="2064" y="1434"/>
              <a:chExt cx="1406" cy="771"/>
            </a:xfrm>
          </p:grpSpPr>
          <p:grpSp>
            <p:nvGrpSpPr>
              <p:cNvPr id="6" name="Group 15"/>
              <p:cNvGrpSpPr>
                <a:grpSpLocks/>
              </p:cNvGrpSpPr>
              <p:nvPr/>
            </p:nvGrpSpPr>
            <p:grpSpPr bwMode="auto">
              <a:xfrm>
                <a:off x="2064" y="1434"/>
                <a:ext cx="1406" cy="771"/>
                <a:chOff x="1746" y="1434"/>
                <a:chExt cx="1406" cy="771"/>
              </a:xfrm>
            </p:grpSpPr>
            <p:sp>
              <p:nvSpPr>
                <p:cNvPr id="16400" name="Line 16"/>
                <p:cNvSpPr>
                  <a:spLocks noChangeShapeType="1"/>
                </p:cNvSpPr>
                <p:nvPr/>
              </p:nvSpPr>
              <p:spPr bwMode="auto">
                <a:xfrm>
                  <a:off x="1746" y="1434"/>
                  <a:ext cx="0" cy="771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6401" name="Line 17"/>
                <p:cNvSpPr>
                  <a:spLocks noChangeShapeType="1"/>
                </p:cNvSpPr>
                <p:nvPr/>
              </p:nvSpPr>
              <p:spPr bwMode="auto">
                <a:xfrm>
                  <a:off x="1746" y="2205"/>
                  <a:ext cx="1406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6402" name="Line 18"/>
                <p:cNvSpPr>
                  <a:spLocks noChangeShapeType="1"/>
                </p:cNvSpPr>
                <p:nvPr/>
              </p:nvSpPr>
              <p:spPr bwMode="auto">
                <a:xfrm>
                  <a:off x="1746" y="1434"/>
                  <a:ext cx="726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6403" name="Line 19"/>
                <p:cNvSpPr>
                  <a:spLocks noChangeShapeType="1"/>
                </p:cNvSpPr>
                <p:nvPr/>
              </p:nvSpPr>
              <p:spPr bwMode="auto">
                <a:xfrm>
                  <a:off x="2472" y="1434"/>
                  <a:ext cx="680" cy="771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6404" name="Arc 20"/>
              <p:cNvSpPr>
                <a:spLocks/>
              </p:cNvSpPr>
              <p:nvPr/>
            </p:nvSpPr>
            <p:spPr bwMode="auto">
              <a:xfrm>
                <a:off x="2064" y="2024"/>
                <a:ext cx="181" cy="18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6405" name="Oval 21"/>
            <p:cNvSpPr>
              <a:spLocks noChangeArrowheads="1"/>
            </p:cNvSpPr>
            <p:nvPr/>
          </p:nvSpPr>
          <p:spPr bwMode="auto">
            <a:xfrm>
              <a:off x="2109" y="2115"/>
              <a:ext cx="45" cy="45"/>
            </a:xfrm>
            <a:prstGeom prst="ellipse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2771800" y="188640"/>
            <a:ext cx="29191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Lichoběžníky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980728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dvě protější strany jsou rovnoběžné -  </a:t>
            </a:r>
            <a:r>
              <a:rPr lang="cs-CZ" b="1" dirty="0" smtClean="0"/>
              <a:t>základny </a:t>
            </a:r>
            <a:br>
              <a:rPr lang="cs-CZ" b="1" dirty="0" smtClean="0"/>
            </a:br>
            <a:r>
              <a:rPr lang="cs-CZ" dirty="0" smtClean="0"/>
              <a:t>- zbývající dvě různoběžné - </a:t>
            </a:r>
            <a:r>
              <a:rPr lang="cs-CZ" b="1" dirty="0" smtClean="0"/>
              <a:t>ramena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51" y="4767277"/>
            <a:ext cx="79772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obecný</a:t>
            </a:r>
            <a:r>
              <a:rPr lang="cs-CZ" dirty="0" smtClean="0"/>
              <a:t>	</a:t>
            </a:r>
            <a:r>
              <a:rPr lang="cs-CZ" dirty="0"/>
              <a:t>	               </a:t>
            </a:r>
            <a:r>
              <a:rPr lang="cs-CZ" b="1" dirty="0"/>
              <a:t>pravoúhlý </a:t>
            </a:r>
            <a:r>
              <a:rPr lang="cs-CZ" dirty="0"/>
              <a:t>                                    </a:t>
            </a:r>
            <a:r>
              <a:rPr lang="cs-CZ" dirty="0" smtClean="0"/>
              <a:t> </a:t>
            </a:r>
            <a:r>
              <a:rPr lang="cs-CZ" b="1" dirty="0" smtClean="0"/>
              <a:t>rovnoramenný</a:t>
            </a:r>
            <a:r>
              <a:rPr lang="cs-CZ" dirty="0" smtClean="0"/>
              <a:t>        	</a:t>
            </a:r>
          </a:p>
          <a:p>
            <a:r>
              <a:rPr lang="cs-CZ" dirty="0" smtClean="0"/>
              <a:t>- ramena </a:t>
            </a:r>
            <a:r>
              <a:rPr lang="cs-CZ" dirty="0"/>
              <a:t>nejsou                     - jedno rameno kolmé                 - má shodná </a:t>
            </a:r>
            <a:r>
              <a:rPr lang="cs-CZ" dirty="0" smtClean="0"/>
              <a:t>ramena</a:t>
            </a:r>
          </a:p>
          <a:p>
            <a:r>
              <a:rPr lang="cs-CZ" dirty="0" smtClean="0"/>
              <a:t>  kolmá k </a:t>
            </a:r>
            <a:r>
              <a:rPr lang="cs-CZ" dirty="0"/>
              <a:t>základnám              </a:t>
            </a:r>
            <a:r>
              <a:rPr lang="cs-CZ" dirty="0" smtClean="0"/>
              <a:t>  k </a:t>
            </a:r>
            <a:r>
              <a:rPr lang="cs-CZ" dirty="0"/>
              <a:t>základnám</a:t>
            </a: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072685" y="2721729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06249" y="4221163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5088" y="422116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29083" y="27411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269482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                      M                 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51811" y="4199891"/>
            <a:ext cx="2880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K                                           L   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81979" y="4221163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O                                       P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81979" y="2697758"/>
            <a:ext cx="1634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R                   Q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83568" y="2492896"/>
            <a:ext cx="3528318" cy="3096046"/>
            <a:chOff x="567" y="1661"/>
            <a:chExt cx="1360" cy="1089"/>
          </a:xfrm>
        </p:grpSpPr>
        <p:sp>
          <p:nvSpPr>
            <p:cNvPr id="17412" name="Line 4"/>
            <p:cNvSpPr>
              <a:spLocks noChangeShapeType="1"/>
            </p:cNvSpPr>
            <p:nvPr/>
          </p:nvSpPr>
          <p:spPr bwMode="auto">
            <a:xfrm flipV="1">
              <a:off x="793" y="1661"/>
              <a:ext cx="1134" cy="40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13" name="Line 5"/>
            <p:cNvSpPr>
              <a:spLocks noChangeShapeType="1"/>
            </p:cNvSpPr>
            <p:nvPr/>
          </p:nvSpPr>
          <p:spPr bwMode="auto">
            <a:xfrm flipH="1">
              <a:off x="567" y="2069"/>
              <a:ext cx="226" cy="59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14" name="Line 6"/>
            <p:cNvSpPr>
              <a:spLocks noChangeShapeType="1"/>
            </p:cNvSpPr>
            <p:nvPr/>
          </p:nvSpPr>
          <p:spPr bwMode="auto">
            <a:xfrm>
              <a:off x="567" y="2659"/>
              <a:ext cx="1179" cy="9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15" name="Line 7"/>
            <p:cNvSpPr>
              <a:spLocks noChangeShapeType="1"/>
            </p:cNvSpPr>
            <p:nvPr/>
          </p:nvSpPr>
          <p:spPr bwMode="auto">
            <a:xfrm flipV="1">
              <a:off x="1746" y="1661"/>
              <a:ext cx="181" cy="10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 dirty="0"/>
            </a:p>
          </p:txBody>
        </p:sp>
      </p:grpSp>
      <p:grpSp>
        <p:nvGrpSpPr>
          <p:cNvPr id="5" name="Group 18"/>
          <p:cNvGrpSpPr>
            <a:grpSpLocks/>
          </p:cNvGrpSpPr>
          <p:nvPr/>
        </p:nvGrpSpPr>
        <p:grpSpPr bwMode="auto">
          <a:xfrm rot="19327235">
            <a:off x="4993379" y="2435842"/>
            <a:ext cx="3258881" cy="3023741"/>
            <a:chOff x="3424" y="2024"/>
            <a:chExt cx="1406" cy="1361"/>
          </a:xfrm>
        </p:grpSpPr>
        <p:sp>
          <p:nvSpPr>
            <p:cNvPr id="17427" name="Line 19"/>
            <p:cNvSpPr>
              <a:spLocks noChangeShapeType="1"/>
            </p:cNvSpPr>
            <p:nvPr/>
          </p:nvSpPr>
          <p:spPr bwMode="auto">
            <a:xfrm>
              <a:off x="3424" y="2568"/>
              <a:ext cx="409" cy="817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28" name="Line 20"/>
            <p:cNvSpPr>
              <a:spLocks noChangeShapeType="1"/>
            </p:cNvSpPr>
            <p:nvPr/>
          </p:nvSpPr>
          <p:spPr bwMode="auto">
            <a:xfrm>
              <a:off x="3833" y="3385"/>
              <a:ext cx="86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29" name="Line 21"/>
            <p:cNvSpPr>
              <a:spLocks noChangeShapeType="1"/>
            </p:cNvSpPr>
            <p:nvPr/>
          </p:nvSpPr>
          <p:spPr bwMode="auto">
            <a:xfrm flipV="1">
              <a:off x="4694" y="2024"/>
              <a:ext cx="136" cy="136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430" name="Line 22"/>
            <p:cNvSpPr>
              <a:spLocks noChangeShapeType="1"/>
            </p:cNvSpPr>
            <p:nvPr/>
          </p:nvSpPr>
          <p:spPr bwMode="auto">
            <a:xfrm flipV="1">
              <a:off x="3424" y="2024"/>
              <a:ext cx="1406" cy="54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2843808" y="188640"/>
            <a:ext cx="31291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Různoběžníky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35696" y="980728"/>
            <a:ext cx="44818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žádné dvě protější strany nejsou rovnoběžné</a:t>
            </a:r>
          </a:p>
          <a:p>
            <a:r>
              <a:rPr lang="cs-CZ" dirty="0" smtClean="0"/>
              <a:t>- úhlopříčky nejsou stejně dlouhé a nepůlí se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4618" y="533022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26991" y="5559447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0980" y="3356992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07041" y="2204993"/>
            <a:ext cx="386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12990" y="4588515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5987" y="551489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24927" y="414999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8116" y="147863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4" name="Přímá spojnice 3"/>
          <p:cNvCxnSpPr>
            <a:endCxn id="17414" idx="0"/>
          </p:cNvCxnSpPr>
          <p:nvPr/>
        </p:nvCxnSpPr>
        <p:spPr>
          <a:xfrm flipH="1">
            <a:off x="683568" y="2492896"/>
            <a:ext cx="3528318" cy="28373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7413" idx="0"/>
            <a:endCxn id="17414" idx="1"/>
          </p:cNvCxnSpPr>
          <p:nvPr/>
        </p:nvCxnSpPr>
        <p:spPr>
          <a:xfrm>
            <a:off x="1269891" y="3652847"/>
            <a:ext cx="2472417" cy="19360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7430" idx="1"/>
            <a:endCxn id="17428" idx="0"/>
          </p:cNvCxnSpPr>
          <p:nvPr/>
        </p:nvCxnSpPr>
        <p:spPr>
          <a:xfrm>
            <a:off x="6980654" y="1753907"/>
            <a:ext cx="32589" cy="38055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7430" idx="0"/>
            <a:endCxn id="17428" idx="1"/>
          </p:cNvCxnSpPr>
          <p:nvPr/>
        </p:nvCxnSpPr>
        <p:spPr>
          <a:xfrm flipV="1">
            <a:off x="5150491" y="4334110"/>
            <a:ext cx="3437936" cy="3747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484784"/>
            <a:ext cx="7776864" cy="569386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800" b="1" dirty="0" smtClean="0"/>
              <a:t>Shrnutí:</a:t>
            </a:r>
          </a:p>
          <a:p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dirty="0" smtClean="0"/>
              <a:t>Jak dělíme čtyřúhelníky?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Jaký je součet vnitřních úhlů čtyřúhelníku?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Jaké vlastnosti má čtverec?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Jaké vlastnosti má obdélník?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Jaké vlastnosti má kosočtverec?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Jaké vlastnosti má kosodélník?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Jaké vlastnosti má lichoběžník?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Jak dělíme lichoběžníky?</a:t>
            </a:r>
            <a:endParaRPr lang="cs-CZ" sz="2800" dirty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91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6830" y="548680"/>
            <a:ext cx="842493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</a:t>
            </a:r>
          </a:p>
          <a:p>
            <a:endParaRPr lang="cs-CZ" sz="2800" dirty="0"/>
          </a:p>
          <a:p>
            <a:r>
              <a:rPr lang="cs-CZ" dirty="0"/>
              <a:t>ODVÁRKO, Oldřich; KADLEČEK, Jiří. Matematika pro 7. </a:t>
            </a:r>
            <a:r>
              <a:rPr lang="cs-CZ" dirty="0" smtClean="0"/>
              <a:t>ročník základní </a:t>
            </a:r>
            <a:r>
              <a:rPr lang="cs-CZ" dirty="0"/>
              <a:t>školy, 3. díl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Praha 1</a:t>
            </a:r>
            <a:r>
              <a:rPr lang="cs-CZ" dirty="0" smtClean="0"/>
              <a:t>: Prometheus, 1999, ISBN </a:t>
            </a:r>
            <a:r>
              <a:rPr lang="cs-CZ" smtClean="0"/>
              <a:t>80-7196-129-9.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078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260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Microsoft Word Document</vt:lpstr>
      <vt:lpstr>Dokument</vt:lpstr>
      <vt:lpstr>Prezentace aplikace PowerPoint</vt:lpstr>
      <vt:lpstr>Prezentace aplikace PowerPoint</vt:lpstr>
      <vt:lpstr>Čtyřúhelníky</vt:lpstr>
      <vt:lpstr>Prezentace aplikace PowerPoint</vt:lpstr>
      <vt:lpstr>Čtyřúhelníky dělíme na: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Michal</dc:creator>
  <cp:lastModifiedBy>Pepa</cp:lastModifiedBy>
  <cp:revision>42</cp:revision>
  <dcterms:created xsi:type="dcterms:W3CDTF">2013-10-31T07:42:41Z</dcterms:created>
  <dcterms:modified xsi:type="dcterms:W3CDTF">2013-11-20T14:56:06Z</dcterms:modified>
</cp:coreProperties>
</file>