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31" r:id="rId9"/>
    <p:sldId id="329" r:id="rId10"/>
    <p:sldId id="330" r:id="rId11"/>
    <p:sldId id="328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  <p:transition spd="med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  <p:transition spd="med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  <p:transition spd="med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  <p:transition spd="med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  <p:transition spd="med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  <p:transition spd="med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  <p:transition spd="med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  <p:transition spd="med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  <p:transition spd="med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  <p:transition spd="med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  <p:transition spd="med">
    <p:pull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  <p:transition spd="med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>
    <p:pull dir="d"/>
  </p:transition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jpeg"/><Relationship Id="rId4" Type="http://schemas.openxmlformats.org/officeDocument/2006/relationships/image" Target="../media/image11.gif"/><Relationship Id="rId9" Type="http://schemas.openxmlformats.org/officeDocument/2006/relationships/image" Target="../media/image16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2211710"/>
            <a:ext cx="5057800" cy="864096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Century" pitchFamily="18" charset="0"/>
              </a:rPr>
              <a:t>Numbers</a:t>
            </a:r>
            <a:r>
              <a:rPr lang="cs-CZ" sz="4400" b="1" dirty="0" smtClean="0">
                <a:latin typeface="Century" pitchFamily="18" charset="0"/>
              </a:rPr>
              <a:t> - Čísla</a:t>
            </a:r>
          </a:p>
        </p:txBody>
      </p:sp>
      <p:pic>
        <p:nvPicPr>
          <p:cNvPr id="4" name="Picture 24" descr="C:\Users\Barca\AppData\Local\Microsoft\Windows\Temporary Internet Files\Content.IE5\3R8SOKN3\counting_blocks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9582"/>
            <a:ext cx="2724150" cy="3238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Barbora </a:t>
            </a:r>
            <a:r>
              <a:rPr lang="cs-CZ" dirty="0" err="1" smtClean="0"/>
              <a:t>Hladišová</a:t>
            </a:r>
            <a:endParaRPr lang="cs-CZ" dirty="0" smtClean="0"/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 tomto materiálu si žáci zopakují psaní a výslovnost čísel od  0 – 100. Materiál je určen pro žáky 3. tříd.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Postup práce: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Na 1. str. žáci zaokrouhlují všechna čísla, která v písničce našli. A vypíší si je do sešitu, kdy k nim přiřadí správné číslo. Společně si poté zazpíváme písničku, kdy žáci ukazují jednotlivá </a:t>
            </a:r>
            <a:r>
              <a:rPr lang="cs-CZ" sz="1400" i="1" dirty="0" err="1" smtClean="0"/>
              <a:t>čisla</a:t>
            </a:r>
            <a:r>
              <a:rPr lang="cs-CZ" sz="1400" i="1" dirty="0" smtClean="0"/>
              <a:t> na prstech.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2. str. – Spočítají počet a zapíší název číslovky – </a:t>
            </a:r>
            <a:r>
              <a:rPr lang="cs-CZ" sz="1400" i="1" dirty="0" err="1" smtClean="0"/>
              <a:t>three</a:t>
            </a:r>
            <a:r>
              <a:rPr lang="cs-CZ" sz="1400" i="1" dirty="0" smtClean="0"/>
              <a:t>,..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3. str. – Spojí číslo se správným názvem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4. str. – přečtou správně příklad a zapíší výsledek – zapisují název číslovky – </a:t>
            </a:r>
            <a:r>
              <a:rPr lang="cs-CZ" sz="1400" i="1" dirty="0" err="1" smtClean="0"/>
              <a:t>sixteen</a:t>
            </a:r>
            <a:r>
              <a:rPr lang="cs-CZ" sz="1400" i="1" dirty="0" smtClean="0"/>
              <a:t>,…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5. str. – postupně se objevují jednotlivá čísla – hromadně nebo jednotlivě čtou žáci čísla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cs-CZ" sz="1200" i="1" dirty="0" smtClean="0"/>
              <a:t>Dále můžeme náhodně ukazovat čísla a žáci čtou jednotlivě/hromadně či zapisují do sešitu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800" i="1" dirty="0"/>
          </a:p>
          <a:p>
            <a:r>
              <a:rPr lang="cs-CZ" sz="1800" dirty="0" smtClean="0"/>
              <a:t>Cíl: Upevnění </a:t>
            </a:r>
            <a:r>
              <a:rPr lang="cs-CZ" sz="1800" dirty="0"/>
              <a:t>a procvičení daného učiva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čísla /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u="sng" dirty="0" smtClean="0"/>
              <a:t>Ten </a:t>
            </a:r>
            <a:r>
              <a:rPr lang="cs-CZ" sz="3200" b="1" u="sng" dirty="0" err="1" smtClean="0"/>
              <a:t>little</a:t>
            </a:r>
            <a:r>
              <a:rPr lang="cs-CZ" sz="3200" b="1" u="sng" dirty="0" smtClean="0"/>
              <a:t> Indian </a:t>
            </a:r>
            <a:r>
              <a:rPr lang="cs-CZ" sz="3200" b="1" u="sng" dirty="0" err="1" smtClean="0"/>
              <a:t>boys</a:t>
            </a:r>
            <a:endParaRPr lang="cs-CZ" sz="3200" b="1" u="sng" dirty="0" smtClean="0"/>
          </a:p>
          <a:p>
            <a:pPr algn="ctr">
              <a:buNone/>
            </a:pPr>
            <a:r>
              <a:rPr lang="cs-CZ" sz="3200" dirty="0" err="1" smtClean="0"/>
              <a:t>One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 </a:t>
            </a:r>
            <a:r>
              <a:rPr lang="cs-CZ" sz="3200" dirty="0" err="1" smtClean="0"/>
              <a:t>Indians</a:t>
            </a:r>
            <a:r>
              <a:rPr lang="cs-CZ" sz="3200" dirty="0" smtClean="0"/>
              <a:t>,</a:t>
            </a:r>
          </a:p>
          <a:p>
            <a:pPr algn="ctr">
              <a:buNone/>
            </a:pPr>
            <a:r>
              <a:rPr lang="cs-CZ" sz="3200" dirty="0" err="1" smtClean="0"/>
              <a:t>Four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five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six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 </a:t>
            </a:r>
            <a:r>
              <a:rPr lang="cs-CZ" sz="3200" dirty="0" err="1" smtClean="0"/>
              <a:t>Indians</a:t>
            </a:r>
            <a:r>
              <a:rPr lang="cs-CZ" sz="3200" dirty="0" smtClean="0"/>
              <a:t>,</a:t>
            </a:r>
          </a:p>
          <a:p>
            <a:pPr algn="ctr">
              <a:buNone/>
            </a:pPr>
            <a:r>
              <a:rPr lang="cs-CZ" sz="3200" dirty="0" err="1" smtClean="0"/>
              <a:t>Seven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eight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, </a:t>
            </a:r>
            <a:r>
              <a:rPr lang="cs-CZ" sz="3200" dirty="0" err="1" smtClean="0"/>
              <a:t>nine</a:t>
            </a:r>
            <a:r>
              <a:rPr lang="cs-CZ" sz="3200" dirty="0" smtClean="0"/>
              <a:t> </a:t>
            </a:r>
            <a:r>
              <a:rPr lang="cs-CZ" sz="3200" dirty="0" err="1" smtClean="0"/>
              <a:t>little</a:t>
            </a:r>
            <a:r>
              <a:rPr lang="cs-CZ" sz="3200" dirty="0" smtClean="0"/>
              <a:t> </a:t>
            </a:r>
            <a:r>
              <a:rPr lang="cs-CZ" sz="3200" dirty="0" err="1" smtClean="0"/>
              <a:t>Indians</a:t>
            </a:r>
            <a:r>
              <a:rPr lang="cs-CZ" sz="3200" dirty="0" smtClean="0"/>
              <a:t>,</a:t>
            </a:r>
          </a:p>
          <a:p>
            <a:pPr algn="ctr">
              <a:buNone/>
            </a:pPr>
            <a:r>
              <a:rPr lang="cs-CZ" sz="3200" dirty="0" smtClean="0"/>
              <a:t>Ten </a:t>
            </a:r>
            <a:r>
              <a:rPr lang="cs-CZ" sz="3200" dirty="0" err="1" smtClean="0"/>
              <a:t>little</a:t>
            </a:r>
            <a:r>
              <a:rPr lang="cs-CZ" sz="3200" dirty="0" smtClean="0"/>
              <a:t> Indian </a:t>
            </a:r>
            <a:r>
              <a:rPr lang="cs-CZ" sz="3200" dirty="0" err="1" smtClean="0"/>
              <a:t>boys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 descr="C:\Users\Barca\AppData\Local\Microsoft\Windows\Temporary Internet Files\Content.IE5\3R8SOKN3\peter-pan-indian-chief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669" y="1275606"/>
            <a:ext cx="958606" cy="143151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Barca\AppData\Local\Microsoft\Windows\Temporary Internet Files\Content.IE5\0IJPFXQV\HandDrawnFountainPenDrawingLin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03598"/>
            <a:ext cx="422151" cy="535565"/>
          </a:xfrm>
          <a:prstGeom prst="rect">
            <a:avLst/>
          </a:prstGeom>
          <a:noFill/>
        </p:spPr>
      </p:pic>
      <p:pic>
        <p:nvPicPr>
          <p:cNvPr id="6146" name="Picture 2" descr="C:\Users\Barca\AppData\Local\Microsoft\Windows\Temporary Internet Files\Content.IE5\9C15U8LX\red-apple-1365420687hGt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9662"/>
            <a:ext cx="432048" cy="4320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 … 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" name="Picture 2" descr="C:\Users\Barca\AppData\Local\Microsoft\Windows\Temporary Internet Files\Content.IE5\9C15U8LX\red-apple-1365420687hG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9622"/>
            <a:ext cx="432048" cy="43204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1419622"/>
            <a:ext cx="1821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u="sng" dirty="0" smtClean="0"/>
              <a:t>______</a:t>
            </a:r>
            <a:r>
              <a:rPr lang="cs-CZ" sz="2000" i="1" dirty="0" smtClean="0"/>
              <a:t>_</a:t>
            </a:r>
            <a:r>
              <a:rPr lang="cs-CZ" sz="2000" dirty="0" smtClean="0"/>
              <a:t> </a:t>
            </a:r>
            <a:r>
              <a:rPr lang="cs-CZ" sz="2000" dirty="0" err="1" smtClean="0"/>
              <a:t>apples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163564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_______ </a:t>
            </a:r>
            <a:r>
              <a:rPr lang="cs-CZ" sz="2000" dirty="0" err="1" smtClean="0"/>
              <a:t>books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1779662"/>
            <a:ext cx="1900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______ </a:t>
            </a:r>
            <a:r>
              <a:rPr lang="cs-CZ" sz="2000" dirty="0" err="1" smtClean="0"/>
              <a:t>dragons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21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643758"/>
            <a:ext cx="648072" cy="486054"/>
          </a:xfrm>
          <a:prstGeom prst="rect">
            <a:avLst/>
          </a:prstGeom>
          <a:noFill/>
        </p:spPr>
      </p:pic>
      <p:pic>
        <p:nvPicPr>
          <p:cNvPr id="24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427734"/>
            <a:ext cx="648072" cy="486054"/>
          </a:xfrm>
          <a:prstGeom prst="rect">
            <a:avLst/>
          </a:prstGeom>
          <a:noFill/>
        </p:spPr>
      </p:pic>
      <p:pic>
        <p:nvPicPr>
          <p:cNvPr id="25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787774"/>
            <a:ext cx="648072" cy="486054"/>
          </a:xfrm>
          <a:prstGeom prst="rect">
            <a:avLst/>
          </a:prstGeom>
          <a:noFill/>
        </p:spPr>
      </p:pic>
      <p:pic>
        <p:nvPicPr>
          <p:cNvPr id="26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075806"/>
            <a:ext cx="648072" cy="486054"/>
          </a:xfrm>
          <a:prstGeom prst="rect">
            <a:avLst/>
          </a:prstGeom>
          <a:noFill/>
        </p:spPr>
      </p:pic>
      <p:pic>
        <p:nvPicPr>
          <p:cNvPr id="27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219822"/>
            <a:ext cx="648072" cy="486054"/>
          </a:xfrm>
          <a:prstGeom prst="rect">
            <a:avLst/>
          </a:prstGeom>
          <a:noFill/>
        </p:spPr>
      </p:pic>
      <p:pic>
        <p:nvPicPr>
          <p:cNvPr id="28" name="Picture 9" descr="C:\Users\Barca\AppData\Local\Microsoft\Windows\Temporary Internet Files\Content.IE5\3R8SOKN3\garfieldxxx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507854"/>
            <a:ext cx="648072" cy="48605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1691680" y="3075806"/>
            <a:ext cx="155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_______ </a:t>
            </a:r>
            <a:r>
              <a:rPr lang="cs-CZ" sz="2000" dirty="0" err="1" smtClean="0"/>
              <a:t>cats</a:t>
            </a:r>
            <a:endParaRPr lang="cs-CZ" sz="2000" dirty="0"/>
          </a:p>
        </p:txBody>
      </p:sp>
      <p:pic>
        <p:nvPicPr>
          <p:cNvPr id="6154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571750"/>
            <a:ext cx="450726" cy="415312"/>
          </a:xfrm>
          <a:prstGeom prst="rect">
            <a:avLst/>
          </a:prstGeom>
          <a:noFill/>
        </p:spPr>
      </p:pic>
      <p:pic>
        <p:nvPicPr>
          <p:cNvPr id="31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571750"/>
            <a:ext cx="450726" cy="415312"/>
          </a:xfrm>
          <a:prstGeom prst="rect">
            <a:avLst/>
          </a:prstGeom>
          <a:noFill/>
        </p:spPr>
      </p:pic>
      <p:pic>
        <p:nvPicPr>
          <p:cNvPr id="32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3003798"/>
            <a:ext cx="450726" cy="415312"/>
          </a:xfrm>
          <a:prstGeom prst="rect">
            <a:avLst/>
          </a:prstGeom>
          <a:noFill/>
        </p:spPr>
      </p:pic>
      <p:pic>
        <p:nvPicPr>
          <p:cNvPr id="33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075806"/>
            <a:ext cx="450726" cy="415312"/>
          </a:xfrm>
          <a:prstGeom prst="rect">
            <a:avLst/>
          </a:prstGeom>
          <a:noFill/>
        </p:spPr>
      </p:pic>
      <p:pic>
        <p:nvPicPr>
          <p:cNvPr id="34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507854"/>
            <a:ext cx="450726" cy="415312"/>
          </a:xfrm>
          <a:prstGeom prst="rect">
            <a:avLst/>
          </a:prstGeom>
          <a:noFill/>
        </p:spPr>
      </p:pic>
      <p:pic>
        <p:nvPicPr>
          <p:cNvPr id="35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651870"/>
            <a:ext cx="450726" cy="415312"/>
          </a:xfrm>
          <a:prstGeom prst="rect">
            <a:avLst/>
          </a:prstGeom>
          <a:noFill/>
        </p:spPr>
      </p:pic>
      <p:pic>
        <p:nvPicPr>
          <p:cNvPr id="36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3939902"/>
            <a:ext cx="450726" cy="415312"/>
          </a:xfrm>
          <a:prstGeom prst="rect">
            <a:avLst/>
          </a:prstGeom>
          <a:noFill/>
        </p:spPr>
      </p:pic>
      <p:pic>
        <p:nvPicPr>
          <p:cNvPr id="37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083918"/>
            <a:ext cx="450726" cy="415312"/>
          </a:xfrm>
          <a:prstGeom prst="rect">
            <a:avLst/>
          </a:prstGeom>
          <a:noFill/>
        </p:spPr>
      </p:pic>
      <p:pic>
        <p:nvPicPr>
          <p:cNvPr id="38" name="Picture 10" descr="C:\Users\Barca\AppData\Local\Microsoft\Windows\Temporary Internet Files\Content.IE5\3R8SOKN3\thinking-hat-black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083918"/>
            <a:ext cx="450726" cy="415312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4716016" y="2931790"/>
            <a:ext cx="1583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_______ </a:t>
            </a:r>
            <a:r>
              <a:rPr lang="cs-CZ" sz="2000" dirty="0" err="1" smtClean="0"/>
              <a:t>hats</a:t>
            </a:r>
            <a:endParaRPr lang="cs-CZ" sz="2000" dirty="0"/>
          </a:p>
        </p:txBody>
      </p:sp>
      <p:pic>
        <p:nvPicPr>
          <p:cNvPr id="6155" name="Picture 11" descr="C:\Users\Barca\AppData\Local\Microsoft\Windows\Temporary Internet Files\Content.IE5\9C15U8LX\mouse_gif__fail__by_pinaguitaa-d5zyhz8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715766"/>
            <a:ext cx="1080120" cy="108012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7092280" y="3075806"/>
            <a:ext cx="1779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 </a:t>
            </a:r>
            <a:r>
              <a:rPr lang="cs-CZ" dirty="0" err="1" smtClean="0"/>
              <a:t>mouse</a:t>
            </a:r>
            <a:endParaRPr lang="cs-CZ" dirty="0"/>
          </a:p>
        </p:txBody>
      </p:sp>
      <p:pic>
        <p:nvPicPr>
          <p:cNvPr id="6160" name="Picture 16" descr="C:\Users\Barca\AppData\Local\Microsoft\Windows\Temporary Internet Files\Content.IE5\9C15U8LX\golden-dragon-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131590"/>
            <a:ext cx="698301" cy="864096"/>
          </a:xfrm>
          <a:prstGeom prst="rect">
            <a:avLst/>
          </a:prstGeom>
          <a:noFill/>
        </p:spPr>
      </p:pic>
      <p:pic>
        <p:nvPicPr>
          <p:cNvPr id="6161" name="Picture 17" descr="C:\Users\Barca\AppData\Local\Microsoft\Windows\Temporary Internet Files\Content.IE5\0IJPFXQV\gallery00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1131590"/>
            <a:ext cx="770293" cy="692246"/>
          </a:xfrm>
          <a:prstGeom prst="rect">
            <a:avLst/>
          </a:prstGeom>
          <a:noFill/>
        </p:spPr>
      </p:pic>
      <p:pic>
        <p:nvPicPr>
          <p:cNvPr id="50" name="Picture 2" descr="C:\Users\Barca\AppData\Local\Microsoft\Windows\Temporary Internet Files\Content.IE5\9C15U8LX\red-apple-1365420687hG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19622"/>
            <a:ext cx="432048" cy="432048"/>
          </a:xfrm>
          <a:prstGeom prst="rect">
            <a:avLst/>
          </a:prstGeom>
          <a:noFill/>
        </p:spPr>
      </p:pic>
      <p:pic>
        <p:nvPicPr>
          <p:cNvPr id="51" name="Picture 2" descr="C:\Users\Barca\AppData\Local\Microsoft\Windows\Temporary Internet Files\Content.IE5\9C15U8LX\red-apple-1365420687hG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059582"/>
            <a:ext cx="432048" cy="432048"/>
          </a:xfrm>
          <a:prstGeom prst="rect">
            <a:avLst/>
          </a:prstGeom>
          <a:noFill/>
        </p:spPr>
      </p:pic>
      <p:pic>
        <p:nvPicPr>
          <p:cNvPr id="6166" name="Picture 22" descr="C:\Users\Barca\AppData\Local\Microsoft\Windows\Temporary Internet Files\Content.IE5\9C15U8LX\book[1]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1419622"/>
            <a:ext cx="1152128" cy="1006045"/>
          </a:xfrm>
          <a:prstGeom prst="rect">
            <a:avLst/>
          </a:prstGeom>
          <a:noFill/>
        </p:spPr>
      </p:pic>
      <p:sp>
        <p:nvSpPr>
          <p:cNvPr id="40" name="Obdélník 39"/>
          <p:cNvSpPr/>
          <p:nvPr/>
        </p:nvSpPr>
        <p:spPr>
          <a:xfrm>
            <a:off x="971600" y="1491630"/>
            <a:ext cx="93610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  <a:latin typeface="Vladimir Script" pitchFamily="66" charset="0"/>
              </a:rPr>
              <a:t>four</a:t>
            </a:r>
            <a:endParaRPr lang="cs-CZ" dirty="0">
              <a:solidFill>
                <a:schemeClr val="tx1"/>
              </a:solidFill>
              <a:latin typeface="Vladimir Script" pitchFamily="66" charset="0"/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C 0.00035 -0.0037 0.00052 -0.00741 0.00104 -0.01111 C 0.00156 -0.01389 0.00156 -0.01852 0.00313 -0.01852 C 0.00556 -0.01852 0.00938 -0.01111 0.00938 -0.01111 C 0.01007 -0.01358 0.01077 -0.01605 0.01146 -0.01852 C 0.01181 -0.02037 0.01146 -0.025 0.0125 -0.02407 C 0.01424 -0.02253 0.01476 -0.01821 0.01563 -0.01481 C 0.01875 -0.00278 0.0184 0.01142 0.02604 0.01482 C 0.02726 0.0105 0.02899 0.00648 0.03021 0.00185 C 0.03351 -0.01173 0.02969 -0.00771 0.03542 -0.01111 C 0.03663 -0.00278 0.03733 0.00587 0.04167 -0.00555 C 0.04202 -0.00864 0.04115 -0.01327 0.04271 -0.01481 C 0.04306 -0.01512 0.04931 0.00062 0.05 0.00185 C 0.05139 0.00062 0.05313 0.00031 0.05417 -0.00185 C 0.05538 -0.00432 0.05452 -0.01018 0.05625 -0.01111 C 0.05781 -0.01173 0.05764 -0.00617 0.05834 -0.0037 C 0.06094 0.0071 0.05747 -0.00339 0.06146 0.00741 C 0.07066 0.00401 0.07205 -0.00957 0.075 -0.02407 C 0.07778 -0.01173 0.07813 0.00124 0.08646 0.00556 C 0.08854 0.00648 0.09063 0.00679 0.09271 0.00741 C 0.09809 0.01451 0.09896 0.01574 0.09896 0.02778 " pathEditMode="relative" ptsTypes="ffffffffffffffffffff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xit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Spoj čísla se správným názvem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72282"/>
            <a:ext cx="8229600" cy="3175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>
                <a:latin typeface="Segoe Print" pitchFamily="2" charset="0"/>
                <a:ea typeface="DFKai-SB" pitchFamily="65" charset="-120"/>
              </a:rPr>
              <a:t>15								40</a:t>
            </a:r>
          </a:p>
          <a:p>
            <a:pPr>
              <a:buNone/>
            </a:pPr>
            <a:r>
              <a:rPr lang="cs-CZ" sz="3600" b="1" dirty="0" smtClean="0">
                <a:latin typeface="Segoe Print" pitchFamily="2" charset="0"/>
                <a:ea typeface="DFKai-SB" pitchFamily="65" charset="-120"/>
              </a:rPr>
              <a:t>60								10</a:t>
            </a:r>
          </a:p>
          <a:p>
            <a:pPr>
              <a:buNone/>
            </a:pPr>
            <a:r>
              <a:rPr lang="cs-CZ" sz="3600" b="1" dirty="0" smtClean="0">
                <a:latin typeface="Segoe Print" pitchFamily="2" charset="0"/>
                <a:ea typeface="DFKai-SB" pitchFamily="65" charset="-120"/>
              </a:rPr>
              <a:t> 3								19</a:t>
            </a:r>
          </a:p>
          <a:p>
            <a:pPr>
              <a:buNone/>
            </a:pPr>
            <a:r>
              <a:rPr lang="cs-CZ" sz="3600" b="1" dirty="0" smtClean="0">
                <a:latin typeface="Segoe Print" pitchFamily="2" charset="0"/>
                <a:ea typeface="DFKai-SB" pitchFamily="65" charset="-120"/>
              </a:rPr>
              <a:t>12								20</a:t>
            </a:r>
          </a:p>
          <a:p>
            <a:pPr>
              <a:buNone/>
            </a:pPr>
            <a:r>
              <a:rPr lang="cs-CZ" sz="3600" b="1" dirty="0" smtClean="0">
                <a:latin typeface="Segoe Print" pitchFamily="2" charset="0"/>
                <a:ea typeface="DFKai-SB" pitchFamily="65" charset="-120"/>
              </a:rPr>
              <a:t>80								 2</a:t>
            </a:r>
            <a:endParaRPr lang="cs-CZ" sz="3600" b="1" dirty="0">
              <a:latin typeface="Segoe Print" pitchFamily="2" charset="0"/>
              <a:ea typeface="DFKai-SB" pitchFamily="65" charset="-12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1491630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SIXTY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5976" y="1563638"/>
            <a:ext cx="1584176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NINETEEN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27784" y="2139702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TWELVE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27784" y="2787774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EIGHTY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27784" y="3435846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FIFTEEN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27784" y="4083918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THREE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7984" y="2211710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TWO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427984" y="2859782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TEN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427984" y="3507854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TWENTY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427984" y="4155926"/>
            <a:ext cx="1368152" cy="504056"/>
          </a:xfrm>
          <a:prstGeom prst="roundRect">
            <a:avLst/>
          </a:prstGeom>
          <a:ln w="1905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DFKai-SB" pitchFamily="65" charset="-120"/>
                <a:ea typeface="DFKai-SB" pitchFamily="65" charset="-120"/>
              </a:rPr>
              <a:t>FORTY</a:t>
            </a:r>
            <a:endParaRPr lang="cs-CZ" dirty="0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051720" y="1491630"/>
            <a:ext cx="108012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  <a:latin typeface="Lucida Handwriting" pitchFamily="66" charset="0"/>
              </a:rPr>
              <a:t>sixteen</a:t>
            </a:r>
            <a:endParaRPr lang="cs-CZ" dirty="0">
              <a:solidFill>
                <a:schemeClr val="tx1"/>
              </a:solidFill>
              <a:latin typeface="Lucida Handwriting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napiš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8306"/>
            <a:ext cx="8229600" cy="31750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10 + 6 = ________ 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		 13 + 6 = ____________</a:t>
            </a:r>
          </a:p>
          <a:p>
            <a:r>
              <a:rPr lang="cs-CZ" i="1" dirty="0" smtClean="0">
                <a:latin typeface="Andalus" pitchFamily="18" charset="-78"/>
                <a:cs typeface="Andalus" pitchFamily="18" charset="-78"/>
              </a:rPr>
              <a:t>40 + 30 = __________		  4 + 7 = _____________</a:t>
            </a:r>
          </a:p>
          <a:p>
            <a:r>
              <a:rPr lang="cs-CZ" i="1" dirty="0" smtClean="0">
                <a:latin typeface="Andalus" pitchFamily="18" charset="-78"/>
                <a:cs typeface="Andalus" pitchFamily="18" charset="-78"/>
              </a:rPr>
              <a:t>6 +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6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 = ____________		 30 – 10 = ___________</a:t>
            </a:r>
          </a:p>
          <a:p>
            <a:r>
              <a:rPr lang="cs-CZ" i="1" dirty="0" smtClean="0">
                <a:latin typeface="Andalus" pitchFamily="18" charset="-78"/>
                <a:cs typeface="Andalus" pitchFamily="18" charset="-78"/>
              </a:rPr>
              <a:t>25 + 15 = __________		 16 – 14 = ___________</a:t>
            </a:r>
          </a:p>
          <a:p>
            <a:r>
              <a:rPr lang="cs-CZ" i="1" dirty="0" smtClean="0">
                <a:latin typeface="Andalus" pitchFamily="18" charset="-78"/>
                <a:cs typeface="Andalus" pitchFamily="18" charset="-78"/>
              </a:rPr>
              <a:t>100 – 50 = _________		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50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 + 40 = ___________</a:t>
            </a:r>
          </a:p>
          <a:p>
            <a:r>
              <a:rPr lang="cs-CZ" i="1" dirty="0" smtClean="0">
                <a:latin typeface="Andalus" pitchFamily="18" charset="-78"/>
                <a:cs typeface="Andalus" pitchFamily="18" charset="-78"/>
              </a:rPr>
              <a:t>5 + 9 = ____________		 30 + 70 = ___________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004048" y="1635646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04048" y="2139702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004048" y="2643758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004048" y="3075806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004048" y="3507854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004048" y="4011910"/>
            <a:ext cx="72008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Barca\AppData\Local\Microsoft\Windows\Temporary Internet Files\Content.IE5\3R8SOKN3\Abacus_clipart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911481"/>
            <a:ext cx="1008112" cy="771050"/>
          </a:xfrm>
          <a:prstGeom prst="rect">
            <a:avLst/>
          </a:prstGeom>
          <a:noFill/>
        </p:spPr>
      </p:pic>
      <p:pic>
        <p:nvPicPr>
          <p:cNvPr id="3074" name="Picture 2" descr="C:\Users\Barca\AppData\Local\Microsoft\Windows\Temporary Internet Files\Content.IE5\0IJPFXQV\HandDrawnFountainPenDrawingLin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275606"/>
            <a:ext cx="422151" cy="53556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605 -0.00771 C -0.12397 -0.01912 -0.12153 -0.01727 -0.11511 -0.01542 C -0.10608 -0.00524 -0.11546 -0.02375 -0.10643 -0.01357 C -0.10469 -0.01419 -0.10244 -0.01326 -0.10105 -0.01542 C -0.09983 -0.01727 -0.1014 -0.02251 -0.10001 -0.02313 C -0.0981 -0.02375 -0.09706 -0.01881 -0.09549 -0.01727 C -0.09462 -0.01635 -0.09341 -0.01604 -0.09237 -0.01542 C -0.09133 -0.01357 -0.08994 -0.01172 -0.08907 -0.00956 C -0.08837 -0.00802 -0.08907 -0.00339 -0.08803 -0.00401 C -0.08647 -0.00494 -0.08317 -0.01727 -0.08247 -0.01943 C -0.07917 -0.01295 -0.07535 -0.00987 -0.07171 -0.00401 C -0.06858 -0.01172 -0.0632 -0.01357 -0.05869 -0.01943 C -0.05608 -0.01758 -0.05383 -0.01419 -0.05105 -0.01357 C -0.04827 -0.01295 -0.03074 -0.02313 -0.04445 -0.01357 C -0.03803 -0.01141 -0.03647 -0.01234 -0.03369 -0.00185 C -0.03265 -0.00309 -0.03126 -0.00432 -0.03039 -0.00586 C -0.02952 -0.0074 -0.02952 -0.01203 -0.02813 -0.01172 C -0.02587 -0.01141 -0.01997 -0.00339 -0.01737 4.74869E-6 C -0.01442 -0.00216 -0.01164 -0.00709 -0.00869 -0.00586 C 0.00694 0.00061 -0.00695 4.74869E-6 -6.94444E-6 4.74869E-6 " pathEditMode="relative" ptsTypes="fffffffffffffffffffA">
                                      <p:cBhvr>
                                        <p:cTn id="6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tyto čísla/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1635646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827584" y="242773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16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11760" y="1635646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3291830"/>
            <a:ext cx="1008112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60032" y="401191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38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36096" y="242773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1635646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99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23928" y="1635646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57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923928" y="242773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31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907704" y="401191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18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27584" y="329183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70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436096" y="329183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48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11760" y="242773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347864" y="401191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923928" y="329183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948264" y="1635646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36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948264" y="242773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948264" y="329183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72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372200" y="401191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0</a:t>
            </a:r>
            <a:endParaRPr lang="cs-CZ" dirty="0"/>
          </a:p>
        </p:txBody>
      </p:sp>
      <p:pic>
        <p:nvPicPr>
          <p:cNvPr id="2054" name="Picture 6" descr="C:\Users\Barca\AppData\Local\Microsoft\Windows\Temporary Internet Files\Content.IE5\9C15U8LX\How_to_speak_English_without_hesitatio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95886"/>
            <a:ext cx="1264849" cy="74942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>
              <a:defRPr/>
            </a:pPr>
            <a:r>
              <a:rPr lang="cs-CZ" dirty="0"/>
              <a:t>Archiv autora</a:t>
            </a:r>
          </a:p>
          <a:p>
            <a:pPr>
              <a:defRPr/>
            </a:pPr>
            <a:r>
              <a:rPr lang="cs-CZ" dirty="0" smtClean="0"/>
              <a:t>www.</a:t>
            </a:r>
            <a:r>
              <a:rPr lang="cs-CZ" smtClean="0"/>
              <a:t>microsoft.office.com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476</TotalTime>
  <Words>313</Words>
  <Application>Microsoft Office PowerPoint</Application>
  <PresentationFormat>Předvádění na obrazovce (16:9)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Najdi čísla /Find the numbers</vt:lpstr>
      <vt:lpstr>How many … ?</vt:lpstr>
      <vt:lpstr>Spoj čísla se správným názvem</vt:lpstr>
      <vt:lpstr>Vypočítej a napiš číslo</vt:lpstr>
      <vt:lpstr>Přečti tyto čísla/ Read this numbers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53</cp:revision>
  <dcterms:created xsi:type="dcterms:W3CDTF">2014-10-07T08:27:59Z</dcterms:created>
  <dcterms:modified xsi:type="dcterms:W3CDTF">2015-05-18T15:56:26Z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